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Users\Korisnik\Desktop\APKKK.ht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790183EF-A437-4FCE-3A6B-8350D9B084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46165" y="5723098"/>
            <a:ext cx="3429000" cy="802747"/>
          </a:xfrm>
          <a:prstGeom prst="rect">
            <a:avLst/>
          </a:prstGeom>
        </p:spPr>
      </p:pic>
      <p:pic>
        <p:nvPicPr>
          <p:cNvPr id="17" name="Slika 16">
            <a:extLst>
              <a:ext uri="{FF2B5EF4-FFF2-40B4-BE49-F238E27FC236}">
                <a16:creationId xmlns:a16="http://schemas.microsoft.com/office/drawing/2014/main" id="{65D9479A-8C92-2063-EC80-BA61541B9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735" y="2825755"/>
            <a:ext cx="1095438" cy="1091159"/>
          </a:xfrm>
          <a:prstGeom prst="rect">
            <a:avLst/>
          </a:prstGeom>
        </p:spPr>
      </p:pic>
      <p:sp>
        <p:nvSpPr>
          <p:cNvPr id="18" name="TekstniOkvir 17">
            <a:extLst>
              <a:ext uri="{FF2B5EF4-FFF2-40B4-BE49-F238E27FC236}">
                <a16:creationId xmlns:a16="http://schemas.microsoft.com/office/drawing/2014/main" id="{C5D923F6-D88B-89D5-DD73-C87C521C2596}"/>
              </a:ext>
            </a:extLst>
          </p:cNvPr>
          <p:cNvSpPr txBox="1"/>
          <p:nvPr/>
        </p:nvSpPr>
        <p:spPr>
          <a:xfrm>
            <a:off x="4827788" y="2913679"/>
            <a:ext cx="192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 err="1">
                <a:solidFill>
                  <a:srgbClr val="0070C0"/>
                </a:solidFill>
              </a:rPr>
              <a:t>pyt</a:t>
            </a:r>
            <a:r>
              <a:rPr lang="hr-HR" sz="4400" dirty="0" err="1">
                <a:solidFill>
                  <a:srgbClr val="FFFF00"/>
                </a:solidFill>
              </a:rPr>
              <a:t>hon</a:t>
            </a:r>
            <a:endParaRPr lang="hr-HR" sz="4400" dirty="0">
              <a:solidFill>
                <a:srgbClr val="FFFF00"/>
              </a:solidFill>
            </a:endParaRPr>
          </a:p>
        </p:txBody>
      </p:sp>
      <p:pic>
        <p:nvPicPr>
          <p:cNvPr id="20" name="Slika 19">
            <a:extLst>
              <a:ext uri="{FF2B5EF4-FFF2-40B4-BE49-F238E27FC236}">
                <a16:creationId xmlns:a16="http://schemas.microsoft.com/office/drawing/2014/main" id="{3A75792C-B80B-4782-37BE-44082FAE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249" y="4301007"/>
            <a:ext cx="1095438" cy="1095438"/>
          </a:xfrm>
          <a:prstGeom prst="rect">
            <a:avLst/>
          </a:prstGeom>
        </p:spPr>
      </p:pic>
      <p:sp>
        <p:nvSpPr>
          <p:cNvPr id="21" name="TekstniOkvir 20">
            <a:extLst>
              <a:ext uri="{FF2B5EF4-FFF2-40B4-BE49-F238E27FC236}">
                <a16:creationId xmlns:a16="http://schemas.microsoft.com/office/drawing/2014/main" id="{7E9987C2-B37B-0A9F-619C-C4B2C7681946}"/>
              </a:ext>
            </a:extLst>
          </p:cNvPr>
          <p:cNvSpPr txBox="1"/>
          <p:nvPr/>
        </p:nvSpPr>
        <p:spPr>
          <a:xfrm>
            <a:off x="6756068" y="4464005"/>
            <a:ext cx="1260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 err="1">
                <a:solidFill>
                  <a:srgbClr val="00B0F0"/>
                </a:solidFill>
              </a:rPr>
              <a:t>anvil</a:t>
            </a:r>
            <a:endParaRPr lang="hr-HR" sz="4400" dirty="0">
              <a:solidFill>
                <a:srgbClr val="00B0F0"/>
              </a:solidFill>
            </a:endParaRPr>
          </a:p>
        </p:txBody>
      </p:sp>
      <p:pic>
        <p:nvPicPr>
          <p:cNvPr id="23" name="Slika 22">
            <a:extLst>
              <a:ext uri="{FF2B5EF4-FFF2-40B4-BE49-F238E27FC236}">
                <a16:creationId xmlns:a16="http://schemas.microsoft.com/office/drawing/2014/main" id="{CE7AD5CF-9A0A-C7DE-8049-40B44A1B3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80785" y="-712879"/>
            <a:ext cx="12249665" cy="5095385"/>
          </a:xfrm>
          <a:prstGeom prst="rect">
            <a:avLst/>
          </a:prstGeom>
        </p:spPr>
      </p:pic>
      <p:sp>
        <p:nvSpPr>
          <p:cNvPr id="24" name="TekstniOkvir 23">
            <a:extLst>
              <a:ext uri="{FF2B5EF4-FFF2-40B4-BE49-F238E27FC236}">
                <a16:creationId xmlns:a16="http://schemas.microsoft.com/office/drawing/2014/main" id="{D7E3AFEA-DBF5-9867-27CC-6A550617FA15}"/>
              </a:ext>
            </a:extLst>
          </p:cNvPr>
          <p:cNvSpPr txBox="1"/>
          <p:nvPr/>
        </p:nvSpPr>
        <p:spPr>
          <a:xfrm>
            <a:off x="2380734" y="1301579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4400" dirty="0" err="1">
                <a:solidFill>
                  <a:srgbClr val="002060"/>
                </a:solidFill>
              </a:rPr>
              <a:t>A</a:t>
            </a:r>
            <a:r>
              <a:rPr lang="hr-HR" sz="4400" dirty="0" err="1">
                <a:solidFill>
                  <a:srgbClr val="00B0F0"/>
                </a:solidFill>
              </a:rPr>
              <a:t>dv</a:t>
            </a:r>
            <a:r>
              <a:rPr lang="hr-HR" sz="4400" dirty="0" err="1">
                <a:solidFill>
                  <a:srgbClr val="002060"/>
                </a:solidFill>
              </a:rPr>
              <a:t>I</a:t>
            </a:r>
            <a:r>
              <a:rPr lang="hr-HR" sz="4400" dirty="0" err="1">
                <a:solidFill>
                  <a:srgbClr val="00B0F0"/>
                </a:solidFill>
              </a:rPr>
              <a:t>ser</a:t>
            </a:r>
            <a:endParaRPr lang="hr-HR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1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niOkvir 1">
            <a:extLst>
              <a:ext uri="{FF2B5EF4-FFF2-40B4-BE49-F238E27FC236}">
                <a16:creationId xmlns:a16="http://schemas.microsoft.com/office/drawing/2014/main" id="{AEAB9F36-66F7-ADAF-C8E1-9D2D1E4B826C}"/>
              </a:ext>
            </a:extLst>
          </p:cNvPr>
          <p:cNvSpPr txBox="1"/>
          <p:nvPr/>
        </p:nvSpPr>
        <p:spPr>
          <a:xfrm>
            <a:off x="674648" y="1784195"/>
            <a:ext cx="427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Finalni izgled aplikacije na sljedećem linku: </a:t>
            </a: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B962ACC3-7B0D-D9DE-3B21-1B4D645B821F}"/>
              </a:ext>
            </a:extLst>
          </p:cNvPr>
          <p:cNvSpPr txBox="1"/>
          <p:nvPr/>
        </p:nvSpPr>
        <p:spPr>
          <a:xfrm>
            <a:off x="256479" y="2153527"/>
            <a:ext cx="711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hlinkClick r:id="rId2" action="ppaction://hlinkfile"/>
              </a:rPr>
              <a:t>https://uy3yb6ksnbtn5vyb.anvil.app/WKMOXWA3G6KTUFPRNKHGZO3J</a:t>
            </a:r>
            <a:endParaRPr lang="hr-HR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60A7E06A-E855-2CCD-C418-BDFDB92BDDF3}"/>
              </a:ext>
            </a:extLst>
          </p:cNvPr>
          <p:cNvSpPr txBox="1"/>
          <p:nvPr/>
        </p:nvSpPr>
        <p:spPr>
          <a:xfrm>
            <a:off x="2575932" y="5386038"/>
            <a:ext cx="7794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Aplikacija bi trebala koristiti istreniran model koji je napravljen </a:t>
            </a:r>
            <a:r>
              <a:rPr lang="hr-HR" dirty="0" err="1"/>
              <a:t>redifeniranjem</a:t>
            </a:r>
            <a:r>
              <a:rPr lang="hr-HR" dirty="0"/>
              <a:t> prvobitne ideje. </a:t>
            </a:r>
          </a:p>
          <a:p>
            <a:r>
              <a:rPr lang="hr-HR" dirty="0"/>
              <a:t>Koristeći </a:t>
            </a:r>
            <a:r>
              <a:rPr lang="hr-HR" dirty="0" err="1"/>
              <a:t>anvilov</a:t>
            </a:r>
            <a:r>
              <a:rPr lang="hr-HR" dirty="0"/>
              <a:t> </a:t>
            </a:r>
            <a:r>
              <a:rPr lang="hr-HR" dirty="0" err="1"/>
              <a:t>uplink</a:t>
            </a:r>
            <a:r>
              <a:rPr lang="hr-HR" dirty="0"/>
              <a:t> stavio bi istrenirani model unutar aplikacije.</a:t>
            </a:r>
          </a:p>
          <a:p>
            <a:endParaRPr lang="hr-HR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97C311DB-1DD1-A6B3-5301-72D36CC8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912" y="-1628079"/>
            <a:ext cx="16783052" cy="70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niOkvir 2">
            <a:extLst>
              <a:ext uri="{FF2B5EF4-FFF2-40B4-BE49-F238E27FC236}">
                <a16:creationId xmlns:a16="http://schemas.microsoft.com/office/drawing/2014/main" id="{3DB62081-A98A-9BA4-C7AA-70C5FB315409}"/>
              </a:ext>
            </a:extLst>
          </p:cNvPr>
          <p:cNvSpPr txBox="1"/>
          <p:nvPr/>
        </p:nvSpPr>
        <p:spPr>
          <a:xfrm>
            <a:off x="4209535" y="518984"/>
            <a:ext cx="28255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dirty="0" err="1">
                <a:solidFill>
                  <a:srgbClr val="002060"/>
                </a:solidFill>
              </a:rPr>
              <a:t>A</a:t>
            </a:r>
            <a:r>
              <a:rPr lang="hr-HR" sz="6600" dirty="0" err="1">
                <a:solidFill>
                  <a:srgbClr val="00B0F0"/>
                </a:solidFill>
              </a:rPr>
              <a:t>dv</a:t>
            </a:r>
            <a:r>
              <a:rPr lang="hr-HR" sz="6600" dirty="0" err="1">
                <a:solidFill>
                  <a:srgbClr val="002060"/>
                </a:solidFill>
              </a:rPr>
              <a:t>I</a:t>
            </a:r>
            <a:r>
              <a:rPr lang="hr-HR" sz="6600" dirty="0" err="1">
                <a:solidFill>
                  <a:srgbClr val="00B0F0"/>
                </a:solidFill>
              </a:rPr>
              <a:t>ser</a:t>
            </a:r>
            <a:endParaRPr lang="hr-HR" sz="6600" dirty="0">
              <a:solidFill>
                <a:srgbClr val="00B0F0"/>
              </a:solidFill>
            </a:endParaRP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51EE7A7B-5123-BDB4-A969-2F7A2C2D7C53}"/>
              </a:ext>
            </a:extLst>
          </p:cNvPr>
          <p:cNvSpPr txBox="1"/>
          <p:nvPr/>
        </p:nvSpPr>
        <p:spPr>
          <a:xfrm>
            <a:off x="4823254" y="1377782"/>
            <a:ext cx="15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/>
              <a:t>Web aplikacija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63A7B650-18A3-4071-D954-893DE0F02F55}"/>
              </a:ext>
            </a:extLst>
          </p:cNvPr>
          <p:cNvSpPr txBox="1"/>
          <p:nvPr/>
        </p:nvSpPr>
        <p:spPr>
          <a:xfrm>
            <a:off x="829533" y="2009508"/>
            <a:ext cx="4774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Dio početne ideje bio je napraviti i web aplikaciju</a:t>
            </a:r>
          </a:p>
          <a:p>
            <a:r>
              <a:rPr lang="hr-HR" dirty="0"/>
              <a:t> preko koje bi koristili obradu</a:t>
            </a:r>
          </a:p>
          <a:p>
            <a:r>
              <a:rPr lang="hr-HR" dirty="0"/>
              <a:t>tih satelitskih snimaka na interaktivnoj mapi </a:t>
            </a:r>
          </a:p>
          <a:p>
            <a:r>
              <a:rPr lang="hr-HR" dirty="0"/>
              <a:t>kojom bi se mogli kretati po tome </a:t>
            </a:r>
          </a:p>
          <a:p>
            <a:r>
              <a:rPr lang="hr-HR" dirty="0"/>
              <a:t>što uključuje sve dosad već navedeno.</a:t>
            </a: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49B80555-7D41-B12B-6A69-66AACAFD62FD}"/>
              </a:ext>
            </a:extLst>
          </p:cNvPr>
          <p:cNvSpPr txBox="1"/>
          <p:nvPr/>
        </p:nvSpPr>
        <p:spPr>
          <a:xfrm>
            <a:off x="829533" y="3642048"/>
            <a:ext cx="47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Web aplikacija bi uzimala model, koristila obrađene satelitske snimke i prikazivala sve što se nalazi u modelu na interaktivnoj mapi.</a:t>
            </a: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CF640AAA-8EDE-F561-59FA-EA9460C11211}"/>
              </a:ext>
            </a:extLst>
          </p:cNvPr>
          <p:cNvSpPr txBox="1"/>
          <p:nvPr/>
        </p:nvSpPr>
        <p:spPr>
          <a:xfrm>
            <a:off x="852401" y="4829435"/>
            <a:ext cx="472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Uz web aplikaciju došla bi i android verzija aplikacije, novi dodatci i stvaranje novih slojeva za nove mogućnosti</a:t>
            </a:r>
          </a:p>
        </p:txBody>
      </p:sp>
      <p:pic>
        <p:nvPicPr>
          <p:cNvPr id="14" name="Slika 13">
            <a:extLst>
              <a:ext uri="{FF2B5EF4-FFF2-40B4-BE49-F238E27FC236}">
                <a16:creationId xmlns:a16="http://schemas.microsoft.com/office/drawing/2014/main" id="{C2FA95BE-5E0C-655A-0914-24B984DC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046" y="-1961427"/>
            <a:ext cx="15294899" cy="6392175"/>
          </a:xfrm>
          <a:prstGeom prst="rect">
            <a:avLst/>
          </a:prstGeom>
        </p:spPr>
      </p:pic>
      <p:pic>
        <p:nvPicPr>
          <p:cNvPr id="23" name="Slika 22">
            <a:extLst>
              <a:ext uri="{FF2B5EF4-FFF2-40B4-BE49-F238E27FC236}">
                <a16:creationId xmlns:a16="http://schemas.microsoft.com/office/drawing/2014/main" id="{66315004-1C3E-05E2-03E6-CD045E36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5633"/>
            <a:ext cx="5482167" cy="5844240"/>
          </a:xfrm>
          <a:prstGeom prst="rect">
            <a:avLst/>
          </a:prstGeom>
          <a:effectLst>
            <a:glow rad="762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91574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niOkvir 1">
            <a:extLst>
              <a:ext uri="{FF2B5EF4-FFF2-40B4-BE49-F238E27FC236}">
                <a16:creationId xmlns:a16="http://schemas.microsoft.com/office/drawing/2014/main" id="{5766DAC8-72D2-BD66-0BF0-84F86D8B61A9}"/>
              </a:ext>
            </a:extLst>
          </p:cNvPr>
          <p:cNvSpPr txBox="1"/>
          <p:nvPr/>
        </p:nvSpPr>
        <p:spPr>
          <a:xfrm>
            <a:off x="4973445" y="373632"/>
            <a:ext cx="58097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dirty="0" err="1">
                <a:solidFill>
                  <a:srgbClr val="00B0F0"/>
                </a:solidFill>
              </a:rPr>
              <a:t>Anvil</a:t>
            </a:r>
            <a:endParaRPr lang="hr-HR" sz="6600" dirty="0">
              <a:solidFill>
                <a:srgbClr val="00B0F0"/>
              </a:solidFill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76DD581-1450-4C8D-6262-A4A4D6EC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302" y="100362"/>
            <a:ext cx="1481628" cy="1481628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FC15BBBB-2D8D-F944-B261-16714B88B876}"/>
              </a:ext>
            </a:extLst>
          </p:cNvPr>
          <p:cNvSpPr txBox="1"/>
          <p:nvPr/>
        </p:nvSpPr>
        <p:spPr>
          <a:xfrm>
            <a:off x="100362" y="2062975"/>
            <a:ext cx="749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>
                <a:latin typeface="Poppins" panose="00000500000000000000" pitchFamily="2" charset="-18"/>
              </a:rPr>
              <a:t>Anvil</a:t>
            </a:r>
            <a:r>
              <a:rPr lang="hr-HR" dirty="0">
                <a:latin typeface="Poppins" panose="00000500000000000000" pitchFamily="2" charset="-18"/>
              </a:rPr>
              <a:t> je novi način(editor) za izradu web aplikacija sa Pythonom</a:t>
            </a:r>
            <a:endParaRPr lang="hr-HR" dirty="0"/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5CA583D6-5086-C1A8-FED8-4F398A5580C7}"/>
              </a:ext>
            </a:extLst>
          </p:cNvPr>
          <p:cNvSpPr txBox="1"/>
          <p:nvPr/>
        </p:nvSpPr>
        <p:spPr>
          <a:xfrm>
            <a:off x="624468" y="330076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 </a:t>
            </a:r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73BAF8F3-E3C3-DA64-D405-DC2EAB342A64}"/>
              </a:ext>
            </a:extLst>
          </p:cNvPr>
          <p:cNvSpPr txBox="1"/>
          <p:nvPr/>
        </p:nvSpPr>
        <p:spPr>
          <a:xfrm>
            <a:off x="100362" y="2408663"/>
            <a:ext cx="633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latin typeface="Poppins" panose="00000500000000000000" pitchFamily="2" charset="-18"/>
                <a:cs typeface="Poppins" panose="00000500000000000000" pitchFamily="2" charset="-18"/>
              </a:rPr>
              <a:t>Struktura </a:t>
            </a:r>
            <a:r>
              <a:rPr lang="hr-HR" dirty="0" err="1">
                <a:latin typeface="Poppins" panose="00000500000000000000" pitchFamily="2" charset="-18"/>
                <a:cs typeface="Poppins" panose="00000500000000000000" pitchFamily="2" charset="-18"/>
              </a:rPr>
              <a:t>Anvila</a:t>
            </a:r>
            <a:r>
              <a:rPr lang="hr-HR" dirty="0">
                <a:latin typeface="Poppins" panose="00000500000000000000" pitchFamily="2" charset="-18"/>
                <a:cs typeface="Poppins" panose="00000500000000000000" pitchFamily="2" charset="-18"/>
              </a:rPr>
              <a:t> sastoji se od:</a:t>
            </a: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876120DF-08E1-5D6C-D2C0-9BA2862D809D}"/>
              </a:ext>
            </a:extLst>
          </p:cNvPr>
          <p:cNvSpPr txBox="1"/>
          <p:nvPr/>
        </p:nvSpPr>
        <p:spPr>
          <a:xfrm>
            <a:off x="2620538" y="2927867"/>
            <a:ext cx="7259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hr-HR" b="0" i="0" dirty="0">
                <a:effectLst/>
                <a:latin typeface="Poppins" panose="00000500000000000000" pitchFamily="2" charset="-18"/>
              </a:rPr>
              <a:t>Korisničkog sučelja koje dizajniramo pomoću drag-</a:t>
            </a:r>
            <a:r>
              <a:rPr lang="hr-HR" b="0" i="0" dirty="0" err="1">
                <a:effectLst/>
                <a:latin typeface="Poppins" panose="00000500000000000000" pitchFamily="2" charset="-18"/>
              </a:rPr>
              <a:t>and</a:t>
            </a:r>
            <a:r>
              <a:rPr lang="hr-HR" b="0" i="0" dirty="0">
                <a:effectLst/>
                <a:latin typeface="Poppins" panose="00000500000000000000" pitchFamily="2" charset="-18"/>
              </a:rPr>
              <a:t>-drop dizajnera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r-HR" b="0" i="0" dirty="0">
                <a:effectLst/>
                <a:latin typeface="Poppins" panose="00000500000000000000" pitchFamily="2" charset="-18"/>
              </a:rPr>
              <a:t>Python kod na strani klijenta, koji se izvodi u web pregledniku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r-HR" b="0" i="0" dirty="0">
                <a:effectLst/>
                <a:latin typeface="Poppins" panose="00000500000000000000" pitchFamily="2" charset="-18"/>
              </a:rPr>
              <a:t>Python kod na strani poslužitelja, koji se izvodi na </a:t>
            </a:r>
            <a:r>
              <a:rPr lang="hr-HR" b="0" i="0" dirty="0" err="1">
                <a:effectLst/>
                <a:latin typeface="Poppins" panose="00000500000000000000" pitchFamily="2" charset="-18"/>
              </a:rPr>
              <a:t>Anvilovim</a:t>
            </a:r>
            <a:r>
              <a:rPr lang="hr-HR" b="0" i="0" dirty="0">
                <a:effectLst/>
                <a:latin typeface="Poppins" panose="00000500000000000000" pitchFamily="2" charset="-18"/>
              </a:rPr>
              <a:t> poslužiteljima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r-HR" b="0" i="0" dirty="0">
                <a:effectLst/>
                <a:latin typeface="Poppins" panose="00000500000000000000" pitchFamily="2" charset="-18"/>
              </a:rPr>
              <a:t>Ugrađena baza podataka (</a:t>
            </a:r>
            <a:r>
              <a:rPr lang="hr-HR" b="0" i="0" dirty="0" err="1">
                <a:effectLst/>
                <a:latin typeface="Poppins" panose="00000500000000000000" pitchFamily="2" charset="-18"/>
              </a:rPr>
              <a:t>DataTables</a:t>
            </a:r>
            <a:r>
              <a:rPr lang="hr-HR" b="0" i="0" dirty="0">
                <a:effectLst/>
                <a:latin typeface="Poppins" panose="00000500000000000000" pitchFamily="2" charset="-18"/>
              </a:rPr>
              <a:t>), koja pohranjuje naše podatke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r-HR" b="0" i="0" dirty="0">
                <a:effectLst/>
                <a:latin typeface="Poppins" panose="00000500000000000000" pitchFamily="2" charset="-18"/>
              </a:rPr>
              <a:t>Python kod koji se izvodi na našem računalu, a koji također može komunicirati s našom aplikacijom</a:t>
            </a: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520CFEC7-9989-FC9A-EB6D-499E6CAA0798}"/>
              </a:ext>
            </a:extLst>
          </p:cNvPr>
          <p:cNvSpPr txBox="1"/>
          <p:nvPr/>
        </p:nvSpPr>
        <p:spPr>
          <a:xfrm>
            <a:off x="100362" y="5858878"/>
            <a:ext cx="69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latin typeface="Poppins" panose="00000500000000000000" pitchFamily="2" charset="-18"/>
                <a:cs typeface="Poppins" panose="00000500000000000000" pitchFamily="2" charset="-18"/>
              </a:rPr>
              <a:t>Korištenje </a:t>
            </a:r>
            <a:r>
              <a:rPr lang="hr-HR" dirty="0" err="1">
                <a:latin typeface="Poppins" panose="00000500000000000000" pitchFamily="2" charset="-18"/>
                <a:cs typeface="Poppins" panose="00000500000000000000" pitchFamily="2" charset="-18"/>
              </a:rPr>
              <a:t>Anvila</a:t>
            </a:r>
            <a:r>
              <a:rPr lang="hr-HR" dirty="0">
                <a:latin typeface="Poppins" panose="00000500000000000000" pitchFamily="2" charset="-18"/>
                <a:cs typeface="Poppins" panose="00000500000000000000" pitchFamily="2" charset="-18"/>
              </a:rPr>
              <a:t> i njegovih posebnih značajki se naplaćuje</a:t>
            </a:r>
          </a:p>
        </p:txBody>
      </p:sp>
    </p:spTree>
    <p:extLst>
      <p:ext uri="{BB962C8B-B14F-4D97-AF65-F5344CB8AC3E}">
        <p14:creationId xmlns:p14="http://schemas.microsoft.com/office/powerpoint/2010/main" val="302013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niOkvir 1">
            <a:extLst>
              <a:ext uri="{FF2B5EF4-FFF2-40B4-BE49-F238E27FC236}">
                <a16:creationId xmlns:a16="http://schemas.microsoft.com/office/drawing/2014/main" id="{8B0DEE91-8085-169F-FF21-36BC54EA9A91}"/>
              </a:ext>
            </a:extLst>
          </p:cNvPr>
          <p:cNvSpPr txBox="1"/>
          <p:nvPr/>
        </p:nvSpPr>
        <p:spPr>
          <a:xfrm>
            <a:off x="2988526" y="568713"/>
            <a:ext cx="6378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4400" dirty="0"/>
              <a:t>Dizajniranje web aplikacije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489125A6-C5CF-0E7D-2175-EA86C700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0" y="1951463"/>
            <a:ext cx="11544319" cy="40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A53C7867-3EF9-56D7-F201-29A74FB2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5" y="436163"/>
            <a:ext cx="7908640" cy="3721976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577E2FFB-5AAC-7EBC-A67E-1088BBB3F429}"/>
              </a:ext>
            </a:extLst>
          </p:cNvPr>
          <p:cNvSpPr txBox="1"/>
          <p:nvPr/>
        </p:nvSpPr>
        <p:spPr>
          <a:xfrm>
            <a:off x="245326" y="4560849"/>
            <a:ext cx="7908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latin typeface="Poppins" panose="00000500000000000000" pitchFamily="2" charset="-18"/>
                <a:cs typeface="Poppins" panose="00000500000000000000" pitchFamily="2" charset="-18"/>
              </a:rPr>
              <a:t>Zbog redefiniranja plana izradio sam web aplikaciju </a:t>
            </a:r>
            <a:r>
              <a:rPr lang="hr-HR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koja koristi </a:t>
            </a:r>
            <a:r>
              <a:rPr lang="hr-HR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Mapboxov</a:t>
            </a:r>
            <a:r>
              <a:rPr lang="hr-HR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hr-HR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Isochrone</a:t>
            </a:r>
            <a:r>
              <a:rPr lang="hr-HR" dirty="0">
                <a:latin typeface="Poppins" panose="00000500000000000000" pitchFamily="2" charset="-18"/>
                <a:cs typeface="Poppins" panose="00000500000000000000" pitchFamily="2" charset="-18"/>
              </a:rPr>
              <a:t> API</a:t>
            </a:r>
            <a:r>
              <a:rPr lang="hr-HR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 za procjenu koliko daleko možemo putovati s obzirom na početnu točku i određeno vrijeme.</a:t>
            </a:r>
          </a:p>
          <a:p>
            <a:r>
              <a:rPr lang="hr-HR" dirty="0">
                <a:latin typeface="Poppins" panose="00000500000000000000" pitchFamily="2" charset="-18"/>
                <a:cs typeface="Poppins" panose="00000500000000000000" pitchFamily="2" charset="-18"/>
              </a:rPr>
              <a:t>Aplikaciji sam dodao i </a:t>
            </a:r>
            <a:r>
              <a:rPr lang="hr-HR" dirty="0" err="1">
                <a:latin typeface="Poppins" panose="00000500000000000000" pitchFamily="2" charset="-18"/>
                <a:cs typeface="Poppins" panose="00000500000000000000" pitchFamily="2" charset="-18"/>
              </a:rPr>
              <a:t>geocoder</a:t>
            </a:r>
            <a:r>
              <a:rPr lang="hr-HR" dirty="0">
                <a:latin typeface="Poppins" panose="00000500000000000000" pitchFamily="2" charset="-18"/>
                <a:cs typeface="Poppins" panose="00000500000000000000" pitchFamily="2" charset="-18"/>
              </a:rPr>
              <a:t> kako bi korisnik mogao pretraživati lokaciju po želji.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4403FF73-F23F-3130-62E1-D1AC364F35EB}"/>
              </a:ext>
            </a:extLst>
          </p:cNvPr>
          <p:cNvSpPr txBox="1"/>
          <p:nvPr/>
        </p:nvSpPr>
        <p:spPr>
          <a:xfrm>
            <a:off x="8497229" y="624469"/>
            <a:ext cx="3345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latin typeface="Poppins" panose="00000500000000000000" pitchFamily="2" charset="-18"/>
                <a:cs typeface="Poppins" panose="00000500000000000000" pitchFamily="2" charset="-18"/>
              </a:rPr>
              <a:t>Koristeći </a:t>
            </a:r>
            <a:r>
              <a:rPr lang="hr-HR" dirty="0" err="1">
                <a:latin typeface="Poppins" panose="00000500000000000000" pitchFamily="2" charset="-18"/>
                <a:cs typeface="Poppins" panose="00000500000000000000" pitchFamily="2" charset="-18"/>
              </a:rPr>
              <a:t>Mapbox</a:t>
            </a:r>
            <a:r>
              <a:rPr lang="hr-HR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hr-HR" b="0" i="0" dirty="0">
                <a:effectLst/>
                <a:latin typeface="Poppins" panose="00000500000000000000" pitchFamily="2" charset="-18"/>
              </a:rPr>
              <a:t>moramo kreirati </a:t>
            </a:r>
            <a:r>
              <a:rPr lang="hr-HR" b="0" i="0" dirty="0" err="1">
                <a:effectLst/>
                <a:latin typeface="Poppins" panose="00000500000000000000" pitchFamily="2" charset="-18"/>
              </a:rPr>
              <a:t>Mapbox</a:t>
            </a:r>
            <a:r>
              <a:rPr lang="hr-HR" b="0" i="0" dirty="0">
                <a:effectLst/>
                <a:latin typeface="Poppins" panose="00000500000000000000" pitchFamily="2" charset="-18"/>
              </a:rPr>
              <a:t> račun i dobiti pristupni ključ. Možete se prijaviti za besplatni </a:t>
            </a:r>
            <a:r>
              <a:rPr lang="hr-HR" b="0" i="0" dirty="0" err="1">
                <a:effectLst/>
                <a:latin typeface="Poppins" panose="00000500000000000000" pitchFamily="2" charset="-18"/>
              </a:rPr>
              <a:t>računkoji</a:t>
            </a:r>
            <a:r>
              <a:rPr lang="hr-HR" b="0" i="0" dirty="0">
                <a:effectLst/>
                <a:latin typeface="Poppins" panose="00000500000000000000" pitchFamily="2" charset="-18"/>
              </a:rPr>
              <a:t> će vam dati token javnog pristupa.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354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55199D31-110F-326F-DFE6-7967A19C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85" y="1413985"/>
            <a:ext cx="9801128" cy="1165860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20CF3DE8-1059-C04C-A0C2-8DD921BCE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083" y="4505733"/>
            <a:ext cx="5298531" cy="1876563"/>
          </a:xfrm>
          <a:prstGeom prst="rect">
            <a:avLst/>
          </a:prstGeom>
        </p:spPr>
      </p:pic>
      <p:sp>
        <p:nvSpPr>
          <p:cNvPr id="13" name="TekstniOkvir 12">
            <a:extLst>
              <a:ext uri="{FF2B5EF4-FFF2-40B4-BE49-F238E27FC236}">
                <a16:creationId xmlns:a16="http://schemas.microsoft.com/office/drawing/2014/main" id="{727EB580-FB31-C3C4-172A-FE1C641ECE7F}"/>
              </a:ext>
            </a:extLst>
          </p:cNvPr>
          <p:cNvSpPr txBox="1"/>
          <p:nvPr/>
        </p:nvSpPr>
        <p:spPr>
          <a:xfrm>
            <a:off x="2257057" y="1052129"/>
            <a:ext cx="98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latin typeface="Poppins" panose="00000500000000000000" pitchFamily="2" charset="-18"/>
              </a:rPr>
              <a:t>Dodavanje</a:t>
            </a:r>
            <a:r>
              <a:rPr lang="hr-HR" b="0" i="0" dirty="0">
                <a:effectLst/>
                <a:latin typeface="Poppins" panose="00000500000000000000" pitchFamily="2" charset="-18"/>
              </a:rPr>
              <a:t> </a:t>
            </a:r>
            <a:r>
              <a:rPr lang="hr-HR" b="0" i="0" dirty="0" err="1">
                <a:effectLst/>
                <a:latin typeface="Poppins" panose="00000500000000000000" pitchFamily="2" charset="-18"/>
              </a:rPr>
              <a:t>Mapbox</a:t>
            </a:r>
            <a:r>
              <a:rPr lang="hr-HR" b="0" i="0" dirty="0">
                <a:effectLst/>
                <a:latin typeface="Poppins" panose="00000500000000000000" pitchFamily="2" charset="-18"/>
              </a:rPr>
              <a:t> GL JS biblioteke i CSS datoteke u </a:t>
            </a:r>
            <a:r>
              <a:rPr lang="hr-HR" b="0" i="0" dirty="0" err="1">
                <a:effectLst/>
                <a:latin typeface="Poppins" panose="00000500000000000000" pitchFamily="2" charset="-18"/>
              </a:rPr>
              <a:t>anvil</a:t>
            </a:r>
            <a:r>
              <a:rPr lang="hr-HR" b="0" i="0" dirty="0">
                <a:effectLst/>
                <a:latin typeface="Poppins" panose="00000500000000000000" pitchFamily="2" charset="-18"/>
              </a:rPr>
              <a:t>-u</a:t>
            </a:r>
            <a:endParaRPr lang="hr-HR" dirty="0"/>
          </a:p>
        </p:txBody>
      </p: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9BDA83F2-BB36-DF79-1B98-D8DEE35DBA2C}"/>
              </a:ext>
            </a:extLst>
          </p:cNvPr>
          <p:cNvSpPr txBox="1"/>
          <p:nvPr/>
        </p:nvSpPr>
        <p:spPr>
          <a:xfrm>
            <a:off x="1846241" y="3859402"/>
            <a:ext cx="9403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anvil.js.window</a:t>
            </a:r>
            <a:r>
              <a:rPr lang="hr-HR" dirty="0"/>
              <a:t>  omogućuje pristup JS bibliotekama i interakciju sa JS objektima u Pythonu, </a:t>
            </a:r>
          </a:p>
          <a:p>
            <a:r>
              <a:rPr lang="hr-HR" dirty="0"/>
              <a:t>na ovaj način možemo koristiti </a:t>
            </a:r>
            <a:r>
              <a:rPr lang="hr-HR" dirty="0" err="1"/>
              <a:t>Mapboxov</a:t>
            </a:r>
            <a:r>
              <a:rPr lang="hr-HR" dirty="0"/>
              <a:t>-u JS datoteku s Pythonom</a:t>
            </a:r>
          </a:p>
        </p:txBody>
      </p:sp>
    </p:spTree>
    <p:extLst>
      <p:ext uri="{BB962C8B-B14F-4D97-AF65-F5344CB8AC3E}">
        <p14:creationId xmlns:p14="http://schemas.microsoft.com/office/powerpoint/2010/main" val="190014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7D3AD1B4-B961-1BF6-5E9B-3A470EEB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9" y="386761"/>
            <a:ext cx="11018529" cy="3042239"/>
          </a:xfrm>
          <a:prstGeom prst="rect">
            <a:avLst/>
          </a:prstGeo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CF673DD9-7820-6834-D8E2-223C255E15F9}"/>
              </a:ext>
            </a:extLst>
          </p:cNvPr>
          <p:cNvSpPr txBox="1"/>
          <p:nvPr/>
        </p:nvSpPr>
        <p:spPr>
          <a:xfrm>
            <a:off x="1271239" y="3757961"/>
            <a:ext cx="913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Stil karte sa </a:t>
            </a:r>
            <a:r>
              <a:rPr lang="hr-HR" dirty="0" err="1"/>
              <a:t>mapboxa</a:t>
            </a:r>
            <a:r>
              <a:rPr lang="hr-HR" dirty="0"/>
              <a:t> satelit output aplikacije, gdje će biti prikazan, koliki je </a:t>
            </a:r>
            <a:r>
              <a:rPr lang="hr-HR" dirty="0" err="1"/>
              <a:t>zoom</a:t>
            </a:r>
            <a:r>
              <a:rPr lang="hr-HR" dirty="0"/>
              <a:t>, gdje treba </a:t>
            </a:r>
          </a:p>
          <a:p>
            <a:r>
              <a:rPr lang="hr-HR" dirty="0"/>
              <a:t>centrirati kartu(</a:t>
            </a:r>
            <a:r>
              <a:rPr lang="hr-HR" dirty="0" err="1"/>
              <a:t>lng,lat</a:t>
            </a:r>
            <a:r>
              <a:rPr lang="hr-HR" dirty="0"/>
              <a:t>)  </a:t>
            </a: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7ECDF6FB-26EA-B892-8BC1-E58B0F43E4C3}"/>
              </a:ext>
            </a:extLst>
          </p:cNvPr>
          <p:cNvSpPr txBox="1"/>
          <p:nvPr/>
        </p:nvSpPr>
        <p:spPr>
          <a:xfrm>
            <a:off x="1271239" y="4548587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Mapbox</a:t>
            </a:r>
            <a:r>
              <a:rPr lang="hr-HR" dirty="0"/>
              <a:t> Token je obavezan bez njega nema dalje </a:t>
            </a:r>
          </a:p>
        </p:txBody>
      </p:sp>
    </p:spTree>
    <p:extLst>
      <p:ext uri="{BB962C8B-B14F-4D97-AF65-F5344CB8AC3E}">
        <p14:creationId xmlns:p14="http://schemas.microsoft.com/office/powerpoint/2010/main" val="138632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D7E63BED-1760-56C9-CD13-0DF5621C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04" y="947202"/>
            <a:ext cx="10436630" cy="1271890"/>
          </a:xfrm>
          <a:prstGeom prst="rect">
            <a:avLst/>
          </a:prstGeo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8C80F9E0-1B47-9032-DEB0-5D5EF5A28531}"/>
              </a:ext>
            </a:extLst>
          </p:cNvPr>
          <p:cNvSpPr txBox="1"/>
          <p:nvPr/>
        </p:nvSpPr>
        <p:spPr>
          <a:xfrm>
            <a:off x="487392" y="460782"/>
            <a:ext cx="674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Dodavanje </a:t>
            </a:r>
            <a:r>
              <a:rPr lang="hr-HR" dirty="0" err="1"/>
              <a:t>Isochrone</a:t>
            </a:r>
            <a:r>
              <a:rPr lang="hr-HR" dirty="0"/>
              <a:t> API u aplikaciju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256DAC28-3CD5-A2DB-46BB-3F98473B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8" y="2687604"/>
            <a:ext cx="6359457" cy="3902609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9071B7A5-3086-5781-1313-39183779D32B}"/>
              </a:ext>
            </a:extLst>
          </p:cNvPr>
          <p:cNvSpPr txBox="1"/>
          <p:nvPr/>
        </p:nvSpPr>
        <p:spPr>
          <a:xfrm>
            <a:off x="7237142" y="4038743"/>
            <a:ext cx="308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Dodavanje izvora koji karti govori koje podatke treba pokazati i sloja koji definira kako stilizirati izvorne podatke</a:t>
            </a:r>
          </a:p>
        </p:txBody>
      </p:sp>
    </p:spTree>
    <p:extLst>
      <p:ext uri="{BB962C8B-B14F-4D97-AF65-F5344CB8AC3E}">
        <p14:creationId xmlns:p14="http://schemas.microsoft.com/office/powerpoint/2010/main" val="15899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2899BFD0-0D50-69F1-613F-0498DAE9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50" y="1223845"/>
            <a:ext cx="9988900" cy="2626114"/>
          </a:xfrm>
          <a:prstGeom prst="rect">
            <a:avLst/>
          </a:prstGeo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085E1B07-E447-2F17-7431-F219EF31E0F7}"/>
              </a:ext>
            </a:extLst>
          </p:cNvPr>
          <p:cNvSpPr txBox="1"/>
          <p:nvPr/>
        </p:nvSpPr>
        <p:spPr>
          <a:xfrm>
            <a:off x="1101550" y="4198434"/>
            <a:ext cx="458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Geokoder</a:t>
            </a:r>
            <a:r>
              <a:rPr lang="hr-HR" dirty="0"/>
              <a:t> i kretnja markera po mapi</a:t>
            </a:r>
          </a:p>
        </p:txBody>
      </p:sp>
    </p:spTree>
    <p:extLst>
      <p:ext uri="{BB962C8B-B14F-4D97-AF65-F5344CB8AC3E}">
        <p14:creationId xmlns:p14="http://schemas.microsoft.com/office/powerpoint/2010/main" val="2880123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i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TM03457452[[fn=Nebeski]]</Template>
  <TotalTime>1899</TotalTime>
  <Words>375</Words>
  <Application>Microsoft Office PowerPoint</Application>
  <PresentationFormat>Široki zaslon</PresentationFormat>
  <Paragraphs>39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Nebeski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Filip Grbavac</dc:creator>
  <cp:lastModifiedBy>Filip Grbavac</cp:lastModifiedBy>
  <cp:revision>2</cp:revision>
  <dcterms:created xsi:type="dcterms:W3CDTF">2022-11-29T03:43:00Z</dcterms:created>
  <dcterms:modified xsi:type="dcterms:W3CDTF">2022-11-30T12:47:24Z</dcterms:modified>
</cp:coreProperties>
</file>