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449" r:id="rId6"/>
    <p:sldId id="450" r:id="rId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8877C-6054-CD4F-ACD6-C35227476489}" v="260" dt="2022-02-24T08:26:32.353"/>
    <p1510:client id="{FF3CD4E6-EC87-41BE-A2F0-4B3987A7F1BB}" v="178" dt="2022-02-24T08:19:38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v, Georgi" userId="S::georgi.konstantinov@sap.com::045dbd28-66f7-4b0c-836c-613fb287ebd3" providerId="AD" clId="Web-{FF3CD4E6-EC87-41BE-A2F0-4B3987A7F1BB}"/>
    <pc:docChg chg="modSld">
      <pc:chgData name="Konstantinov, Georgi" userId="S::georgi.konstantinov@sap.com::045dbd28-66f7-4b0c-836c-613fb287ebd3" providerId="AD" clId="Web-{FF3CD4E6-EC87-41BE-A2F0-4B3987A7F1BB}" dt="2022-02-24T08:19:38.641" v="177" actId="20577"/>
      <pc:docMkLst>
        <pc:docMk/>
      </pc:docMkLst>
      <pc:sldChg chg="modSp">
        <pc:chgData name="Konstantinov, Georgi" userId="S::georgi.konstantinov@sap.com::045dbd28-66f7-4b0c-836c-613fb287ebd3" providerId="AD" clId="Web-{FF3CD4E6-EC87-41BE-A2F0-4B3987A7F1BB}" dt="2022-02-24T08:19:38.641" v="177" actId="20577"/>
        <pc:sldMkLst>
          <pc:docMk/>
          <pc:sldMk cId="2932196863" sldId="450"/>
        </pc:sldMkLst>
        <pc:spChg chg="mod">
          <ac:chgData name="Konstantinov, Georgi" userId="S::georgi.konstantinov@sap.com::045dbd28-66f7-4b0c-836c-613fb287ebd3" providerId="AD" clId="Web-{FF3CD4E6-EC87-41BE-A2F0-4B3987A7F1BB}" dt="2022-02-24T08:19:38.641" v="177" actId="20577"/>
          <ac:spMkLst>
            <pc:docMk/>
            <pc:sldMk cId="2932196863" sldId="450"/>
            <ac:spMk id="11" creationId="{00000000-0000-0000-0000-000000000000}"/>
          </ac:spMkLst>
        </pc:spChg>
      </pc:sldChg>
    </pc:docChg>
  </pc:docChgLst>
  <pc:docChgLst>
    <pc:chgData name="Konstantinov, Georgi" userId="045dbd28-66f7-4b0c-836c-613fb287ebd3" providerId="ADAL" clId="{AAD8877C-6054-CD4F-ACD6-C35227476489}"/>
    <pc:docChg chg="custSel modSld">
      <pc:chgData name="Konstantinov, Georgi" userId="045dbd28-66f7-4b0c-836c-613fb287ebd3" providerId="ADAL" clId="{AAD8877C-6054-CD4F-ACD6-C35227476489}" dt="2022-02-24T08:26:32.353" v="259" actId="20577"/>
      <pc:docMkLst>
        <pc:docMk/>
      </pc:docMkLst>
      <pc:sldChg chg="modSp mod">
        <pc:chgData name="Konstantinov, Georgi" userId="045dbd28-66f7-4b0c-836c-613fb287ebd3" providerId="ADAL" clId="{AAD8877C-6054-CD4F-ACD6-C35227476489}" dt="2022-02-24T08:26:32.353" v="259" actId="20577"/>
        <pc:sldMkLst>
          <pc:docMk/>
          <pc:sldMk cId="2932196863" sldId="450"/>
        </pc:sldMkLst>
        <pc:spChg chg="mod">
          <ac:chgData name="Konstantinov, Georgi" userId="045dbd28-66f7-4b0c-836c-613fb287ebd3" providerId="ADAL" clId="{AAD8877C-6054-CD4F-ACD6-C35227476489}" dt="2022-02-24T08:26:32.353" v="259" actId="20577"/>
          <ac:spMkLst>
            <pc:docMk/>
            <pc:sldMk cId="2932196863" sldId="45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C5B8-AB1A-034C-8602-BB2CA9C9F1C8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B8D77-B4D5-704F-B24D-7869D9B67FA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101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F07-8888-7245-A9CC-C1DE1FABE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3DFA1-EBD5-3B44-BBE7-910303F7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3617-15CD-B841-B08A-8FE9CA97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8C8C-CEB5-6B44-99C3-4D4B32B5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6465-26D0-B543-BFD5-F47A4995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170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2BF2-7144-9849-B10D-DBDEAEDD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1B043-31CB-FE43-B703-263CF0E4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0FA6-A34D-1F43-A16D-95E6F918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5996-1197-4244-A590-99FD9F6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AE5E-D2FB-3940-8335-5862CA5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8450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7DEDD-4215-A24A-A63A-737D9CD5C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9F8B5-3E19-5941-B0BA-BFCB69CD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D433-0DFF-4342-87CC-7F79F8D4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5A61-4AC8-7843-A35D-BF954AB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9EB-BC37-184B-A246-4B07E79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7513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8" y="1620000"/>
            <a:ext cx="11183565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49FA-3404-B845-9AA0-CD8DD29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097F-FED7-4241-91C3-DAF4F938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C70D-F19F-BC47-B95A-AE9FF3A0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7A93-2195-634C-9612-CA99EAA7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0C1F-7738-8047-B9E1-4E3B1B2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797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D91F-B105-E148-816F-68789CAA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6DAE1-7A73-D644-867D-0A8E5E0C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CFBC-E959-244D-95E2-364816C4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ACAA-6B6B-CC40-BCFE-D8068E51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4ECD-42C8-7D41-AA56-FBA4D8BE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4537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68CF-E0A0-7943-B7B2-94887234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18E7-5C37-F743-BB55-B930EC783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B5899-9FC2-414B-98C6-E5A38ED1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D39E-0FAA-8A4A-A231-A116B482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914F4-BA1E-044F-98E7-8382A042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CAD6-1160-7345-AB3D-11F8545B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883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CDE-D206-EE42-BF17-4EB01785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544C7-99C2-5240-8430-E92781F3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15888-5AB3-F745-AAC0-BF19D4FE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83767-8AB7-8E4E-861B-A698BC59E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CA28D-C7D0-D940-B384-FEF7F9EF8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06A81-CBF1-9944-9070-950D9D8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F50E9-119F-1C4B-B6A2-9E556D61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04FFE-E791-BA44-8D53-25AB1BCA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9000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D441-B4A5-8244-8DC2-A448379A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AC70-E7FE-8D48-B4FE-812D01E6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6E0DF-D8C1-A04D-A001-F3E89AE8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E6606-C705-A545-A27B-743B471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5117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FD5B2-B009-6642-A1CB-65C195E3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707BD-FB10-504E-9D46-EE4CDB01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DC1F-1AC8-4E45-950A-F251EB1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208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105F-9CDD-104A-B81B-8BF555BB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9CCC-85AE-8B4D-BD5F-29E0A1D2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9F0A7-90F2-5B4D-AB9E-F162898D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E60F4-0EEC-D541-8E08-925C4F22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A812-A6AC-4540-B981-233C422D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C6E5-3670-C34E-B212-723D81BA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09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FBE-14C0-3D4A-9879-81DC640B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8638C-09B4-4344-8497-7FF1BD269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9374-A9C6-714A-9E54-8B198ADDF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7A1BF-A302-8647-8376-397D30E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3917-FE8C-2648-B098-E64BAAE5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3AFB-3E4B-CE47-90F7-C04CC9C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075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47C31-011C-FA43-B004-54C37896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F144-AA4F-CE4D-8D31-25B64417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9CE5-E82A-564C-A65E-722FC23C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F769-09CA-B248-9B48-50EEDF01CA17}" type="datetimeFigureOut">
              <a:rPr lang="en-BG" smtClean="0"/>
              <a:t>02/24/2022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5CDF-083A-C04D-A6DD-BCE4833B9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4D2E-6A3C-394C-9184-01BE7D16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B4FA-136B-8345-9F45-5F5168C420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5980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sentation Title">
            <a:extLst>
              <a:ext uri="{FF2B5EF4-FFF2-40B4-BE49-F238E27FC236}">
                <a16:creationId xmlns:a16="http://schemas.microsoft.com/office/drawing/2014/main" id="{F5D80A45-7C81-E845-A3B0-A34079F59D4B}"/>
              </a:ext>
            </a:extLst>
          </p:cNvPr>
          <p:cNvSpPr txBox="1">
            <a:spLocks/>
          </p:cNvSpPr>
          <p:nvPr/>
        </p:nvSpPr>
        <p:spPr bwMode="gray">
          <a:xfrm>
            <a:off x="606287" y="3707295"/>
            <a:ext cx="10237303" cy="2564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/>
              <a:t>Задание</a:t>
            </a:r>
            <a:br>
              <a:rPr lang="en-US"/>
            </a:br>
            <a:r>
              <a:rPr lang="bg-BG" sz="3199">
                <a:solidFill>
                  <a:schemeClr val="accent1"/>
                </a:solidFill>
              </a:rPr>
              <a:t>Приложение за администрация на кабелен оператор</a:t>
            </a:r>
            <a:endParaRPr lang="de-DE">
              <a:solidFill>
                <a:schemeClr val="accent1"/>
              </a:solidFill>
            </a:endParaRPr>
          </a:p>
        </p:txBody>
      </p:sp>
      <p:pic>
        <p:nvPicPr>
          <p:cNvPr id="1028" name="Picture 4" descr="Modern Cable Internet, Hoskote - Cable TV Operator With Internet in  Bangalore - Justdial">
            <a:extLst>
              <a:ext uri="{FF2B5EF4-FFF2-40B4-BE49-F238E27FC236}">
                <a16:creationId xmlns:a16="http://schemas.microsoft.com/office/drawing/2014/main" id="{6FA0CB13-5CF6-0D43-943B-BA7E3D77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2" y="468090"/>
            <a:ext cx="5670550" cy="3776870"/>
          </a:xfrm>
          <a:prstGeom prst="rect">
            <a:avLst/>
          </a:prstGeom>
          <a:noFill/>
          <a:effectLst>
            <a:softEdge rad="73557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▷ An Advanced Video Streaming Platform for TV Broadcasting Operator">
            <a:extLst>
              <a:ext uri="{FF2B5EF4-FFF2-40B4-BE49-F238E27FC236}">
                <a16:creationId xmlns:a16="http://schemas.microsoft.com/office/drawing/2014/main" id="{88A1006B-A900-D649-8BF6-1FB17742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56" y="318049"/>
            <a:ext cx="6426944" cy="5141555"/>
          </a:xfrm>
          <a:prstGeom prst="rect">
            <a:avLst/>
          </a:prstGeom>
          <a:noFill/>
          <a:effectLst>
            <a:outerShdw blurRad="160551" dist="38100" algn="l" rotWithShape="0">
              <a:prstClr val="black">
                <a:alpha val="40000"/>
              </a:prstClr>
            </a:outerShdw>
            <a:softEdge rad="15391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5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"/>
          <p:cNvSpPr>
            <a:spLocks noGrp="1"/>
          </p:cNvSpPr>
          <p:nvPr>
            <p:ph type="body" sz="quarter" idx="10"/>
          </p:nvPr>
        </p:nvSpPr>
        <p:spPr bwMode="gray">
          <a:xfrm>
            <a:off x="503870" y="708215"/>
            <a:ext cx="11183565" cy="5887778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bg-BG" sz="1799"/>
              <a:t>Да се проектира база данни и приложение за нуждите на вътрешната администрация на телевизионен кабелен оператор. </a:t>
            </a:r>
          </a:p>
          <a:p>
            <a:pPr marL="0" indent="0">
              <a:buNone/>
            </a:pPr>
            <a:r>
              <a:rPr lang="bg-BG" sz="1799"/>
              <a:t>Данните, с които работи приложението са следните: 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800"/>
              <a:t>Списък на доставчиците на телевизионни канали, цените на които се работи с тях, номера на договори за доставка и срокове на тези договори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800"/>
              <a:t>Списък с телевизионните канали, които предоставя оператора заедно с цената, на която се продава съответния канал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800"/>
              <a:t>Всеки канал принадлежи към някоя от възможни категории, в които могат да се групират каналите – ефирни, спортни, научни, филмови, музикални, детски и др. Всяка категория може да се купува в пакет с конкретна цена 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800"/>
              <a:t>Списък на регистрирани клиенти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800"/>
              <a:t>Списък на договори с клиентите. Всеки договор може да е за различен пакет от канали. Възможно е да се закупят цели категории, например спортни, или отделни канали. 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800"/>
              <a:t>Отчет за платени месечни такси от всеки клиент</a:t>
            </a:r>
          </a:p>
          <a:p>
            <a:pPr marL="285664" indent="-285664"/>
            <a:endParaRPr lang="bg-BG" sz="1799"/>
          </a:p>
          <a:p>
            <a:pPr marL="0" indent="0">
              <a:buNone/>
            </a:pPr>
            <a:r>
              <a:rPr lang="bg-BG" sz="1799"/>
              <a:t>Приложението трябва да предоставя следните функционалности: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799"/>
              <a:t>Възможност за вход с потребителска парола</a:t>
            </a:r>
            <a:endParaRPr lang="bg-BG" sz="1799">
              <a:cs typeface="Arial"/>
            </a:endParaRPr>
          </a:p>
          <a:p>
            <a:pPr marL="342797" indent="-342797">
              <a:buClr>
                <a:schemeClr val="accent1"/>
              </a:buClr>
            </a:pPr>
            <a:r>
              <a:rPr lang="bg-BG" sz="1799"/>
              <a:t>Въвеждане, редактиране и изтриване на всички данни описани по-горе</a:t>
            </a:r>
          </a:p>
          <a:p>
            <a:pPr marL="342797" indent="-342797">
              <a:buClr>
                <a:schemeClr val="accent1"/>
              </a:buClr>
            </a:pPr>
            <a:r>
              <a:rPr lang="bg-BG" sz="1799">
                <a:cs typeface="Arial"/>
              </a:rPr>
              <a:t>Функционалност за намаляване или повишаване на цените на кабелния оператор чрез задаване на процент. Да се реализира преизчисляване на месечните такси за всички потребители</a:t>
            </a:r>
            <a:endParaRPr lang="bg-BG" sz="1799"/>
          </a:p>
          <a:p>
            <a:pPr marL="342797" indent="-342797"/>
            <a:endParaRPr lang="bg-BG" sz="1799"/>
          </a:p>
          <a:p>
            <a:pPr marL="342797" indent="-342797"/>
            <a:endParaRPr lang="bg-BG" sz="1799"/>
          </a:p>
          <a:p>
            <a:pPr marL="342797" indent="-342797"/>
            <a:endParaRPr lang="bg-BG" sz="1799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 bwMode="gray">
          <a:xfrm>
            <a:off x="503870" y="68456"/>
            <a:ext cx="11183564" cy="369236"/>
          </a:xfrm>
        </p:spPr>
        <p:txBody>
          <a:bodyPr>
            <a:normAutofit fontScale="90000"/>
          </a:bodyPr>
          <a:lstStyle/>
          <a:p>
            <a:r>
              <a:rPr lang="bg-BG" b="0">
                <a:solidFill>
                  <a:schemeClr val="accent1"/>
                </a:solidFill>
              </a:rPr>
              <a:t>Задание</a:t>
            </a:r>
            <a:endParaRPr lang="en-US" b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0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"/>
          <p:cNvSpPr>
            <a:spLocks noGrp="1"/>
          </p:cNvSpPr>
          <p:nvPr>
            <p:ph type="body" sz="quarter" idx="10"/>
          </p:nvPr>
        </p:nvSpPr>
        <p:spPr bwMode="gray">
          <a:xfrm>
            <a:off x="410458" y="1527995"/>
            <a:ext cx="11183565" cy="4075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797" indent="-342797">
              <a:lnSpc>
                <a:spcPct val="80000"/>
              </a:lnSpc>
              <a:buClr>
                <a:schemeClr val="accent1"/>
              </a:buClr>
            </a:pPr>
            <a:r>
              <a:rPr lang="en-US" sz="1700"/>
              <a:t>Java </a:t>
            </a:r>
            <a:r>
              <a:rPr lang="bg-BG" sz="1700"/>
              <a:t>приложение свързано с база данни </a:t>
            </a:r>
          </a:p>
          <a:p>
            <a:pPr marL="342265" indent="-342265">
              <a:lnSpc>
                <a:spcPct val="80000"/>
              </a:lnSpc>
              <a:buClr>
                <a:schemeClr val="accent1"/>
              </a:buClr>
            </a:pPr>
            <a:r>
              <a:rPr lang="bg-BG" sz="1700"/>
              <a:t>Данните да се съхраняват в релационна база от данни по избор</a:t>
            </a:r>
            <a:endParaRPr lang="bg-BG" sz="1700">
              <a:cs typeface="Calibri"/>
            </a:endParaRPr>
          </a:p>
          <a:p>
            <a:pPr marL="342265" indent="-342265">
              <a:lnSpc>
                <a:spcPct val="80000"/>
              </a:lnSpc>
              <a:buClr>
                <a:schemeClr val="accent1"/>
              </a:buClr>
            </a:pPr>
            <a:r>
              <a:rPr lang="bg-BG" sz="1700">
                <a:cs typeface="Calibri"/>
              </a:rPr>
              <a:t>Изисквания към дизайна на база данни: </a:t>
            </a:r>
          </a:p>
          <a:p>
            <a:pPr marL="799465" lvl="1" indent="-342265">
              <a:lnSpc>
                <a:spcPct val="80000"/>
              </a:lnSpc>
              <a:buClr>
                <a:schemeClr val="accent1"/>
              </a:buClr>
            </a:pPr>
            <a:r>
              <a:rPr lang="bg-BG" sz="1300">
                <a:cs typeface="Calibri"/>
              </a:rPr>
              <a:t>Информацията да е разделена в таблици имащи конкретна информация</a:t>
            </a:r>
          </a:p>
          <a:p>
            <a:pPr marL="799465" lvl="1" indent="-342265">
              <a:lnSpc>
                <a:spcPct val="80000"/>
              </a:lnSpc>
              <a:buClr>
                <a:schemeClr val="accent1"/>
              </a:buClr>
            </a:pPr>
            <a:r>
              <a:rPr lang="bg-BG" sz="1300">
                <a:cs typeface="Calibri"/>
              </a:rPr>
              <a:t>Използвайте </a:t>
            </a:r>
            <a:r>
              <a:rPr lang="bg-BG" sz="1300" err="1">
                <a:cs typeface="Calibri"/>
              </a:rPr>
              <a:t>primary</a:t>
            </a:r>
            <a:r>
              <a:rPr lang="bg-BG" sz="1300">
                <a:cs typeface="Calibri"/>
              </a:rPr>
              <a:t> </a:t>
            </a:r>
            <a:r>
              <a:rPr lang="bg-BG" sz="1300" err="1">
                <a:cs typeface="Calibri"/>
              </a:rPr>
              <a:t>keys</a:t>
            </a:r>
            <a:r>
              <a:rPr lang="bg-BG" sz="1300">
                <a:cs typeface="Calibri"/>
              </a:rPr>
              <a:t> и </a:t>
            </a:r>
            <a:r>
              <a:rPr lang="bg-BG" sz="1300" err="1">
                <a:ea typeface="+mn-lt"/>
                <a:cs typeface="+mn-lt"/>
              </a:rPr>
              <a:t>foreign</a:t>
            </a:r>
            <a:r>
              <a:rPr lang="bg-BG" sz="1300">
                <a:ea typeface="+mn-lt"/>
                <a:cs typeface="+mn-lt"/>
              </a:rPr>
              <a:t> </a:t>
            </a:r>
            <a:r>
              <a:rPr lang="bg-BG" sz="1300" err="1">
                <a:ea typeface="+mn-lt"/>
                <a:cs typeface="+mn-lt"/>
              </a:rPr>
              <a:t>keys</a:t>
            </a:r>
            <a:endParaRPr lang="bg-BG" sz="1300">
              <a:cs typeface="Calibri"/>
            </a:endParaRPr>
          </a:p>
          <a:p>
            <a:pPr marL="799465" lvl="1" indent="-342265">
              <a:lnSpc>
                <a:spcPct val="80000"/>
              </a:lnSpc>
              <a:buClr>
                <a:schemeClr val="accent1"/>
              </a:buClr>
            </a:pPr>
            <a:r>
              <a:rPr lang="bg-BG" sz="1300">
                <a:cs typeface="Calibri"/>
              </a:rPr>
              <a:t>Връзките между таблиците да гарантират, че няма дублирани данни </a:t>
            </a:r>
            <a:endParaRPr lang="bg-BG" sz="1300"/>
          </a:p>
          <a:p>
            <a:pPr marL="799465" lvl="1" indent="-342265">
              <a:lnSpc>
                <a:spcPct val="80000"/>
              </a:lnSpc>
              <a:buClr>
                <a:schemeClr val="accent1"/>
              </a:buClr>
            </a:pPr>
            <a:r>
              <a:rPr lang="bg-BG" sz="1300"/>
              <a:t>Подходящи типове за всички колони </a:t>
            </a:r>
          </a:p>
          <a:p>
            <a:pPr marL="799465" lvl="1" indent="-342265">
              <a:lnSpc>
                <a:spcPct val="80000"/>
              </a:lnSpc>
              <a:buClr>
                <a:schemeClr val="accent1"/>
              </a:buClr>
            </a:pPr>
            <a:r>
              <a:rPr lang="bg-BG" sz="1300"/>
              <a:t>Нормализация на данните</a:t>
            </a:r>
          </a:p>
          <a:p>
            <a:pPr marL="342797" indent="-342797">
              <a:lnSpc>
                <a:spcPct val="80000"/>
              </a:lnSpc>
              <a:buClr>
                <a:schemeClr val="accent1"/>
              </a:buClr>
            </a:pPr>
            <a:r>
              <a:rPr lang="en-US" sz="1700"/>
              <a:t>User management – </a:t>
            </a:r>
            <a:r>
              <a:rPr lang="bg-BG" sz="1700"/>
              <a:t>приложението може да има потребители от тип администратор с пълни права </a:t>
            </a:r>
            <a:endParaRPr lang="en-US" sz="1700"/>
          </a:p>
          <a:p>
            <a:pPr marL="342797" indent="-342797">
              <a:lnSpc>
                <a:spcPct val="80000"/>
              </a:lnSpc>
              <a:buClr>
                <a:schemeClr val="accent1"/>
              </a:buClr>
            </a:pPr>
            <a:r>
              <a:rPr lang="en-GB" sz="1700"/>
              <a:t>Exception handling –</a:t>
            </a:r>
            <a:r>
              <a:rPr lang="bg-BG" sz="1700"/>
              <a:t> в кои ситуации и как приложението ще съобщава за грешки.</a:t>
            </a:r>
          </a:p>
          <a:p>
            <a:pPr marL="342797" indent="-342797">
              <a:lnSpc>
                <a:spcPct val="80000"/>
              </a:lnSpc>
              <a:buClr>
                <a:schemeClr val="accent1"/>
              </a:buClr>
            </a:pPr>
            <a:r>
              <a:rPr lang="en-US" sz="1700"/>
              <a:t>[Optional] Web </a:t>
            </a:r>
            <a:r>
              <a:rPr lang="bg-BG" sz="1700"/>
              <a:t>базиран</a:t>
            </a:r>
            <a:r>
              <a:rPr lang="en-US" sz="1700"/>
              <a:t>/GUI</a:t>
            </a:r>
            <a:r>
              <a:rPr lang="bg-BG" sz="1700"/>
              <a:t> графичен интерфейс</a:t>
            </a:r>
          </a:p>
          <a:p>
            <a:pPr marL="0" indent="0">
              <a:buNone/>
            </a:pPr>
            <a:endParaRPr lang="bg-BG" sz="1799"/>
          </a:p>
          <a:p>
            <a:pPr marL="285664" indent="-285664"/>
            <a:endParaRPr lang="bg-BG" sz="1799"/>
          </a:p>
          <a:p>
            <a:pPr marL="285664" indent="-285664"/>
            <a:endParaRPr lang="bg-BG" sz="1799"/>
          </a:p>
          <a:p>
            <a:pPr lvl="0"/>
            <a:endParaRPr lang="bg-BG" sz="1799"/>
          </a:p>
          <a:p>
            <a:pPr marL="342797" indent="-342797"/>
            <a:endParaRPr lang="bg-BG" sz="1799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 bwMode="gray">
          <a:xfrm>
            <a:off x="503870" y="504761"/>
            <a:ext cx="11183564" cy="369236"/>
          </a:xfrm>
        </p:spPr>
        <p:txBody>
          <a:bodyPr>
            <a:normAutofit fontScale="90000"/>
          </a:bodyPr>
          <a:lstStyle/>
          <a:p>
            <a:r>
              <a:rPr lang="bg-BG" sz="4000">
                <a:solidFill>
                  <a:schemeClr val="accent1"/>
                </a:solidFill>
              </a:rPr>
              <a:t>Технически изисквания</a:t>
            </a:r>
            <a:endParaRPr lang="en-US" sz="4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9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F22682D90C54BB80D52C8CD1BD0E6" ma:contentTypeVersion="9" ma:contentTypeDescription="Create a new document." ma:contentTypeScope="" ma:versionID="4bc7f40477e9f4c20b0bc386812b977b">
  <xsd:schema xmlns:xsd="http://www.w3.org/2001/XMLSchema" xmlns:xs="http://www.w3.org/2001/XMLSchema" xmlns:p="http://schemas.microsoft.com/office/2006/metadata/properties" xmlns:ns2="e89e669d-3186-4ccc-8eac-daa37f69280b" xmlns:ns3="e06f4e96-9691-498d-af1a-6867f0e693c5" targetNamespace="http://schemas.microsoft.com/office/2006/metadata/properties" ma:root="true" ma:fieldsID="ae1ff6adf30f277d57a858f5c7131d8d" ns2:_="" ns3:_="">
    <xsd:import namespace="e89e669d-3186-4ccc-8eac-daa37f69280b"/>
    <xsd:import namespace="e06f4e96-9691-498d-af1a-6867f0e693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e669d-3186-4ccc-8eac-daa37f692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f4e96-9691-498d-af1a-6867f0e69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C510D1-A1B9-46A0-A5AF-8CBC82DB0C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94A3B6-95CA-4A9D-A930-0F0C29C58C84}">
  <ds:schemaRefs>
    <ds:schemaRef ds:uri="e06f4e96-9691-498d-af1a-6867f0e693c5"/>
    <ds:schemaRef ds:uri="e89e669d-3186-4ccc-8eac-daa37f6928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E81565-0A75-46CC-9070-22076342A6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Задание</vt:lpstr>
      <vt:lpstr>Технически изисквания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Konstantinov, Georgi</dc:creator>
  <cp:revision>1</cp:revision>
  <dcterms:created xsi:type="dcterms:W3CDTF">2022-02-24T06:43:56Z</dcterms:created>
  <dcterms:modified xsi:type="dcterms:W3CDTF">2022-02-24T08:27:06Z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0x010100957F22682D90C54BB80D52C8CD1BD0E6</vt:lpwstr>
  </property>
</Properties>
</file>