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149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52EA988-D59F-4231-9793-6E9CAB126CC5}" type="datetimeFigureOut">
              <a:rPr lang="en-US" smtClean="0"/>
              <a:t>11/27/2023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A14266-382A-43F5-85EC-4D135219BEFD}" type="slidenum">
              <a:rPr lang="en-US" smtClean="0"/>
              <a:t>‹#›</a:t>
            </a:fld>
            <a:endParaRPr lang="en-US"/>
          </a:p>
        </p:txBody>
      </p:sp>
    </p:spTree>
    <p:extLst>
      <p:ext uri="{BB962C8B-B14F-4D97-AF65-F5344CB8AC3E}">
        <p14:creationId xmlns:p14="http://schemas.microsoft.com/office/powerpoint/2010/main" val="8765079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2EA988-D59F-4231-9793-6E9CAB126CC5}" type="datetimeFigureOut">
              <a:rPr lang="en-US" smtClean="0"/>
              <a:t>11/27/2023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A14266-382A-43F5-85EC-4D135219BEFD}" type="slidenum">
              <a:rPr lang="en-US" smtClean="0"/>
              <a:t>‹#›</a:t>
            </a:fld>
            <a:endParaRPr lang="en-US"/>
          </a:p>
        </p:txBody>
      </p:sp>
    </p:spTree>
    <p:extLst>
      <p:ext uri="{BB962C8B-B14F-4D97-AF65-F5344CB8AC3E}">
        <p14:creationId xmlns:p14="http://schemas.microsoft.com/office/powerpoint/2010/main" val="3931063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2EA988-D59F-4231-9793-6E9CAB126CC5}" type="datetimeFigureOut">
              <a:rPr lang="en-US" smtClean="0"/>
              <a:t>11/27/2023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A14266-382A-43F5-85EC-4D135219BEFD}" type="slidenum">
              <a:rPr lang="en-US" smtClean="0"/>
              <a:t>‹#›</a:t>
            </a:fld>
            <a:endParaRPr lang="en-US"/>
          </a:p>
        </p:txBody>
      </p:sp>
    </p:spTree>
    <p:extLst>
      <p:ext uri="{BB962C8B-B14F-4D97-AF65-F5344CB8AC3E}">
        <p14:creationId xmlns:p14="http://schemas.microsoft.com/office/powerpoint/2010/main" val="42463980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2EA988-D59F-4231-9793-6E9CAB126CC5}" type="datetimeFigureOut">
              <a:rPr lang="en-US" smtClean="0"/>
              <a:t>11/27/2023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A14266-382A-43F5-85EC-4D135219BEFD}" type="slidenum">
              <a:rPr lang="en-US" smtClean="0"/>
              <a:t>‹#›</a:t>
            </a:fld>
            <a:endParaRPr lang="en-US"/>
          </a:p>
        </p:txBody>
      </p:sp>
    </p:spTree>
    <p:extLst>
      <p:ext uri="{BB962C8B-B14F-4D97-AF65-F5344CB8AC3E}">
        <p14:creationId xmlns:p14="http://schemas.microsoft.com/office/powerpoint/2010/main" val="1995292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52EA988-D59F-4231-9793-6E9CAB126CC5}" type="datetimeFigureOut">
              <a:rPr lang="en-US" smtClean="0"/>
              <a:t>11/27/2023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A14266-382A-43F5-85EC-4D135219BEFD}" type="slidenum">
              <a:rPr lang="en-US" smtClean="0"/>
              <a:t>‹#›</a:t>
            </a:fld>
            <a:endParaRPr lang="en-US"/>
          </a:p>
        </p:txBody>
      </p:sp>
    </p:spTree>
    <p:extLst>
      <p:ext uri="{BB962C8B-B14F-4D97-AF65-F5344CB8AC3E}">
        <p14:creationId xmlns:p14="http://schemas.microsoft.com/office/powerpoint/2010/main" val="32806012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52EA988-D59F-4231-9793-6E9CAB126CC5}" type="datetimeFigureOut">
              <a:rPr lang="en-US" smtClean="0"/>
              <a:t>11/27/2023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A14266-382A-43F5-85EC-4D135219BEFD}" type="slidenum">
              <a:rPr lang="en-US" smtClean="0"/>
              <a:t>‹#›</a:t>
            </a:fld>
            <a:endParaRPr lang="en-US"/>
          </a:p>
        </p:txBody>
      </p:sp>
    </p:spTree>
    <p:extLst>
      <p:ext uri="{BB962C8B-B14F-4D97-AF65-F5344CB8AC3E}">
        <p14:creationId xmlns:p14="http://schemas.microsoft.com/office/powerpoint/2010/main" val="22369442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52EA988-D59F-4231-9793-6E9CAB126CC5}" type="datetimeFigureOut">
              <a:rPr lang="en-US" smtClean="0"/>
              <a:t>11/27/2023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EA14266-382A-43F5-85EC-4D135219BEFD}" type="slidenum">
              <a:rPr lang="en-US" smtClean="0"/>
              <a:t>‹#›</a:t>
            </a:fld>
            <a:endParaRPr lang="en-US"/>
          </a:p>
        </p:txBody>
      </p:sp>
    </p:spTree>
    <p:extLst>
      <p:ext uri="{BB962C8B-B14F-4D97-AF65-F5344CB8AC3E}">
        <p14:creationId xmlns:p14="http://schemas.microsoft.com/office/powerpoint/2010/main" val="42707507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52EA988-D59F-4231-9793-6E9CAB126CC5}" type="datetimeFigureOut">
              <a:rPr lang="en-US" smtClean="0"/>
              <a:t>11/27/2023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EA14266-382A-43F5-85EC-4D135219BEFD}" type="slidenum">
              <a:rPr lang="en-US" smtClean="0"/>
              <a:t>‹#›</a:t>
            </a:fld>
            <a:endParaRPr lang="en-US"/>
          </a:p>
        </p:txBody>
      </p:sp>
    </p:spTree>
    <p:extLst>
      <p:ext uri="{BB962C8B-B14F-4D97-AF65-F5344CB8AC3E}">
        <p14:creationId xmlns:p14="http://schemas.microsoft.com/office/powerpoint/2010/main" val="28420687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2EA988-D59F-4231-9793-6E9CAB126CC5}" type="datetimeFigureOut">
              <a:rPr lang="en-US" smtClean="0"/>
              <a:t>11/27/2023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EA14266-382A-43F5-85EC-4D135219BEFD}" type="slidenum">
              <a:rPr lang="en-US" smtClean="0"/>
              <a:t>‹#›</a:t>
            </a:fld>
            <a:endParaRPr lang="en-US"/>
          </a:p>
        </p:txBody>
      </p:sp>
    </p:spTree>
    <p:extLst>
      <p:ext uri="{BB962C8B-B14F-4D97-AF65-F5344CB8AC3E}">
        <p14:creationId xmlns:p14="http://schemas.microsoft.com/office/powerpoint/2010/main" val="6472733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52EA988-D59F-4231-9793-6E9CAB126CC5}" type="datetimeFigureOut">
              <a:rPr lang="en-US" smtClean="0"/>
              <a:t>11/27/2023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A14266-382A-43F5-85EC-4D135219BEFD}" type="slidenum">
              <a:rPr lang="en-US" smtClean="0"/>
              <a:t>‹#›</a:t>
            </a:fld>
            <a:endParaRPr lang="en-US"/>
          </a:p>
        </p:txBody>
      </p:sp>
    </p:spTree>
    <p:extLst>
      <p:ext uri="{BB962C8B-B14F-4D97-AF65-F5344CB8AC3E}">
        <p14:creationId xmlns:p14="http://schemas.microsoft.com/office/powerpoint/2010/main" val="17467020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52EA988-D59F-4231-9793-6E9CAB126CC5}" type="datetimeFigureOut">
              <a:rPr lang="en-US" smtClean="0"/>
              <a:t>11/27/2023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A14266-382A-43F5-85EC-4D135219BEFD}" type="slidenum">
              <a:rPr lang="en-US" smtClean="0"/>
              <a:t>‹#›</a:t>
            </a:fld>
            <a:endParaRPr lang="en-US"/>
          </a:p>
        </p:txBody>
      </p:sp>
    </p:spTree>
    <p:extLst>
      <p:ext uri="{BB962C8B-B14F-4D97-AF65-F5344CB8AC3E}">
        <p14:creationId xmlns:p14="http://schemas.microsoft.com/office/powerpoint/2010/main" val="37752092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52EA988-D59F-4231-9793-6E9CAB126CC5}" type="datetimeFigureOut">
              <a:rPr lang="en-US" smtClean="0"/>
              <a:t>11/27/2023</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A14266-382A-43F5-85EC-4D135219BEFD}" type="slidenum">
              <a:rPr lang="en-US" smtClean="0"/>
              <a:t>‹#›</a:t>
            </a:fld>
            <a:endParaRPr lang="en-US"/>
          </a:p>
        </p:txBody>
      </p:sp>
    </p:spTree>
    <p:extLst>
      <p:ext uri="{BB962C8B-B14F-4D97-AF65-F5344CB8AC3E}">
        <p14:creationId xmlns:p14="http://schemas.microsoft.com/office/powerpoint/2010/main" val="241760756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kynix.com/Detail/1507635/BQ25890HRTWR.html?gad_source=1&amp;gclid=CjwKCAiAmZGrBhAnEiwAo9qHiRD4B_LC8_36fWwfCTMwAh204oorB_aUMjyufQT9lbxVXXbhabqIGhoCM4oQAvD_BwE"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0717C-95FF-5D2B-50E8-EB3F283AE8B6}"/>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CB52568B-64DA-051E-5532-7EF379DBC03E}"/>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7140706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9AB6B-6CA5-5EC4-A3C1-9958BC5FB324}"/>
              </a:ext>
            </a:extLst>
          </p:cNvPr>
          <p:cNvSpPr>
            <a:spLocks noGrp="1"/>
          </p:cNvSpPr>
          <p:nvPr>
            <p:ph type="title"/>
          </p:nvPr>
        </p:nvSpPr>
        <p:spPr/>
        <p:txBody>
          <a:bodyPr/>
          <a:lstStyle/>
          <a:p>
            <a:r>
              <a:rPr lang="tr-TR" dirty="0"/>
              <a:t>A</a:t>
            </a:r>
            <a:r>
              <a:rPr lang="en-US" dirty="0"/>
              <a:t>n input voltage that must be higher than the battery voltage</a:t>
            </a:r>
            <a:r>
              <a:rPr lang="tr-TR" dirty="0"/>
              <a:t>!</a:t>
            </a:r>
            <a:endParaRPr lang="en-US" dirty="0"/>
          </a:p>
        </p:txBody>
      </p:sp>
      <p:graphicFrame>
        <p:nvGraphicFramePr>
          <p:cNvPr id="4" name="Content Placeholder 3">
            <a:extLst>
              <a:ext uri="{FF2B5EF4-FFF2-40B4-BE49-F238E27FC236}">
                <a16:creationId xmlns:a16="http://schemas.microsoft.com/office/drawing/2014/main" id="{6B9BB743-0CF9-90F4-F9A0-13EBD09C1970}"/>
              </a:ext>
            </a:extLst>
          </p:cNvPr>
          <p:cNvGraphicFramePr>
            <a:graphicFrameLocks noGrp="1"/>
          </p:cNvGraphicFramePr>
          <p:nvPr>
            <p:ph idx="1"/>
            <p:extLst>
              <p:ext uri="{D42A27DB-BD31-4B8C-83A1-F6EECF244321}">
                <p14:modId xmlns:p14="http://schemas.microsoft.com/office/powerpoint/2010/main" val="2819799170"/>
              </p:ext>
            </p:extLst>
          </p:nvPr>
        </p:nvGraphicFramePr>
        <p:xfrm>
          <a:off x="285161" y="2278111"/>
          <a:ext cx="7886700" cy="3393440"/>
        </p:xfrm>
        <a:graphic>
          <a:graphicData uri="http://schemas.openxmlformats.org/drawingml/2006/table">
            <a:tbl>
              <a:tblPr firstRow="1" bandRow="1">
                <a:tableStyleId>{5C22544A-7EE6-4342-B048-85BDC9FD1C3A}</a:tableStyleId>
              </a:tblPr>
              <a:tblGrid>
                <a:gridCol w="3943350">
                  <a:extLst>
                    <a:ext uri="{9D8B030D-6E8A-4147-A177-3AD203B41FA5}">
                      <a16:colId xmlns:a16="http://schemas.microsoft.com/office/drawing/2014/main" val="651484373"/>
                    </a:ext>
                  </a:extLst>
                </a:gridCol>
                <a:gridCol w="3943350">
                  <a:extLst>
                    <a:ext uri="{9D8B030D-6E8A-4147-A177-3AD203B41FA5}">
                      <a16:colId xmlns:a16="http://schemas.microsoft.com/office/drawing/2014/main" val="115429871"/>
                    </a:ext>
                  </a:extLst>
                </a:gridCol>
              </a:tblGrid>
              <a:tr h="370840">
                <a:tc>
                  <a:txBody>
                    <a:bodyPr/>
                    <a:lstStyle/>
                    <a:p>
                      <a:endParaRPr lang="en-US" dirty="0"/>
                    </a:p>
                  </a:txBody>
                  <a:tcPr/>
                </a:tc>
                <a:tc>
                  <a:txBody>
                    <a:bodyPr/>
                    <a:lstStyle/>
                    <a:p>
                      <a:endParaRPr lang="en-US"/>
                    </a:p>
                  </a:txBody>
                  <a:tcPr/>
                </a:tc>
                <a:extLst>
                  <a:ext uri="{0D108BD9-81ED-4DB2-BD59-A6C34878D82A}">
                    <a16:rowId xmlns:a16="http://schemas.microsoft.com/office/drawing/2014/main" val="2118845179"/>
                  </a:ext>
                </a:extLst>
              </a:tr>
              <a:tr h="370840">
                <a:tc>
                  <a:txBody>
                    <a:bodyPr/>
                    <a:lstStyle/>
                    <a:p>
                      <a:r>
                        <a:rPr lang="en-US" dirty="0"/>
                        <a:t>A linear charger</a:t>
                      </a:r>
                    </a:p>
                  </a:txBody>
                  <a:tcPr/>
                </a:tc>
                <a:tc>
                  <a:txBody>
                    <a:bodyPr/>
                    <a:lstStyle/>
                    <a:p>
                      <a:r>
                        <a:rPr lang="tr-TR" dirty="0"/>
                        <a:t>M</a:t>
                      </a:r>
                      <a:r>
                        <a:rPr lang="en-US" dirty="0" err="1"/>
                        <a:t>odulates</a:t>
                      </a:r>
                      <a:r>
                        <a:rPr lang="en-US" dirty="0"/>
                        <a:t> the resistance of a pass device in order to regulate the charge current and charge voltage.</a:t>
                      </a:r>
                    </a:p>
                  </a:txBody>
                  <a:tcPr/>
                </a:tc>
                <a:extLst>
                  <a:ext uri="{0D108BD9-81ED-4DB2-BD59-A6C34878D82A}">
                    <a16:rowId xmlns:a16="http://schemas.microsoft.com/office/drawing/2014/main" val="1371758652"/>
                  </a:ext>
                </a:extLst>
              </a:tr>
              <a:tr h="370840">
                <a:tc>
                  <a:txBody>
                    <a:bodyPr/>
                    <a:lstStyle/>
                    <a:p>
                      <a:r>
                        <a:rPr lang="tr-TR" dirty="0"/>
                        <a:t>A</a:t>
                      </a:r>
                      <a:r>
                        <a:rPr lang="en-US" dirty="0"/>
                        <a:t> direct charger</a:t>
                      </a:r>
                    </a:p>
                  </a:txBody>
                  <a:tcPr/>
                </a:tc>
                <a:tc>
                  <a:txBody>
                    <a:bodyPr/>
                    <a:lstStyle/>
                    <a:p>
                      <a:r>
                        <a:rPr lang="tr-TR" dirty="0" err="1"/>
                        <a:t>Modulates</a:t>
                      </a:r>
                      <a:r>
                        <a:rPr lang="tr-TR" dirty="0"/>
                        <a:t>  </a:t>
                      </a:r>
                      <a:r>
                        <a:rPr lang="en-US" dirty="0"/>
                        <a:t>the input voltage source directly</a:t>
                      </a:r>
                      <a:r>
                        <a:rPr lang="tr-TR" dirty="0"/>
                        <a:t>. T</a:t>
                      </a:r>
                      <a:r>
                        <a:rPr lang="en-US" dirty="0"/>
                        <a:t>he charger consists of a pass device used as a shorting resistor, and the battery charging system must communicate with the input source to achieve a complete charging cycle</a:t>
                      </a:r>
                    </a:p>
                  </a:txBody>
                  <a:tcPr/>
                </a:tc>
                <a:extLst>
                  <a:ext uri="{0D108BD9-81ED-4DB2-BD59-A6C34878D82A}">
                    <a16:rowId xmlns:a16="http://schemas.microsoft.com/office/drawing/2014/main" val="3753194903"/>
                  </a:ext>
                </a:extLst>
              </a:tr>
              <a:tr h="370840">
                <a:tc>
                  <a:txBody>
                    <a:bodyPr/>
                    <a:lstStyle/>
                    <a:p>
                      <a:endParaRPr lang="en-US"/>
                    </a:p>
                  </a:txBody>
                  <a:tcPr/>
                </a:tc>
                <a:tc>
                  <a:txBody>
                    <a:bodyPr/>
                    <a:lstStyle/>
                    <a:p>
                      <a:endParaRPr lang="en-US" dirty="0"/>
                    </a:p>
                  </a:txBody>
                  <a:tcPr/>
                </a:tc>
                <a:extLst>
                  <a:ext uri="{0D108BD9-81ED-4DB2-BD59-A6C34878D82A}">
                    <a16:rowId xmlns:a16="http://schemas.microsoft.com/office/drawing/2014/main" val="3253691246"/>
                  </a:ext>
                </a:extLst>
              </a:tr>
            </a:tbl>
          </a:graphicData>
        </a:graphic>
      </p:graphicFrame>
    </p:spTree>
    <p:extLst>
      <p:ext uri="{BB962C8B-B14F-4D97-AF65-F5344CB8AC3E}">
        <p14:creationId xmlns:p14="http://schemas.microsoft.com/office/powerpoint/2010/main" val="30625431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2962F-FCDF-0404-A4EF-2869DDD1B4E8}"/>
              </a:ext>
            </a:extLst>
          </p:cNvPr>
          <p:cNvSpPr>
            <a:spLocks noGrp="1"/>
          </p:cNvSpPr>
          <p:nvPr>
            <p:ph type="title"/>
          </p:nvPr>
        </p:nvSpPr>
        <p:spPr>
          <a:xfrm>
            <a:off x="-685800" y="365126"/>
            <a:ext cx="10515600" cy="718957"/>
          </a:xfrm>
        </p:spPr>
        <p:txBody>
          <a:bodyPr/>
          <a:lstStyle/>
          <a:p>
            <a:r>
              <a:rPr lang="en-US" dirty="0"/>
              <a:t>A linear charger</a:t>
            </a:r>
            <a:r>
              <a:rPr lang="tr-TR" dirty="0"/>
              <a:t> : </a:t>
            </a:r>
            <a:r>
              <a:rPr lang="tr-TR" dirty="0" err="1"/>
              <a:t>Power</a:t>
            </a:r>
            <a:r>
              <a:rPr lang="tr-TR" dirty="0"/>
              <a:t> </a:t>
            </a:r>
            <a:r>
              <a:rPr lang="tr-TR" dirty="0" err="1"/>
              <a:t>Path</a:t>
            </a:r>
            <a:r>
              <a:rPr lang="tr-TR" dirty="0"/>
              <a:t> Management</a:t>
            </a:r>
            <a:endParaRPr lang="en-US" dirty="0"/>
          </a:p>
        </p:txBody>
      </p:sp>
      <p:pic>
        <p:nvPicPr>
          <p:cNvPr id="5" name="Content Placeholder 4">
            <a:extLst>
              <a:ext uri="{FF2B5EF4-FFF2-40B4-BE49-F238E27FC236}">
                <a16:creationId xmlns:a16="http://schemas.microsoft.com/office/drawing/2014/main" id="{51CF0272-1A3A-A6D9-2C4B-637D358F29ED}"/>
              </a:ext>
            </a:extLst>
          </p:cNvPr>
          <p:cNvPicPr>
            <a:picLocks noGrp="1" noChangeAspect="1"/>
          </p:cNvPicPr>
          <p:nvPr>
            <p:ph idx="1"/>
          </p:nvPr>
        </p:nvPicPr>
        <p:blipFill>
          <a:blip r:embed="rId2"/>
          <a:stretch>
            <a:fillRect/>
          </a:stretch>
        </p:blipFill>
        <p:spPr>
          <a:xfrm>
            <a:off x="109538" y="930621"/>
            <a:ext cx="8924925" cy="3724275"/>
          </a:xfrm>
        </p:spPr>
      </p:pic>
      <p:sp>
        <p:nvSpPr>
          <p:cNvPr id="6" name="TextBox 5">
            <a:extLst>
              <a:ext uri="{FF2B5EF4-FFF2-40B4-BE49-F238E27FC236}">
                <a16:creationId xmlns:a16="http://schemas.microsoft.com/office/drawing/2014/main" id="{4DA2CB3B-AC5E-D1FD-C897-90A1D50E1415}"/>
              </a:ext>
            </a:extLst>
          </p:cNvPr>
          <p:cNvSpPr txBox="1"/>
          <p:nvPr/>
        </p:nvSpPr>
        <p:spPr>
          <a:xfrm>
            <a:off x="599829" y="4496218"/>
            <a:ext cx="8434633" cy="2031325"/>
          </a:xfrm>
          <a:prstGeom prst="rect">
            <a:avLst/>
          </a:prstGeom>
          <a:noFill/>
        </p:spPr>
        <p:txBody>
          <a:bodyPr wrap="square" rtlCol="0">
            <a:spAutoFit/>
          </a:bodyPr>
          <a:lstStyle/>
          <a:p>
            <a:r>
              <a:rPr lang="en-US" dirty="0"/>
              <a:t>During normal operation with an input present, the first switch turns on and shorts the input to PMID, while the second switch modulates its resistance in order to regulate the current and voltage at the battery output.</a:t>
            </a:r>
            <a:endParaRPr lang="tr-TR" dirty="0"/>
          </a:p>
          <a:p>
            <a:r>
              <a:rPr lang="en-US" dirty="0"/>
              <a:t>The main drawback associated with this device is the low efficiency (η), which is dictated only by the ratio of input and battery voltages, η = VBAT/VIN</a:t>
            </a:r>
            <a:r>
              <a:rPr lang="tr-TR" dirty="0"/>
              <a:t>.</a:t>
            </a:r>
          </a:p>
          <a:p>
            <a:endParaRPr lang="tr-TR" dirty="0"/>
          </a:p>
          <a:p>
            <a:r>
              <a:rPr lang="tr-TR" dirty="0"/>
              <a:t>I</a:t>
            </a:r>
            <a:r>
              <a:rPr lang="en-US" dirty="0" err="1"/>
              <a:t>ts</a:t>
            </a:r>
            <a:r>
              <a:rPr lang="en-US" dirty="0"/>
              <a:t> use is typically limited to applications requiring less than 1 A of charge current</a:t>
            </a:r>
            <a:r>
              <a:rPr lang="tr-TR" dirty="0"/>
              <a:t>.</a:t>
            </a:r>
            <a:endParaRPr lang="en-US" dirty="0"/>
          </a:p>
        </p:txBody>
      </p:sp>
    </p:spTree>
    <p:extLst>
      <p:ext uri="{BB962C8B-B14F-4D97-AF65-F5344CB8AC3E}">
        <p14:creationId xmlns:p14="http://schemas.microsoft.com/office/powerpoint/2010/main" val="14896775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99677-04AC-385C-1EE8-153A96DF958B}"/>
              </a:ext>
            </a:extLst>
          </p:cNvPr>
          <p:cNvSpPr>
            <a:spLocks noGrp="1"/>
          </p:cNvSpPr>
          <p:nvPr>
            <p:ph type="title"/>
          </p:nvPr>
        </p:nvSpPr>
        <p:spPr>
          <a:xfrm>
            <a:off x="386499" y="95792"/>
            <a:ext cx="8361576" cy="718957"/>
          </a:xfrm>
        </p:spPr>
        <p:txBody>
          <a:bodyPr/>
          <a:lstStyle/>
          <a:p>
            <a:r>
              <a:rPr lang="en-US" dirty="0"/>
              <a:t>Buck switch-mode chargers</a:t>
            </a:r>
          </a:p>
        </p:txBody>
      </p:sp>
      <p:pic>
        <p:nvPicPr>
          <p:cNvPr id="5" name="Content Placeholder 4">
            <a:extLst>
              <a:ext uri="{FF2B5EF4-FFF2-40B4-BE49-F238E27FC236}">
                <a16:creationId xmlns:a16="http://schemas.microsoft.com/office/drawing/2014/main" id="{EC37956D-E3CC-C1C5-97D5-84EBDEE8FA0E}"/>
              </a:ext>
            </a:extLst>
          </p:cNvPr>
          <p:cNvPicPr>
            <a:picLocks noGrp="1" noChangeAspect="1"/>
          </p:cNvPicPr>
          <p:nvPr>
            <p:ph idx="1"/>
          </p:nvPr>
        </p:nvPicPr>
        <p:blipFill>
          <a:blip r:embed="rId2"/>
          <a:stretch>
            <a:fillRect/>
          </a:stretch>
        </p:blipFill>
        <p:spPr>
          <a:xfrm>
            <a:off x="673123" y="1020142"/>
            <a:ext cx="7213291" cy="4351338"/>
          </a:xfrm>
        </p:spPr>
      </p:pic>
      <p:sp>
        <p:nvSpPr>
          <p:cNvPr id="7" name="TextBox 6">
            <a:extLst>
              <a:ext uri="{FF2B5EF4-FFF2-40B4-BE49-F238E27FC236}">
                <a16:creationId xmlns:a16="http://schemas.microsoft.com/office/drawing/2014/main" id="{F380D60D-D832-BDCA-F4E5-6DCC21F4B61D}"/>
              </a:ext>
            </a:extLst>
          </p:cNvPr>
          <p:cNvSpPr txBox="1"/>
          <p:nvPr/>
        </p:nvSpPr>
        <p:spPr>
          <a:xfrm>
            <a:off x="245097" y="5307539"/>
            <a:ext cx="8502978" cy="1200329"/>
          </a:xfrm>
          <a:prstGeom prst="rect">
            <a:avLst/>
          </a:prstGeom>
          <a:noFill/>
        </p:spPr>
        <p:txBody>
          <a:bodyPr wrap="square">
            <a:spAutoFit/>
          </a:bodyPr>
          <a:lstStyle/>
          <a:p>
            <a:pPr marL="342900" indent="-342900">
              <a:buAutoNum type="arabicParenR"/>
            </a:pPr>
            <a:r>
              <a:rPr lang="tr-TR" dirty="0"/>
              <a:t>T</a:t>
            </a:r>
            <a:r>
              <a:rPr lang="en-US" dirty="0"/>
              <a:t>he reverse blocking field-effect transistor (FET) used to prevent battery discharge into the input</a:t>
            </a:r>
            <a:r>
              <a:rPr lang="tr-TR" dirty="0"/>
              <a:t>.</a:t>
            </a:r>
          </a:p>
          <a:p>
            <a:pPr marL="342900" indent="-342900">
              <a:buAutoNum type="arabicParenR"/>
            </a:pPr>
            <a:r>
              <a:rPr lang="tr-TR" dirty="0"/>
              <a:t>T</a:t>
            </a:r>
            <a:r>
              <a:rPr lang="en-US" dirty="0"/>
              <a:t>wo switching FETs used as a DC/DC buck converter </a:t>
            </a:r>
            <a:endParaRPr lang="tr-TR" dirty="0"/>
          </a:p>
          <a:p>
            <a:pPr marL="342900" indent="-342900">
              <a:buAutoNum type="arabicParenR"/>
            </a:pPr>
            <a:r>
              <a:rPr lang="tr-TR" dirty="0"/>
              <a:t>A</a:t>
            </a:r>
            <a:r>
              <a:rPr lang="en-US" dirty="0"/>
              <a:t> battery FET used to achieve the power-path management feature</a:t>
            </a:r>
          </a:p>
        </p:txBody>
      </p:sp>
      <p:sp>
        <p:nvSpPr>
          <p:cNvPr id="9" name="TextBox 8">
            <a:extLst>
              <a:ext uri="{FF2B5EF4-FFF2-40B4-BE49-F238E27FC236}">
                <a16:creationId xmlns:a16="http://schemas.microsoft.com/office/drawing/2014/main" id="{0251B1D8-95B4-5116-FEBD-4056B91F6D72}"/>
              </a:ext>
            </a:extLst>
          </p:cNvPr>
          <p:cNvSpPr txBox="1"/>
          <p:nvPr/>
        </p:nvSpPr>
        <p:spPr>
          <a:xfrm>
            <a:off x="5087672" y="747856"/>
            <a:ext cx="4091233" cy="1477328"/>
          </a:xfrm>
          <a:prstGeom prst="rect">
            <a:avLst/>
          </a:prstGeom>
          <a:noFill/>
        </p:spPr>
        <p:txBody>
          <a:bodyPr wrap="square">
            <a:spAutoFit/>
          </a:bodyPr>
          <a:lstStyle/>
          <a:p>
            <a:r>
              <a:rPr lang="en-US" dirty="0"/>
              <a:t>In this architecture, the system is powered from either the buck converter output (when an input is present) or the battery (when an input is removed or overloaded).</a:t>
            </a:r>
          </a:p>
        </p:txBody>
      </p:sp>
    </p:spTree>
    <p:extLst>
      <p:ext uri="{BB962C8B-B14F-4D97-AF65-F5344CB8AC3E}">
        <p14:creationId xmlns:p14="http://schemas.microsoft.com/office/powerpoint/2010/main" val="16571151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874125-40F4-0373-2AF6-FA75234012F1}"/>
              </a:ext>
            </a:extLst>
          </p:cNvPr>
          <p:cNvSpPr>
            <a:spLocks noGrp="1"/>
          </p:cNvSpPr>
          <p:nvPr>
            <p:ph type="title"/>
          </p:nvPr>
        </p:nvSpPr>
        <p:spPr>
          <a:xfrm>
            <a:off x="628650" y="365127"/>
            <a:ext cx="7886700" cy="549274"/>
          </a:xfrm>
        </p:spPr>
        <p:txBody>
          <a:bodyPr>
            <a:normAutofit fontScale="90000"/>
          </a:bodyPr>
          <a:lstStyle/>
          <a:p>
            <a:r>
              <a:rPr lang="en-US" dirty="0"/>
              <a:t>Buck switch-mode chargers</a:t>
            </a:r>
          </a:p>
        </p:txBody>
      </p:sp>
      <p:sp>
        <p:nvSpPr>
          <p:cNvPr id="3" name="Content Placeholder 2">
            <a:extLst>
              <a:ext uri="{FF2B5EF4-FFF2-40B4-BE49-F238E27FC236}">
                <a16:creationId xmlns:a16="http://schemas.microsoft.com/office/drawing/2014/main" id="{F9BBD310-A234-4242-C249-67AFCA32AB23}"/>
              </a:ext>
            </a:extLst>
          </p:cNvPr>
          <p:cNvSpPr>
            <a:spLocks noGrp="1"/>
          </p:cNvSpPr>
          <p:nvPr>
            <p:ph idx="1"/>
          </p:nvPr>
        </p:nvSpPr>
        <p:spPr/>
        <p:txBody>
          <a:bodyPr/>
          <a:lstStyle/>
          <a:p>
            <a:r>
              <a:rPr lang="en-US" dirty="0"/>
              <a:t>maintain efficiencies on the order of 91% at the optimal point of operation</a:t>
            </a:r>
            <a:r>
              <a:rPr lang="tr-TR" dirty="0"/>
              <a:t>.</a:t>
            </a:r>
          </a:p>
          <a:p>
            <a:r>
              <a:rPr lang="en-US" dirty="0"/>
              <a:t>A larger circuit area translates to higher efficiency at higher charge currents.</a:t>
            </a:r>
            <a:endParaRPr lang="tr-TR" dirty="0"/>
          </a:p>
          <a:p>
            <a:r>
              <a:rPr lang="tr-TR" dirty="0"/>
              <a:t>A</a:t>
            </a:r>
            <a:r>
              <a:rPr lang="en-US" dirty="0"/>
              <a:t> popular choice when charge currents exceed </a:t>
            </a:r>
            <a:r>
              <a:rPr lang="en-US" dirty="0" err="1"/>
              <a:t>abou</a:t>
            </a:r>
            <a:endParaRPr lang="tr-TR" dirty="0"/>
          </a:p>
          <a:p>
            <a:r>
              <a:rPr lang="tr-TR" dirty="0"/>
              <a:t>H</a:t>
            </a:r>
            <a:r>
              <a:rPr lang="en-US" dirty="0" err="1"/>
              <a:t>igh</a:t>
            </a:r>
            <a:r>
              <a:rPr lang="en-US" dirty="0"/>
              <a:t>-frequency switching to achieve voltage conversion, which also generates noise and potential EMI concerns.t 1 A.</a:t>
            </a:r>
          </a:p>
        </p:txBody>
      </p:sp>
      <p:sp>
        <p:nvSpPr>
          <p:cNvPr id="5" name="TextBox 4">
            <a:extLst>
              <a:ext uri="{FF2B5EF4-FFF2-40B4-BE49-F238E27FC236}">
                <a16:creationId xmlns:a16="http://schemas.microsoft.com/office/drawing/2014/main" id="{96396B9F-2AB0-A580-B12B-1D48DE461887}"/>
              </a:ext>
            </a:extLst>
          </p:cNvPr>
          <p:cNvSpPr txBox="1"/>
          <p:nvPr/>
        </p:nvSpPr>
        <p:spPr>
          <a:xfrm>
            <a:off x="721150" y="5992297"/>
            <a:ext cx="6132136" cy="369332"/>
          </a:xfrm>
          <a:prstGeom prst="rect">
            <a:avLst/>
          </a:prstGeom>
          <a:noFill/>
        </p:spPr>
        <p:txBody>
          <a:bodyPr wrap="square">
            <a:spAutoFit/>
          </a:bodyPr>
          <a:lstStyle/>
          <a:p>
            <a:r>
              <a:rPr lang="en-US" dirty="0"/>
              <a:t>EVM of a buck-charger design with the </a:t>
            </a:r>
            <a:r>
              <a:rPr lang="en-US" dirty="0">
                <a:hlinkClick r:id="rId2"/>
              </a:rPr>
              <a:t>BQ25898.</a:t>
            </a:r>
            <a:r>
              <a:rPr lang="en-US" dirty="0"/>
              <a:t> </a:t>
            </a:r>
          </a:p>
        </p:txBody>
      </p:sp>
    </p:spTree>
    <p:extLst>
      <p:ext uri="{BB962C8B-B14F-4D97-AF65-F5344CB8AC3E}">
        <p14:creationId xmlns:p14="http://schemas.microsoft.com/office/powerpoint/2010/main" val="31289493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527DE-8D8B-3A6A-9C92-9A578C65DE10}"/>
              </a:ext>
            </a:extLst>
          </p:cNvPr>
          <p:cNvSpPr>
            <a:spLocks noGrp="1"/>
          </p:cNvSpPr>
          <p:nvPr>
            <p:ph type="title"/>
          </p:nvPr>
        </p:nvSpPr>
        <p:spPr>
          <a:xfrm>
            <a:off x="628650" y="365127"/>
            <a:ext cx="7886700" cy="436152"/>
          </a:xfrm>
        </p:spPr>
        <p:txBody>
          <a:bodyPr>
            <a:noAutofit/>
          </a:bodyPr>
          <a:lstStyle/>
          <a:p>
            <a:r>
              <a:rPr lang="en-US" sz="3200" dirty="0"/>
              <a:t>Three-level buck switch-mode chargers </a:t>
            </a:r>
          </a:p>
        </p:txBody>
      </p:sp>
      <p:sp>
        <p:nvSpPr>
          <p:cNvPr id="3" name="Content Placeholder 2">
            <a:extLst>
              <a:ext uri="{FF2B5EF4-FFF2-40B4-BE49-F238E27FC236}">
                <a16:creationId xmlns:a16="http://schemas.microsoft.com/office/drawing/2014/main" id="{C59AD861-3A9C-EC7F-DD16-784ABABE37C2}"/>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3882693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FA177-16AF-5E03-1D10-C1B74C7907F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8A81A1A-AC67-99B5-C634-867BB8BB9769}"/>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5632608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F54BC-4AF9-FD84-D5A5-C52D53FDA3E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80BCCDB-CB4C-8B38-BEA9-89A3BB416AFC}"/>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46294806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127</TotalTime>
  <Words>322</Words>
  <Application>Microsoft Office PowerPoint</Application>
  <PresentationFormat>On-screen Show (4:3)</PresentationFormat>
  <Paragraphs>22</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PowerPoint Presentation</vt:lpstr>
      <vt:lpstr>An input voltage that must be higher than the battery voltage!</vt:lpstr>
      <vt:lpstr>A linear charger : Power Path Management</vt:lpstr>
      <vt:lpstr>Buck switch-mode chargers</vt:lpstr>
      <vt:lpstr>Buck switch-mode chargers</vt:lpstr>
      <vt:lpstr>Three-level buck switch-mode chargers </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Abdulkadir Gürbüz</dc:creator>
  <cp:lastModifiedBy>Abdulkadir Gürbüz</cp:lastModifiedBy>
  <cp:revision>1</cp:revision>
  <dcterms:created xsi:type="dcterms:W3CDTF">2023-11-27T18:31:16Z</dcterms:created>
  <dcterms:modified xsi:type="dcterms:W3CDTF">2023-11-27T20:39:07Z</dcterms:modified>
</cp:coreProperties>
</file>