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03" r:id="rId2"/>
    <p:sldId id="304" r:id="rId3"/>
    <p:sldId id="269" r:id="rId4"/>
    <p:sldId id="300" r:id="rId5"/>
    <p:sldId id="301" r:id="rId6"/>
    <p:sldId id="302" r:id="rId7"/>
    <p:sldId id="298" r:id="rId8"/>
    <p:sldId id="299" r:id="rId9"/>
    <p:sldId id="291" r:id="rId10"/>
    <p:sldId id="295" r:id="rId11"/>
    <p:sldId id="297" r:id="rId12"/>
    <p:sldId id="294" r:id="rId13"/>
    <p:sldId id="293" r:id="rId14"/>
    <p:sldId id="292" r:id="rId15"/>
    <p:sldId id="296" r:id="rId16"/>
    <p:sldId id="286" r:id="rId17"/>
    <p:sldId id="290" r:id="rId18"/>
    <p:sldId id="288" r:id="rId19"/>
    <p:sldId id="289" r:id="rId20"/>
    <p:sldId id="287" r:id="rId21"/>
    <p:sldId id="282" r:id="rId22"/>
    <p:sldId id="283" r:id="rId23"/>
  </p:sldIdLst>
  <p:sldSz cx="16256000" cy="9144000"/>
  <p:notesSz cx="6858000" cy="93138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st Problems Intro" id="{C208A2E6-C1F0-4E92-9DBB-53A49DF21760}">
          <p14:sldIdLst>
            <p14:sldId id="303"/>
            <p14:sldId id="304"/>
            <p14:sldId id="269"/>
            <p14:sldId id="300"/>
            <p14:sldId id="301"/>
            <p14:sldId id="302"/>
            <p14:sldId id="298"/>
            <p14:sldId id="299"/>
            <p14:sldId id="291"/>
            <p14:sldId id="295"/>
            <p14:sldId id="297"/>
            <p14:sldId id="294"/>
            <p14:sldId id="293"/>
            <p14:sldId id="292"/>
            <p14:sldId id="296"/>
            <p14:sldId id="286"/>
            <p14:sldId id="290"/>
            <p14:sldId id="288"/>
            <p14:sldId id="289"/>
            <p14:sldId id="287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3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8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629" indent="0" algn="ctr">
              <a:buNone/>
              <a:defRPr sz="2667"/>
            </a:lvl2pPr>
            <a:lvl3pPr marL="1219258" indent="0" algn="ctr">
              <a:buNone/>
              <a:defRPr sz="2401"/>
            </a:lvl3pPr>
            <a:lvl4pPr marL="1828884" indent="0" algn="ctr">
              <a:buNone/>
              <a:defRPr sz="2133"/>
            </a:lvl4pPr>
            <a:lvl5pPr marL="2438513" indent="0" algn="ctr">
              <a:buNone/>
              <a:defRPr sz="2133"/>
            </a:lvl5pPr>
            <a:lvl6pPr marL="3048142" indent="0" algn="ctr">
              <a:buNone/>
              <a:defRPr sz="2133"/>
            </a:lvl6pPr>
            <a:lvl7pPr marL="3657771" indent="0" algn="ctr">
              <a:buNone/>
              <a:defRPr sz="2133"/>
            </a:lvl7pPr>
            <a:lvl8pPr marL="4267400" indent="0" algn="ctr">
              <a:buNone/>
              <a:defRPr sz="2133"/>
            </a:lvl8pPr>
            <a:lvl9pPr marL="4877027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BE06-8859-4DFB-A2EF-4E5547F73E14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AAF2-0B0D-4200-AC32-D14806CAC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24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BE06-8859-4DFB-A2EF-4E5547F73E14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AAF2-0B0D-4200-AC32-D14806CAC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909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6"/>
            <a:ext cx="3505199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599" y="486836"/>
            <a:ext cx="10312401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BE06-8859-4DFB-A2EF-4E5547F73E14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AAF2-0B0D-4200-AC32-D14806CAC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65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BE06-8859-4DFB-A2EF-4E5547F73E14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AAF2-0B0D-4200-AC32-D14806CAC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108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4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7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629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258" indent="0">
              <a:buNone/>
              <a:defRPr sz="2401">
                <a:solidFill>
                  <a:schemeClr val="tx1">
                    <a:tint val="75000"/>
                  </a:schemeClr>
                </a:solidFill>
              </a:defRPr>
            </a:lvl3pPr>
            <a:lvl4pPr marL="182888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51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814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77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40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702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BE06-8859-4DFB-A2EF-4E5547F73E14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AAF2-0B0D-4200-AC32-D14806CAC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21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1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1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BE06-8859-4DFB-A2EF-4E5547F73E14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AAF2-0B0D-4200-AC32-D14806CAC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076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9" y="486836"/>
            <a:ext cx="140208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241553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29" indent="0">
              <a:buNone/>
              <a:defRPr sz="2667" b="1"/>
            </a:lvl2pPr>
            <a:lvl3pPr marL="1219258" indent="0">
              <a:buNone/>
              <a:defRPr sz="2401" b="1"/>
            </a:lvl3pPr>
            <a:lvl4pPr marL="1828884" indent="0">
              <a:buNone/>
              <a:defRPr sz="2133" b="1"/>
            </a:lvl4pPr>
            <a:lvl5pPr marL="2438513" indent="0">
              <a:buNone/>
              <a:defRPr sz="2133" b="1"/>
            </a:lvl5pPr>
            <a:lvl6pPr marL="3048142" indent="0">
              <a:buNone/>
              <a:defRPr sz="2133" b="1"/>
            </a:lvl6pPr>
            <a:lvl7pPr marL="3657771" indent="0">
              <a:buNone/>
              <a:defRPr sz="2133" b="1"/>
            </a:lvl7pPr>
            <a:lvl8pPr marL="4267400" indent="0">
              <a:buNone/>
              <a:defRPr sz="2133" b="1"/>
            </a:lvl8pPr>
            <a:lvl9pPr marL="4877027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3340100"/>
            <a:ext cx="687704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2" y="2241553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29" indent="0">
              <a:buNone/>
              <a:defRPr sz="2667" b="1"/>
            </a:lvl2pPr>
            <a:lvl3pPr marL="1219258" indent="0">
              <a:buNone/>
              <a:defRPr sz="2401" b="1"/>
            </a:lvl3pPr>
            <a:lvl4pPr marL="1828884" indent="0">
              <a:buNone/>
              <a:defRPr sz="2133" b="1"/>
            </a:lvl4pPr>
            <a:lvl5pPr marL="2438513" indent="0">
              <a:buNone/>
              <a:defRPr sz="2133" b="1"/>
            </a:lvl5pPr>
            <a:lvl6pPr marL="3048142" indent="0">
              <a:buNone/>
              <a:defRPr sz="2133" b="1"/>
            </a:lvl6pPr>
            <a:lvl7pPr marL="3657771" indent="0">
              <a:buNone/>
              <a:defRPr sz="2133" b="1"/>
            </a:lvl7pPr>
            <a:lvl8pPr marL="4267400" indent="0">
              <a:buNone/>
              <a:defRPr sz="2133" b="1"/>
            </a:lvl8pPr>
            <a:lvl9pPr marL="4877027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2" y="3340100"/>
            <a:ext cx="691091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BE06-8859-4DFB-A2EF-4E5547F73E14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AAF2-0B0D-4200-AC32-D14806CAC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37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BE06-8859-4DFB-A2EF-4E5547F73E14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AAF2-0B0D-4200-AC32-D14806CAC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9845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BE06-8859-4DFB-A2EF-4E5547F73E14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AAF2-0B0D-4200-AC32-D14806CAC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424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9" y="609600"/>
            <a:ext cx="5242982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8" y="1316569"/>
            <a:ext cx="8229601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9" y="2743202"/>
            <a:ext cx="5242982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629" indent="0">
              <a:buNone/>
              <a:defRPr sz="1868"/>
            </a:lvl2pPr>
            <a:lvl3pPr marL="1219258" indent="0">
              <a:buNone/>
              <a:defRPr sz="1600"/>
            </a:lvl3pPr>
            <a:lvl4pPr marL="1828884" indent="0">
              <a:buNone/>
              <a:defRPr sz="1332"/>
            </a:lvl4pPr>
            <a:lvl5pPr marL="2438513" indent="0">
              <a:buNone/>
              <a:defRPr sz="1332"/>
            </a:lvl5pPr>
            <a:lvl6pPr marL="3048142" indent="0">
              <a:buNone/>
              <a:defRPr sz="1332"/>
            </a:lvl6pPr>
            <a:lvl7pPr marL="3657771" indent="0">
              <a:buNone/>
              <a:defRPr sz="1332"/>
            </a:lvl7pPr>
            <a:lvl8pPr marL="4267400" indent="0">
              <a:buNone/>
              <a:defRPr sz="1332"/>
            </a:lvl8pPr>
            <a:lvl9pPr marL="487702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BE06-8859-4DFB-A2EF-4E5547F73E14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AAF2-0B0D-4200-AC32-D14806CAC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519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9" y="609600"/>
            <a:ext cx="5242982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8" y="1316569"/>
            <a:ext cx="8229601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629" indent="0">
              <a:buNone/>
              <a:defRPr sz="3733"/>
            </a:lvl2pPr>
            <a:lvl3pPr marL="1219258" indent="0">
              <a:buNone/>
              <a:defRPr sz="3200"/>
            </a:lvl3pPr>
            <a:lvl4pPr marL="1828884" indent="0">
              <a:buNone/>
              <a:defRPr sz="2667"/>
            </a:lvl4pPr>
            <a:lvl5pPr marL="2438513" indent="0">
              <a:buNone/>
              <a:defRPr sz="2667"/>
            </a:lvl5pPr>
            <a:lvl6pPr marL="3048142" indent="0">
              <a:buNone/>
              <a:defRPr sz="2667"/>
            </a:lvl6pPr>
            <a:lvl7pPr marL="3657771" indent="0">
              <a:buNone/>
              <a:defRPr sz="2667"/>
            </a:lvl7pPr>
            <a:lvl8pPr marL="4267400" indent="0">
              <a:buNone/>
              <a:defRPr sz="2667"/>
            </a:lvl8pPr>
            <a:lvl9pPr marL="4877027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9" y="2743202"/>
            <a:ext cx="5242982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629" indent="0">
              <a:buNone/>
              <a:defRPr sz="1868"/>
            </a:lvl2pPr>
            <a:lvl3pPr marL="1219258" indent="0">
              <a:buNone/>
              <a:defRPr sz="1600"/>
            </a:lvl3pPr>
            <a:lvl4pPr marL="1828884" indent="0">
              <a:buNone/>
              <a:defRPr sz="1332"/>
            </a:lvl4pPr>
            <a:lvl5pPr marL="2438513" indent="0">
              <a:buNone/>
              <a:defRPr sz="1332"/>
            </a:lvl5pPr>
            <a:lvl6pPr marL="3048142" indent="0">
              <a:buNone/>
              <a:defRPr sz="1332"/>
            </a:lvl6pPr>
            <a:lvl7pPr marL="3657771" indent="0">
              <a:buNone/>
              <a:defRPr sz="1332"/>
            </a:lvl7pPr>
            <a:lvl8pPr marL="4267400" indent="0">
              <a:buNone/>
              <a:defRPr sz="1332"/>
            </a:lvl8pPr>
            <a:lvl9pPr marL="4877027" indent="0">
              <a:buNone/>
              <a:defRPr sz="133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BE06-8859-4DFB-A2EF-4E5547F73E14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AAF2-0B0D-4200-AC32-D14806CAC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805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2" y="486836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2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1" y="8475136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2BE06-8859-4DFB-A2EF-4E5547F73E14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2" y="8475136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1" y="8475136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2AAF2-0B0D-4200-AC32-D14806CAC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63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258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814" indent="-304814" algn="l" defTabSz="1219258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443" indent="-304814" algn="l" defTabSz="1219258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72" indent="-304814" algn="l" defTabSz="1219258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699" indent="-304814" algn="l" defTabSz="1219258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743328" indent="-304814" algn="l" defTabSz="1219258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352957" indent="-304814" algn="l" defTabSz="1219258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962586" indent="-304814" algn="l" defTabSz="1219258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572215" indent="-304814" algn="l" defTabSz="1219258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5181841" indent="-304814" algn="l" defTabSz="1219258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58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629" algn="l" defTabSz="1219258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258" algn="l" defTabSz="1219258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8884" algn="l" defTabSz="1219258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513" algn="l" defTabSz="1219258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8142" algn="l" defTabSz="1219258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7771" algn="l" defTabSz="1219258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400" algn="l" defTabSz="1219258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7027" algn="l" defTabSz="1219258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D4153ED9-9943-AFD8-FC15-5D880043C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Test Problem 1</a:t>
            </a:r>
            <a:br>
              <a:rPr lang="en-CA"/>
            </a:br>
            <a:r>
              <a:rPr lang="en-CA"/>
              <a:t>Triangular Elements</a:t>
            </a:r>
          </a:p>
        </p:txBody>
      </p:sp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73BF8106-6DC3-683E-F4D8-F70C7C824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388" y="2155235"/>
            <a:ext cx="8229600" cy="4820831"/>
          </a:xfr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CE8BCA52-2F33-E94D-AA9B-DDAA8922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CA" sz="2000" b="1"/>
              <a:t>Mesh-Centred Control Volume</a:t>
            </a:r>
          </a:p>
          <a:p>
            <a:r>
              <a:rPr lang="en-CA" sz="2000"/>
              <a:t>SWF domain: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/>
              <a:t>2 triangular elements (blue shading) at elevation 1 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>
                <a:solidFill>
                  <a:prstClr val="black"/>
                </a:solidFill>
                <a:latin typeface="Calibri" panose="020F0502020204030204"/>
              </a:rPr>
              <a:t>Two SWF modflow cells are created at the element centroid (small blue spheres), one per trianglular element.</a:t>
            </a:r>
          </a:p>
          <a:p>
            <a:endParaRPr lang="en-CA" sz="2000"/>
          </a:p>
          <a:p>
            <a:r>
              <a:rPr lang="en-CA" sz="2000"/>
              <a:t>GWF domain: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sz="2000"/>
              <a:t>4 6-node prism elements (green shading) in 2 layers with a constant thickness of 0.5 m and a base at elevation 0 m. </a:t>
            </a:r>
          </a:p>
          <a:p>
            <a:endParaRPr lang="en-CA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3971177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7808D6A-842E-8D23-59ED-43C73321F0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413" t="21097" r="8902" b="8903"/>
          <a:stretch/>
        </p:blipFill>
        <p:spPr>
          <a:xfrm>
            <a:off x="787667" y="1088075"/>
            <a:ext cx="9309224" cy="511335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1B3ADC-FE4B-9EAB-33BE-9A4343B765E6}"/>
              </a:ext>
            </a:extLst>
          </p:cNvPr>
          <p:cNvSpPr txBox="1"/>
          <p:nvPr/>
        </p:nvSpPr>
        <p:spPr>
          <a:xfrm>
            <a:off x="0" y="92110"/>
            <a:ext cx="16256000" cy="646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514386">
              <a:defRPr/>
            </a:pPr>
            <a:r>
              <a:rPr lang="en-CA" sz="3601" b="1">
                <a:solidFill>
                  <a:prstClr val="black"/>
                </a:solidFill>
                <a:latin typeface="Calibri" panose="020F0502020204030204"/>
              </a:rPr>
              <a:t>Inner Circles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63D50C-B3F4-FB65-8AB6-8072F153CC08}"/>
              </a:ext>
            </a:extLst>
          </p:cNvPr>
          <p:cNvSpPr txBox="1"/>
          <p:nvPr/>
        </p:nvSpPr>
        <p:spPr>
          <a:xfrm>
            <a:off x="10604500" y="1118573"/>
            <a:ext cx="54229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/>
              <a:t>Inner circles are defined for each mesh triangle as shown by the dashed circles and lines respectively.     </a:t>
            </a:r>
          </a:p>
          <a:p>
            <a:pPr marL="457234" indent="-457234">
              <a:buFont typeface="Arial" panose="020B0604020202020204" pitchFamily="34" charset="0"/>
              <a:buChar char="•"/>
            </a:pPr>
            <a:r>
              <a:rPr lang="en-CA" sz="2400"/>
              <a:t>The cells are numbered 1 and 2.</a:t>
            </a:r>
          </a:p>
          <a:p>
            <a:pPr marL="457234" indent="-457234">
              <a:buFont typeface="Arial" panose="020B0604020202020204" pitchFamily="34" charset="0"/>
              <a:buChar char="•"/>
            </a:pPr>
            <a:r>
              <a:rPr lang="en-CA" sz="2400"/>
              <a:t>The inner circles and circle radii are shown for each triangle.</a:t>
            </a:r>
          </a:p>
          <a:p>
            <a:pPr marL="457234" indent="-457234">
              <a:buFont typeface="Arial" panose="020B0604020202020204" pitchFamily="34" charset="0"/>
              <a:buChar char="•"/>
            </a:pPr>
            <a:r>
              <a:rPr lang="en-CA" sz="2400"/>
              <a:t>Inner circle centres are shown by black spheres</a:t>
            </a:r>
          </a:p>
          <a:p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2154006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F04C20-99C8-EDC2-B212-7B890CC3C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407" y="1689100"/>
            <a:ext cx="6313149" cy="1520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37585E-1ED2-37F3-A445-0E8F725D1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0" y="4250647"/>
            <a:ext cx="5567051" cy="4878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3C78E5-11C7-1142-629D-290E5FE0582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307" t="4547" r="1619"/>
          <a:stretch/>
        </p:blipFill>
        <p:spPr>
          <a:xfrm>
            <a:off x="469899" y="1179666"/>
            <a:ext cx="6426202" cy="35588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516DA6-0D3A-E280-297B-2068C44FD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098" y="469831"/>
            <a:ext cx="4143953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98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ADC04-3DBD-2BCA-AC53-DCAEDAD19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7340A0-4634-29C1-C037-D9A979129106}"/>
              </a:ext>
            </a:extLst>
          </p:cNvPr>
          <p:cNvSpPr txBox="1"/>
          <p:nvPr/>
        </p:nvSpPr>
        <p:spPr>
          <a:xfrm>
            <a:off x="0" y="92110"/>
            <a:ext cx="16256000" cy="646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514386">
              <a:defRPr/>
            </a:pPr>
            <a:r>
              <a:rPr lang="en-CA" sz="3601" b="1">
                <a:solidFill>
                  <a:prstClr val="black"/>
                </a:solidFill>
                <a:latin typeface="Calibri" panose="020F0502020204030204"/>
              </a:rPr>
              <a:t>Test Problem 1: 2 triangular elements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D47424-CB37-B15F-AA4F-6A9410885C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749"/>
          <a:stretch/>
        </p:blipFill>
        <p:spPr>
          <a:xfrm>
            <a:off x="576942" y="6233534"/>
            <a:ext cx="7869438" cy="21484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B93AF6-FB37-7F17-6EEF-C2CF89499202}"/>
              </a:ext>
            </a:extLst>
          </p:cNvPr>
          <p:cNvSpPr txBox="1"/>
          <p:nvPr/>
        </p:nvSpPr>
        <p:spPr>
          <a:xfrm>
            <a:off x="8798756" y="3878910"/>
            <a:ext cx="6880303" cy="3048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1"/>
              <a:t>Here are the contents of the file </a:t>
            </a:r>
            <a:r>
              <a:rPr lang="en-CA" sz="2401" b="1"/>
              <a:t>_buildo.TMPLT.tecplot.dat</a:t>
            </a:r>
            <a:r>
              <a:rPr lang="en-CA" sz="2401"/>
              <a:t>:</a:t>
            </a:r>
          </a:p>
          <a:p>
            <a:pPr marL="285771" indent="-285771">
              <a:buFont typeface="Arial" panose="020B0604020202020204" pitchFamily="34" charset="0"/>
              <a:buChar char="•"/>
            </a:pPr>
            <a:r>
              <a:rPr lang="en-CA" sz="2401"/>
              <a:t>The  original mesh had 2 zones</a:t>
            </a:r>
          </a:p>
          <a:p>
            <a:pPr marL="285771" indent="-285771">
              <a:buFont typeface="Arial" panose="020B0604020202020204" pitchFamily="34" charset="0"/>
              <a:buChar char="•"/>
            </a:pPr>
            <a:r>
              <a:rPr lang="en-CA" sz="2401"/>
              <a:t>Element areas are given for triangles 1 and 2</a:t>
            </a:r>
          </a:p>
          <a:p>
            <a:pPr marL="285771" indent="-285771">
              <a:buFont typeface="Arial" panose="020B0604020202020204" pitchFamily="34" charset="0"/>
              <a:buChar char="•"/>
            </a:pPr>
            <a:r>
              <a:rPr lang="en-CA" sz="2401"/>
              <a:t>Circle radii are derived from the inner circles of each triangle  </a:t>
            </a:r>
          </a:p>
          <a:p>
            <a:pPr marL="285771" indent="-285771">
              <a:buFont typeface="Arial" panose="020B0604020202020204" pitchFamily="34" charset="0"/>
              <a:buChar char="•"/>
            </a:pPr>
            <a:r>
              <a:rPr lang="en-CA" sz="2401"/>
              <a:t>The last two lines show the node lists for each triangle </a:t>
            </a:r>
          </a:p>
        </p:txBody>
      </p:sp>
    </p:spTree>
    <p:extLst>
      <p:ext uri="{BB962C8B-B14F-4D97-AF65-F5344CB8AC3E}">
        <p14:creationId xmlns:p14="http://schemas.microsoft.com/office/powerpoint/2010/main" val="4116779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262325E-ABD5-7A80-3C95-28E7B0F8D63C}"/>
              </a:ext>
            </a:extLst>
          </p:cNvPr>
          <p:cNvSpPr txBox="1"/>
          <p:nvPr/>
        </p:nvSpPr>
        <p:spPr>
          <a:xfrm>
            <a:off x="0" y="92110"/>
            <a:ext cx="16256000" cy="646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514386">
              <a:defRPr/>
            </a:pPr>
            <a:r>
              <a:rPr lang="en-CA" sz="3601" b="1">
                <a:solidFill>
                  <a:prstClr val="black"/>
                </a:solidFill>
                <a:latin typeface="Calibri" panose="020F0502020204030204"/>
              </a:rPr>
              <a:t>SWF Domain: Mesh-centred control volumes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B7BCC88-8DE3-F6A5-4405-CBD80D409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05" t="20874" r="17710" b="40950"/>
          <a:stretch/>
        </p:blipFill>
        <p:spPr>
          <a:xfrm>
            <a:off x="2006603" y="5895361"/>
            <a:ext cx="3939335" cy="234370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B3A9474-0FE0-913F-6585-BA61F0C03BE8}"/>
              </a:ext>
            </a:extLst>
          </p:cNvPr>
          <p:cNvSpPr txBox="1"/>
          <p:nvPr/>
        </p:nvSpPr>
        <p:spPr>
          <a:xfrm>
            <a:off x="7696897" y="5524827"/>
            <a:ext cx="7832872" cy="284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58">
              <a:defRPr/>
            </a:pPr>
            <a:r>
              <a:rPr lang="en-CA" sz="2401" b="1">
                <a:solidFill>
                  <a:prstClr val="black"/>
                </a:solidFill>
                <a:latin typeface="Calibri" panose="020F0502020204030204"/>
              </a:rPr>
              <a:t>Mesh-centred Cell-to-cell Connections</a:t>
            </a:r>
          </a:p>
          <a:p>
            <a:pPr marL="381018" indent="-381018" defTabSz="1219258">
              <a:buFont typeface="Arial" panose="020B0604020202020204" pitchFamily="34" charset="0"/>
              <a:buChar char="•"/>
              <a:defRPr/>
            </a:pPr>
            <a:r>
              <a:rPr lang="en-CA" sz="2133">
                <a:solidFill>
                  <a:prstClr val="black"/>
                </a:solidFill>
                <a:latin typeface="Calibri" panose="020F0502020204030204"/>
              </a:rPr>
              <a:t>Cell connection distance defined by sum of distance from circle centre to edge tangents (blue arrows) or distance between adjacent circle centres (dashed blue arrow)</a:t>
            </a:r>
          </a:p>
          <a:p>
            <a:pPr marL="381018" indent="-381018" defTabSz="1219258">
              <a:buFont typeface="Arial" panose="020B0604020202020204" pitchFamily="34" charset="0"/>
              <a:buChar char="•"/>
              <a:defRPr/>
            </a:pPr>
            <a:r>
              <a:rPr lang="en-CA" sz="2133">
                <a:solidFill>
                  <a:prstClr val="black"/>
                </a:solidFill>
                <a:latin typeface="Calibri" panose="020F0502020204030204"/>
              </a:rPr>
              <a:t>Cell connection length (orange line) defined by triangular element side length</a:t>
            </a:r>
          </a:p>
          <a:p>
            <a:pPr algn="ctr" defTabSz="1219258">
              <a:defRPr/>
            </a:pPr>
            <a:endParaRPr lang="en-CA" sz="2401">
              <a:solidFill>
                <a:prstClr val="black"/>
              </a:solidFill>
              <a:latin typeface="Calibri" panose="020F0502020204030204"/>
            </a:endParaRPr>
          </a:p>
          <a:p>
            <a:pPr defTabSz="1219258">
              <a:defRPr/>
            </a:pPr>
            <a:r>
              <a:rPr lang="en-CA" sz="2401">
                <a:solidFill>
                  <a:prstClr val="black"/>
                </a:solidFill>
                <a:latin typeface="Calibri" panose="020F0502020204030204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3995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7858F5-BB70-BB96-EEFA-5A4CFF4AA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11" y="1003301"/>
            <a:ext cx="6650496" cy="46500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305E99-B262-A40E-1EA4-B03F7B804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7971" y="5937173"/>
            <a:ext cx="4001057" cy="11050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4B4C30-AFF3-6E2E-E166-DB4FDAC1590C}"/>
              </a:ext>
            </a:extLst>
          </p:cNvPr>
          <p:cNvSpPr txBox="1"/>
          <p:nvPr/>
        </p:nvSpPr>
        <p:spPr>
          <a:xfrm>
            <a:off x="0" y="92110"/>
            <a:ext cx="16256000" cy="646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514386">
              <a:defRPr/>
            </a:pPr>
            <a:r>
              <a:rPr lang="en-CA" sz="3601" b="1">
                <a:solidFill>
                  <a:prstClr val="black"/>
                </a:solidFill>
                <a:latin typeface="Calibri" panose="020F0502020204030204"/>
              </a:rPr>
              <a:t>Modflow.swf File </a:t>
            </a:r>
          </a:p>
        </p:txBody>
      </p:sp>
    </p:spTree>
    <p:extLst>
      <p:ext uri="{BB962C8B-B14F-4D97-AF65-F5344CB8AC3E}">
        <p14:creationId xmlns:p14="http://schemas.microsoft.com/office/powerpoint/2010/main" val="3834670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3C73A49-A24C-C1EB-7645-19C7FD30D4EC}"/>
              </a:ext>
            </a:extLst>
          </p:cNvPr>
          <p:cNvGrpSpPr/>
          <p:nvPr/>
        </p:nvGrpSpPr>
        <p:grpSpPr>
          <a:xfrm>
            <a:off x="8128004" y="2783863"/>
            <a:ext cx="7832872" cy="6137152"/>
            <a:chOff x="8128004" y="2783863"/>
            <a:chExt cx="7832872" cy="613715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0E2CB0A-2FA4-31D8-8E0D-39BCFE35AE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905"/>
            <a:stretch/>
          </p:blipFill>
          <p:spPr>
            <a:xfrm>
              <a:off x="8128004" y="2783863"/>
              <a:ext cx="7832872" cy="6137152"/>
            </a:xfrm>
            <a:prstGeom prst="rect">
              <a:avLst/>
            </a:prstGeom>
          </p:spPr>
        </p:pic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FB90585-2EF9-1459-5579-DF0C35B58E66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953" y="5113178"/>
              <a:ext cx="457199" cy="398106"/>
            </a:xfrm>
            <a:prstGeom prst="line">
              <a:avLst/>
            </a:prstGeom>
            <a:ln w="412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0B459A2-6C44-0D2E-C68E-2050C9025C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42239" y="4192557"/>
              <a:ext cx="1380930" cy="1828800"/>
            </a:xfrm>
            <a:prstGeom prst="line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BA52240-2CAB-E3E5-B012-245204C40223}"/>
                </a:ext>
              </a:extLst>
            </p:cNvPr>
            <p:cNvCxnSpPr>
              <a:cxnSpLocks/>
            </p:cNvCxnSpPr>
            <p:nvPr/>
          </p:nvCxnSpPr>
          <p:spPr>
            <a:xfrm>
              <a:off x="12947652" y="4901684"/>
              <a:ext cx="457199" cy="398106"/>
            </a:xfrm>
            <a:prstGeom prst="line">
              <a:avLst/>
            </a:prstGeom>
            <a:ln w="412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6F80B1C-1456-1F28-5E8F-0B686B3687CA}"/>
                </a:ext>
              </a:extLst>
            </p:cNvPr>
            <p:cNvCxnSpPr>
              <a:cxnSpLocks/>
            </p:cNvCxnSpPr>
            <p:nvPr/>
          </p:nvCxnSpPr>
          <p:spPr>
            <a:xfrm>
              <a:off x="12045952" y="5113178"/>
              <a:ext cx="1358900" cy="186612"/>
            </a:xfrm>
            <a:prstGeom prst="line">
              <a:avLst/>
            </a:prstGeom>
            <a:ln w="41275"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D1B82EA-8591-3BD8-88B8-4AD479B823A7}"/>
              </a:ext>
            </a:extLst>
          </p:cNvPr>
          <p:cNvGrpSpPr/>
          <p:nvPr/>
        </p:nvGrpSpPr>
        <p:grpSpPr>
          <a:xfrm>
            <a:off x="203898" y="2783863"/>
            <a:ext cx="7832872" cy="6137152"/>
            <a:chOff x="203896" y="2783861"/>
            <a:chExt cx="7832873" cy="6137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1A88247-154F-CA60-0ED4-B0F21522DC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905"/>
            <a:stretch/>
          </p:blipFill>
          <p:spPr>
            <a:xfrm>
              <a:off x="203896" y="2783861"/>
              <a:ext cx="7832873" cy="6137151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281088A-EDF8-72A8-8F84-51759E2E92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2555" y="4192555"/>
              <a:ext cx="1405813" cy="1828800"/>
            </a:xfrm>
            <a:prstGeom prst="line">
              <a:avLst/>
            </a:prstGeom>
            <a:ln w="41275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D45A682-E6BC-5FFC-C88C-E06DABCA7763}"/>
                </a:ext>
              </a:extLst>
            </p:cNvPr>
            <p:cNvCxnSpPr>
              <a:cxnSpLocks/>
            </p:cNvCxnSpPr>
            <p:nvPr/>
          </p:nvCxnSpPr>
          <p:spPr>
            <a:xfrm>
              <a:off x="4130675" y="5127569"/>
              <a:ext cx="457200" cy="398105"/>
            </a:xfrm>
            <a:prstGeom prst="line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5416B77-1A2C-C466-87C3-1F506D12CE76}"/>
                </a:ext>
              </a:extLst>
            </p:cNvPr>
            <p:cNvCxnSpPr>
              <a:cxnSpLocks/>
            </p:cNvCxnSpPr>
            <p:nvPr/>
          </p:nvCxnSpPr>
          <p:spPr>
            <a:xfrm>
              <a:off x="5032375" y="4916076"/>
              <a:ext cx="457200" cy="398105"/>
            </a:xfrm>
            <a:prstGeom prst="line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CE7E5CF-EA85-AD66-08B7-B56ADFCD9944}"/>
                </a:ext>
              </a:extLst>
            </p:cNvPr>
            <p:cNvCxnSpPr>
              <a:cxnSpLocks/>
            </p:cNvCxnSpPr>
            <p:nvPr/>
          </p:nvCxnSpPr>
          <p:spPr>
            <a:xfrm>
              <a:off x="4130675" y="5127569"/>
              <a:ext cx="1358900" cy="186612"/>
            </a:xfrm>
            <a:prstGeom prst="line">
              <a:avLst/>
            </a:prstGeom>
            <a:ln w="412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6096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0445A-6AA4-277C-E412-1877E164C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4C10DFD-9C90-6AAE-D91F-FD103F205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484" y="3105039"/>
            <a:ext cx="3707091" cy="32970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38F199-E3A8-4102-AB70-F76CBDC687FF}"/>
              </a:ext>
            </a:extLst>
          </p:cNvPr>
          <p:cNvSpPr txBox="1"/>
          <p:nvPr/>
        </p:nvSpPr>
        <p:spPr>
          <a:xfrm>
            <a:off x="7327374" y="2769996"/>
            <a:ext cx="4195020" cy="300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514386">
              <a:defRPr/>
            </a:pPr>
            <a:r>
              <a:rPr lang="en-CA" sz="1351" b="1">
                <a:solidFill>
                  <a:prstClr val="black"/>
                </a:solidFill>
                <a:latin typeface="Calibri" panose="020F0502020204030204"/>
              </a:rPr>
              <a:t>Simple Test Problem: Node-centred </a:t>
            </a:r>
            <a:r>
              <a:rPr lang="en-CA" sz="1351" b="1" err="1">
                <a:solidFill>
                  <a:prstClr val="black"/>
                </a:solidFill>
                <a:latin typeface="Calibri" panose="020F0502020204030204"/>
              </a:rPr>
              <a:t>Tecplot</a:t>
            </a:r>
            <a:r>
              <a:rPr lang="en-CA" sz="1351" b="1">
                <a:solidFill>
                  <a:prstClr val="black"/>
                </a:solidFill>
                <a:latin typeface="Calibri" panose="020F0502020204030204"/>
              </a:rPr>
              <a:t> Generation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5C23A9-1EDE-937E-C667-E060896BEA00}"/>
              </a:ext>
            </a:extLst>
          </p:cNvPr>
          <p:cNvSpPr txBox="1"/>
          <p:nvPr/>
        </p:nvSpPr>
        <p:spPr>
          <a:xfrm>
            <a:off x="4891106" y="3029681"/>
            <a:ext cx="2656984" cy="3344327"/>
          </a:xfrm>
          <a:prstGeom prst="rect">
            <a:avLst/>
          </a:prstGeom>
        </p:spPr>
        <p:txBody>
          <a:bodyPr vert="horz" lIns="51435" tIns="25719" rIns="51435" bIns="25719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CA" sz="901"/>
              <a:t>Numbers shown to right are Cell numbers</a:t>
            </a:r>
          </a:p>
          <a:p>
            <a:r>
              <a:rPr lang="en-CA" sz="901"/>
              <a:t>Cell 1 (interior cell): </a:t>
            </a:r>
          </a:p>
          <a:p>
            <a:pPr lvl="1"/>
            <a:r>
              <a:rPr lang="en-CA" sz="901"/>
              <a:t>is connected to cells 2,3,4,5 and 6 </a:t>
            </a:r>
          </a:p>
          <a:p>
            <a:pPr lvl="1"/>
            <a:r>
              <a:rPr lang="en-CA" sz="901"/>
              <a:t>horizontal area is defined by the inner circle centres for all elements of which it is a part(blue fill)</a:t>
            </a:r>
          </a:p>
          <a:p>
            <a:pPr lvl="1"/>
            <a:r>
              <a:rPr lang="en-CA" sz="901"/>
              <a:t>flow length to cell 2 is the distance from point 1 to intersection point A</a:t>
            </a:r>
          </a:p>
          <a:p>
            <a:r>
              <a:rPr lang="en-CA" sz="901"/>
              <a:t>Cell 2 (boundary cell):</a:t>
            </a:r>
          </a:p>
          <a:p>
            <a:pPr lvl="1"/>
            <a:r>
              <a:rPr lang="en-CA" sz="901"/>
              <a:t>is connected to cells 1,3 and 5 </a:t>
            </a:r>
          </a:p>
          <a:p>
            <a:pPr lvl="1"/>
            <a:r>
              <a:rPr lang="en-CA" sz="901"/>
              <a:t>horizontal area is defined by the inner circle centres for all elements of which it is a part and tangent points along outer boundary (orange fill)</a:t>
            </a:r>
          </a:p>
          <a:p>
            <a:pPr lvl="1"/>
            <a:r>
              <a:rPr lang="en-CA" sz="901"/>
              <a:t>Cell 2 to Cell 1 flow length is distance from point 2 to intersection point A</a:t>
            </a:r>
          </a:p>
          <a:p>
            <a:r>
              <a:rPr lang="en-CA" sz="901"/>
              <a:t>Cell 1-2 flow area is distance from point B to point C</a:t>
            </a:r>
          </a:p>
          <a:p>
            <a:endParaRPr lang="en-CA" sz="901"/>
          </a:p>
          <a:p>
            <a:endParaRPr lang="en-CA" sz="90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FBF1D-8594-D03E-D54E-198698B7D936}"/>
              </a:ext>
            </a:extLst>
          </p:cNvPr>
          <p:cNvSpPr txBox="1"/>
          <p:nvPr/>
        </p:nvSpPr>
        <p:spPr>
          <a:xfrm>
            <a:off x="8750021" y="4214042"/>
            <a:ext cx="260008" cy="248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12"/>
              <a:t>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2495072-A15E-E9AA-DAF3-DA1F6A4FAE5B}"/>
              </a:ext>
            </a:extLst>
          </p:cNvPr>
          <p:cNvSpPr/>
          <p:nvPr/>
        </p:nvSpPr>
        <p:spPr>
          <a:xfrm>
            <a:off x="8651617" y="4088930"/>
            <a:ext cx="1246488" cy="1005530"/>
          </a:xfrm>
          <a:custGeom>
            <a:avLst/>
            <a:gdLst>
              <a:gd name="connsiteX0" fmla="*/ 889686 w 2215978"/>
              <a:gd name="connsiteY0" fmla="*/ 0 h 1787611"/>
              <a:gd name="connsiteX1" fmla="*/ 0 w 2215978"/>
              <a:gd name="connsiteY1" fmla="*/ 823784 h 1787611"/>
              <a:gd name="connsiteX2" fmla="*/ 733167 w 2215978"/>
              <a:gd name="connsiteY2" fmla="*/ 1787611 h 1787611"/>
              <a:gd name="connsiteX3" fmla="*/ 1762897 w 2215978"/>
              <a:gd name="connsiteY3" fmla="*/ 1334530 h 1787611"/>
              <a:gd name="connsiteX4" fmla="*/ 2215978 w 2215978"/>
              <a:gd name="connsiteY4" fmla="*/ 181233 h 1787611"/>
              <a:gd name="connsiteX5" fmla="*/ 889686 w 2215978"/>
              <a:gd name="connsiteY5" fmla="*/ 0 h 178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5978" h="1787611">
                <a:moveTo>
                  <a:pt x="889686" y="0"/>
                </a:moveTo>
                <a:lnTo>
                  <a:pt x="0" y="823784"/>
                </a:lnTo>
                <a:lnTo>
                  <a:pt x="733167" y="1787611"/>
                </a:lnTo>
                <a:lnTo>
                  <a:pt x="1762897" y="1334530"/>
                </a:lnTo>
                <a:lnTo>
                  <a:pt x="2215978" y="181233"/>
                </a:lnTo>
                <a:lnTo>
                  <a:pt x="889686" y="0"/>
                </a:lnTo>
                <a:close/>
              </a:path>
            </a:pathLst>
          </a:cu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12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F5568A-63A6-2C4B-E086-253DAE0AB6F7}"/>
              </a:ext>
            </a:extLst>
          </p:cNvPr>
          <p:cNvSpPr/>
          <p:nvPr/>
        </p:nvSpPr>
        <p:spPr>
          <a:xfrm>
            <a:off x="8326241" y="3768328"/>
            <a:ext cx="825102" cy="787598"/>
          </a:xfrm>
          <a:custGeom>
            <a:avLst/>
            <a:gdLst>
              <a:gd name="connsiteX0" fmla="*/ 276225 w 1466850"/>
              <a:gd name="connsiteY0" fmla="*/ 228600 h 1400175"/>
              <a:gd name="connsiteX1" fmla="*/ 0 w 1466850"/>
              <a:gd name="connsiteY1" fmla="*/ 1219200 h 1400175"/>
              <a:gd name="connsiteX2" fmla="*/ 581025 w 1466850"/>
              <a:gd name="connsiteY2" fmla="*/ 1400175 h 1400175"/>
              <a:gd name="connsiteX3" fmla="*/ 1466850 w 1466850"/>
              <a:gd name="connsiteY3" fmla="*/ 561975 h 1400175"/>
              <a:gd name="connsiteX4" fmla="*/ 1362075 w 1466850"/>
              <a:gd name="connsiteY4" fmla="*/ 0 h 1400175"/>
              <a:gd name="connsiteX5" fmla="*/ 276225 w 1466850"/>
              <a:gd name="connsiteY5" fmla="*/ 22860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6850" h="1400175">
                <a:moveTo>
                  <a:pt x="276225" y="228600"/>
                </a:moveTo>
                <a:lnTo>
                  <a:pt x="0" y="1219200"/>
                </a:lnTo>
                <a:lnTo>
                  <a:pt x="581025" y="1400175"/>
                </a:lnTo>
                <a:lnTo>
                  <a:pt x="1466850" y="561975"/>
                </a:lnTo>
                <a:lnTo>
                  <a:pt x="1362075" y="0"/>
                </a:lnTo>
                <a:lnTo>
                  <a:pt x="276225" y="228600"/>
                </a:lnTo>
                <a:close/>
              </a:path>
            </a:pathLst>
          </a:cu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12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6B9987-8553-DAD4-88C5-1A0B2A270BEB}"/>
              </a:ext>
            </a:extLst>
          </p:cNvPr>
          <p:cNvSpPr txBox="1"/>
          <p:nvPr/>
        </p:nvSpPr>
        <p:spPr>
          <a:xfrm>
            <a:off x="8522121" y="4545526"/>
            <a:ext cx="255198" cy="248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12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7625DB-A9BA-F007-95D9-36D3F55DE623}"/>
              </a:ext>
            </a:extLst>
          </p:cNvPr>
          <p:cNvSpPr txBox="1"/>
          <p:nvPr/>
        </p:nvSpPr>
        <p:spPr>
          <a:xfrm>
            <a:off x="9107082" y="3909698"/>
            <a:ext cx="253596" cy="248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12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45349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8BE202-B283-AED7-ED64-CA61BF5E4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507" y="3474874"/>
            <a:ext cx="3099494" cy="2391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E97E31-EAD6-9360-2276-EBEA78F4A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049" y="3474874"/>
            <a:ext cx="3099494" cy="23910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45CCB0-9773-E492-431D-FA178B8A36C5}"/>
              </a:ext>
            </a:extLst>
          </p:cNvPr>
          <p:cNvSpPr txBox="1"/>
          <p:nvPr/>
        </p:nvSpPr>
        <p:spPr>
          <a:xfrm>
            <a:off x="5247686" y="2728218"/>
            <a:ext cx="2838611" cy="559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12"/>
              <a:t>Method 1: half cell at top and bottom of domain</a:t>
            </a:r>
          </a:p>
          <a:p>
            <a:pPr marL="160746" indent="-160746">
              <a:buFont typeface="Arial" panose="020B0604020202020204" pitchFamily="34" charset="0"/>
              <a:buChar char="•"/>
            </a:pPr>
            <a:r>
              <a:rPr lang="en-CA" sz="1012"/>
              <a:t>Can be plotted directly in Tecplot because number of cells equals number of nodes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58711F-AF58-37F9-95C3-6A6A705BFD64}"/>
              </a:ext>
            </a:extLst>
          </p:cNvPr>
          <p:cNvSpPr txBox="1"/>
          <p:nvPr/>
        </p:nvSpPr>
        <p:spPr>
          <a:xfrm>
            <a:off x="8439493" y="3067883"/>
            <a:ext cx="1197764" cy="248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12"/>
              <a:t>Method 2: full cells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8313B5-5526-3EF6-F5BF-698824AAA3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51" t="37146" r="25756" b="54115"/>
          <a:stretch/>
        </p:blipFill>
        <p:spPr>
          <a:xfrm>
            <a:off x="10439899" y="4233121"/>
            <a:ext cx="80367" cy="2089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A4448C-34A4-F0B2-52DC-C5FEFE4C42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51" t="37146" r="25756" b="54115"/>
          <a:stretch/>
        </p:blipFill>
        <p:spPr>
          <a:xfrm>
            <a:off x="10429183" y="4479581"/>
            <a:ext cx="80367" cy="2089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72617B-2F2C-F223-FD77-02F6D484BD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51" t="37146" r="25756" b="54115"/>
          <a:stretch/>
        </p:blipFill>
        <p:spPr>
          <a:xfrm>
            <a:off x="10415788" y="4743453"/>
            <a:ext cx="80367" cy="2089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D3C887-EC8E-8C8C-0AE6-B9BB0C7E5A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51" t="37146" r="25756" b="54115"/>
          <a:stretch/>
        </p:blipFill>
        <p:spPr>
          <a:xfrm>
            <a:off x="10394358" y="5251105"/>
            <a:ext cx="80367" cy="2089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FD776D9-8B58-4D78-337D-AFAE608150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51" t="37146" r="25756" b="54115"/>
          <a:stretch/>
        </p:blipFill>
        <p:spPr>
          <a:xfrm>
            <a:off x="10405074" y="4989912"/>
            <a:ext cx="80367" cy="2089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F03FB33-6575-BFC1-301D-55A0DF79154F}"/>
              </a:ext>
            </a:extLst>
          </p:cNvPr>
          <p:cNvSpPr txBox="1"/>
          <p:nvPr/>
        </p:nvSpPr>
        <p:spPr>
          <a:xfrm>
            <a:off x="7329685" y="4131720"/>
            <a:ext cx="296876" cy="179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64"/>
              <a:t>Top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C8B3C6-F3FE-3633-6B9A-477516CD2B34}"/>
              </a:ext>
            </a:extLst>
          </p:cNvPr>
          <p:cNvSpPr txBox="1"/>
          <p:nvPr/>
        </p:nvSpPr>
        <p:spPr>
          <a:xfrm>
            <a:off x="7329685" y="4264864"/>
            <a:ext cx="407484" cy="179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64"/>
              <a:t>Bottom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7128FA-806B-D75E-1EDB-6FCE4126EFF7}"/>
              </a:ext>
            </a:extLst>
          </p:cNvPr>
          <p:cNvSpPr txBox="1"/>
          <p:nvPr/>
        </p:nvSpPr>
        <p:spPr>
          <a:xfrm>
            <a:off x="10474721" y="4136411"/>
            <a:ext cx="296876" cy="179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64"/>
              <a:t>Top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1B90E6-877B-0EF0-9A4D-FFF1FAB0B59C}"/>
              </a:ext>
            </a:extLst>
          </p:cNvPr>
          <p:cNvSpPr txBox="1"/>
          <p:nvPr/>
        </p:nvSpPr>
        <p:spPr>
          <a:xfrm>
            <a:off x="10469362" y="4382868"/>
            <a:ext cx="407484" cy="179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64"/>
              <a:t>Bottom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9449C0-1367-5F68-9B7C-CCAE7B8E9DB6}"/>
              </a:ext>
            </a:extLst>
          </p:cNvPr>
          <p:cNvCxnSpPr>
            <a:cxnSpLocks/>
          </p:cNvCxnSpPr>
          <p:nvPr/>
        </p:nvCxnSpPr>
        <p:spPr>
          <a:xfrm>
            <a:off x="5631258" y="4131723"/>
            <a:ext cx="1689486" cy="2023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77E5051-787E-9687-AD8D-4075FB13C549}"/>
              </a:ext>
            </a:extLst>
          </p:cNvPr>
          <p:cNvSpPr txBox="1"/>
          <p:nvPr/>
        </p:nvSpPr>
        <p:spPr>
          <a:xfrm rot="334585">
            <a:off x="6456053" y="4116083"/>
            <a:ext cx="396262" cy="179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64"/>
              <a:t>Layer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DBCA80-13DA-15FB-1DEF-F86EEB0FDF9E}"/>
              </a:ext>
            </a:extLst>
          </p:cNvPr>
          <p:cNvSpPr txBox="1"/>
          <p:nvPr/>
        </p:nvSpPr>
        <p:spPr>
          <a:xfrm rot="334585">
            <a:off x="6439157" y="4207487"/>
            <a:ext cx="396262" cy="179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64"/>
              <a:t>Layer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E31F1B-8E3E-913B-80FC-479DE4C28A8B}"/>
              </a:ext>
            </a:extLst>
          </p:cNvPr>
          <p:cNvSpPr txBox="1"/>
          <p:nvPr/>
        </p:nvSpPr>
        <p:spPr>
          <a:xfrm rot="334585">
            <a:off x="9408575" y="4206150"/>
            <a:ext cx="396262" cy="179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64"/>
              <a:t>Layer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0BA404-ACAC-CEA1-37DC-631CF107DB17}"/>
              </a:ext>
            </a:extLst>
          </p:cNvPr>
          <p:cNvSpPr txBox="1"/>
          <p:nvPr/>
        </p:nvSpPr>
        <p:spPr>
          <a:xfrm rot="334585">
            <a:off x="9391679" y="4297554"/>
            <a:ext cx="396262" cy="179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564"/>
              <a:t>Layer 2</a:t>
            </a:r>
          </a:p>
        </p:txBody>
      </p:sp>
    </p:spTree>
    <p:extLst>
      <p:ext uri="{BB962C8B-B14F-4D97-AF65-F5344CB8AC3E}">
        <p14:creationId xmlns:p14="http://schemas.microsoft.com/office/powerpoint/2010/main" val="1961644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3B9EE-13A4-8392-EAC8-01D1BAED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024"/>
              <a:t>Node-Centred Modflow Cell Generation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CBF12-8BE0-6DB0-C774-AF69FACFD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1126"/>
              <a:t>Define the SWF and GWF domains exactly the same as in the mesh-centred approach.  These are used for Tecplot visualization.  </a:t>
            </a:r>
          </a:p>
          <a:p>
            <a:r>
              <a:rPr lang="en-CA" sz="1126"/>
              <a:t>We already write the mesh-centred files correctly for Modflow</a:t>
            </a:r>
          </a:p>
          <a:p>
            <a:r>
              <a:rPr lang="en-CA" sz="1126"/>
              <a:t>We just need to swrite a set of node-centred files with the proper IA-JA structure, cell areas, flow lengths and flow areas based on the node-to-node connections define by the node list for each element</a:t>
            </a:r>
          </a:p>
        </p:txBody>
      </p:sp>
    </p:spTree>
    <p:extLst>
      <p:ext uri="{BB962C8B-B14F-4D97-AF65-F5344CB8AC3E}">
        <p14:creationId xmlns:p14="http://schemas.microsoft.com/office/powerpoint/2010/main" val="2106954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17D7BB-2CF2-CCAE-BE50-1229B0D04A99}"/>
              </a:ext>
            </a:extLst>
          </p:cNvPr>
          <p:cNvSpPr txBox="1"/>
          <p:nvPr/>
        </p:nvSpPr>
        <p:spPr>
          <a:xfrm>
            <a:off x="5162379" y="3889677"/>
            <a:ext cx="5667117" cy="2272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787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787">
                <a:solidFill>
                  <a:srgbClr val="008000"/>
                </a:solidFill>
                <a:latin typeface="Consolas" panose="020B0609020204030204" pitchFamily="49" charset="0"/>
              </a:rPr>
              <a:t>!-------------------------------------------------------------</a:t>
            </a:r>
            <a:endParaRPr lang="en-CA" sz="787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787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787">
                <a:solidFill>
                  <a:srgbClr val="0000FF"/>
                </a:solidFill>
                <a:latin typeface="Consolas" panose="020B0609020204030204" pitchFamily="49" charset="0"/>
              </a:rPr>
              <a:t>subroutine</a:t>
            </a:r>
            <a:r>
              <a:rPr lang="en-CA" sz="787">
                <a:solidFill>
                  <a:srgbClr val="000000"/>
                </a:solidFill>
                <a:latin typeface="Consolas" panose="020B0609020204030204" pitchFamily="49" charset="0"/>
              </a:rPr>
              <a:t> WriteSWFFiles(Modflow)</a:t>
            </a:r>
          </a:p>
          <a:p>
            <a:r>
              <a:rPr lang="en-CA" sz="787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787">
                <a:solidFill>
                  <a:srgbClr val="0000FF"/>
                </a:solidFill>
                <a:latin typeface="Consolas" panose="020B0609020204030204" pitchFamily="49" charset="0"/>
              </a:rPr>
              <a:t>implicit none</a:t>
            </a:r>
            <a:endParaRPr lang="en-CA" sz="787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787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787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CA" sz="787">
                <a:solidFill>
                  <a:srgbClr val="000000"/>
                </a:solidFill>
                <a:latin typeface="Consolas" panose="020B0609020204030204" pitchFamily="49" charset="0"/>
              </a:rPr>
              <a:t> (ModflowProject) Modflow</a:t>
            </a:r>
          </a:p>
          <a:p>
            <a:endParaRPr lang="en-CA" sz="787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787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787">
                <a:solidFill>
                  <a:srgbClr val="0000FF"/>
                </a:solidFill>
                <a:latin typeface="Consolas" panose="020B0609020204030204" pitchFamily="49" charset="0"/>
              </a:rPr>
              <a:t>integer</a:t>
            </a:r>
            <a:r>
              <a:rPr lang="en-CA" sz="787">
                <a:solidFill>
                  <a:srgbClr val="000000"/>
                </a:solidFill>
                <a:latin typeface="Consolas" panose="020B0609020204030204" pitchFamily="49" charset="0"/>
              </a:rPr>
              <a:t> :: i, j, i1, i2, nEnd</a:t>
            </a:r>
          </a:p>
          <a:p>
            <a:r>
              <a:rPr lang="en-CA" sz="787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CA" sz="787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787">
                <a:solidFill>
                  <a:srgbClr val="0000FF"/>
                </a:solidFill>
                <a:latin typeface="Consolas" panose="020B0609020204030204" pitchFamily="49" charset="0"/>
              </a:rPr>
              <a:t>write</a:t>
            </a:r>
            <a:r>
              <a:rPr lang="en-CA" sz="787">
                <a:solidFill>
                  <a:srgbClr val="000000"/>
                </a:solidFill>
                <a:latin typeface="Consolas" panose="020B0609020204030204" pitchFamily="49" charset="0"/>
              </a:rPr>
              <a:t>(Modflow.iSWF,</a:t>
            </a:r>
            <a:r>
              <a:rPr lang="en-CA" sz="787">
                <a:solidFill>
                  <a:srgbClr val="A31515"/>
                </a:solidFill>
                <a:latin typeface="Consolas" panose="020B0609020204030204" pitchFamily="49" charset="0"/>
              </a:rPr>
              <a:t>'(a)'</a:t>
            </a:r>
            <a:r>
              <a:rPr lang="en-CA" sz="787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CA" sz="787">
                <a:solidFill>
                  <a:srgbClr val="A31515"/>
                </a:solidFill>
                <a:latin typeface="Consolas" panose="020B0609020204030204" pitchFamily="49" charset="0"/>
              </a:rPr>
              <a:t>'#1. NSWFNDS               NJA_SWF             NSWFGWC </a:t>
            </a:r>
          </a:p>
          <a:p>
            <a:r>
              <a:rPr lang="en-CA" sz="787">
                <a:solidFill>
                  <a:srgbClr val="A31515"/>
                </a:solidFill>
                <a:latin typeface="Consolas" panose="020B0609020204030204" pitchFamily="49" charset="0"/>
              </a:rPr>
              <a:t>        </a:t>
            </a:r>
            <a:r>
              <a:rPr lang="en-CA" sz="787">
                <a:solidFill>
                  <a:srgbClr val="0000FF"/>
                </a:solidFill>
                <a:latin typeface="Consolas" panose="020B0609020204030204" pitchFamily="49" charset="0"/>
              </a:rPr>
              <a:t>write</a:t>
            </a:r>
            <a:r>
              <a:rPr lang="en-CA" sz="787">
                <a:solidFill>
                  <a:srgbClr val="000000"/>
                </a:solidFill>
                <a:latin typeface="Consolas" panose="020B0609020204030204" pitchFamily="49" charset="0"/>
              </a:rPr>
              <a:t>(Modflow.iSWF,</a:t>
            </a:r>
            <a:r>
              <a:rPr lang="en-CA" sz="787">
                <a:solidFill>
                  <a:srgbClr val="A31515"/>
                </a:solidFill>
                <a:latin typeface="Consolas" panose="020B0609020204030204" pitchFamily="49" charset="0"/>
              </a:rPr>
              <a:t>'(10i9)'</a:t>
            </a:r>
            <a:r>
              <a:rPr lang="en-CA" sz="787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CA" sz="787" u="sng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Modflow.SWF.nCells</a:t>
            </a:r>
            <a:r>
              <a:rPr lang="en-CA" sz="787">
                <a:solidFill>
                  <a:srgbClr val="000000"/>
                </a:solidFill>
                <a:latin typeface="Consolas" panose="020B0609020204030204" pitchFamily="49" charset="0"/>
              </a:rPr>
              <a:t>, Modflow.SWF.njag, </a:t>
            </a:r>
            <a:r>
              <a:rPr lang="en-CA" sz="787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Modflow.SWF.nCells</a:t>
            </a:r>
            <a:r>
              <a:rPr lang="en-CA" sz="787">
                <a:solidFill>
                  <a:srgbClr val="000000"/>
                </a:solidFill>
                <a:latin typeface="Consolas" panose="020B0609020204030204" pitchFamily="49" charset="0"/>
              </a:rPr>
              <a:t>,…</a:t>
            </a:r>
          </a:p>
          <a:p>
            <a:r>
              <a:rPr lang="en-CA" sz="787">
                <a:solidFill>
                  <a:srgbClr val="0000FF"/>
                </a:solidFill>
                <a:latin typeface="Consolas" panose="020B0609020204030204" pitchFamily="49" charset="0"/>
              </a:rPr>
              <a:t>        write</a:t>
            </a:r>
            <a:r>
              <a:rPr lang="en-CA" sz="787">
                <a:solidFill>
                  <a:srgbClr val="000000"/>
                </a:solidFill>
                <a:latin typeface="Consolas" panose="020B0609020204030204" pitchFamily="49" charset="0"/>
              </a:rPr>
              <a:t>(Modflow.iSWF,</a:t>
            </a:r>
            <a:r>
              <a:rPr lang="en-CA" sz="787">
                <a:solidFill>
                  <a:srgbClr val="A31515"/>
                </a:solidFill>
                <a:latin typeface="Consolas" panose="020B0609020204030204" pitchFamily="49" charset="0"/>
              </a:rPr>
              <a:t>'(a)'</a:t>
            </a:r>
            <a:r>
              <a:rPr lang="en-CA" sz="787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CA" sz="787">
                <a:solidFill>
                  <a:srgbClr val="A31515"/>
                </a:solidFill>
                <a:latin typeface="Consolas" panose="020B0609020204030204" pitchFamily="49" charset="0"/>
              </a:rPr>
              <a:t>'INTERNAL  1  (FREE)  -1  IA()'</a:t>
            </a:r>
            <a:endParaRPr lang="en-CA" sz="787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787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787">
                <a:solidFill>
                  <a:srgbClr val="0000FF"/>
                </a:solidFill>
                <a:latin typeface="Consolas" panose="020B0609020204030204" pitchFamily="49" charset="0"/>
              </a:rPr>
              <a:t>write</a:t>
            </a:r>
            <a:r>
              <a:rPr lang="en-CA" sz="787">
                <a:solidFill>
                  <a:srgbClr val="000000"/>
                </a:solidFill>
                <a:latin typeface="Consolas" panose="020B0609020204030204" pitchFamily="49" charset="0"/>
              </a:rPr>
              <a:t>(Modflow.iSWF,</a:t>
            </a:r>
            <a:r>
              <a:rPr lang="en-CA" sz="787">
                <a:solidFill>
                  <a:srgbClr val="A31515"/>
                </a:solidFill>
                <a:latin typeface="Consolas" panose="020B0609020204030204" pitchFamily="49" charset="0"/>
              </a:rPr>
              <a:t>'(10i2)'</a:t>
            </a:r>
            <a:r>
              <a:rPr lang="en-CA" sz="787">
                <a:solidFill>
                  <a:srgbClr val="000000"/>
                </a:solidFill>
                <a:latin typeface="Consolas" panose="020B0609020204030204" pitchFamily="49" charset="0"/>
              </a:rPr>
              <a:t>) (modflow.SWF.</a:t>
            </a:r>
            <a:r>
              <a:rPr lang="en-CA" sz="787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ia</a:t>
            </a:r>
            <a:r>
              <a:rPr lang="en-CA" sz="787">
                <a:solidFill>
                  <a:srgbClr val="000000"/>
                </a:solidFill>
                <a:latin typeface="Consolas" panose="020B0609020204030204" pitchFamily="49" charset="0"/>
              </a:rPr>
              <a:t>(i),i=1,</a:t>
            </a:r>
            <a:r>
              <a:rPr lang="en-CA" sz="787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modflow.SWF.nCells</a:t>
            </a:r>
            <a:r>
              <a:rPr lang="en-CA" sz="787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787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787">
                <a:solidFill>
                  <a:srgbClr val="0000FF"/>
                </a:solidFill>
                <a:latin typeface="Consolas" panose="020B0609020204030204" pitchFamily="49" charset="0"/>
              </a:rPr>
              <a:t>write</a:t>
            </a:r>
            <a:r>
              <a:rPr lang="en-CA" sz="787">
                <a:solidFill>
                  <a:srgbClr val="000000"/>
                </a:solidFill>
                <a:latin typeface="Consolas" panose="020B0609020204030204" pitchFamily="49" charset="0"/>
              </a:rPr>
              <a:t>(Modflow.iSWF,</a:t>
            </a:r>
            <a:r>
              <a:rPr lang="en-CA" sz="787">
                <a:solidFill>
                  <a:srgbClr val="A31515"/>
                </a:solidFill>
                <a:latin typeface="Consolas" panose="020B0609020204030204" pitchFamily="49" charset="0"/>
              </a:rPr>
              <a:t>'(a)'</a:t>
            </a:r>
            <a:r>
              <a:rPr lang="en-CA" sz="787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CA" sz="787">
                <a:solidFill>
                  <a:srgbClr val="A31515"/>
                </a:solidFill>
                <a:latin typeface="Consolas" panose="020B0609020204030204" pitchFamily="49" charset="0"/>
              </a:rPr>
              <a:t>'INTERNAL  1  (FREE)  -1  JA()'</a:t>
            </a:r>
            <a:endParaRPr lang="en-CA" sz="787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787">
                <a:solidFill>
                  <a:srgbClr val="000000"/>
                </a:solidFill>
                <a:latin typeface="Consolas" panose="020B0609020204030204" pitchFamily="49" charset="0"/>
              </a:rPr>
              <a:t>        i1=1</a:t>
            </a:r>
          </a:p>
          <a:p>
            <a:r>
              <a:rPr lang="en-CA" sz="787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787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CA" sz="787">
                <a:solidFill>
                  <a:srgbClr val="000000"/>
                </a:solidFill>
                <a:latin typeface="Consolas" panose="020B0609020204030204" pitchFamily="49" charset="0"/>
              </a:rPr>
              <a:t> i=1,</a:t>
            </a:r>
            <a:r>
              <a:rPr lang="en-CA" sz="787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modflow.SWF.nCells</a:t>
            </a:r>
          </a:p>
          <a:p>
            <a:r>
              <a:rPr lang="en-CA" sz="787">
                <a:solidFill>
                  <a:srgbClr val="000000"/>
                </a:solidFill>
                <a:latin typeface="Consolas" panose="020B0609020204030204" pitchFamily="49" charset="0"/>
              </a:rPr>
              <a:t>            i2=i1+modflow.SWF.</a:t>
            </a:r>
            <a:r>
              <a:rPr lang="en-CA" sz="787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ia</a:t>
            </a:r>
            <a:r>
              <a:rPr lang="en-CA" sz="787">
                <a:solidFill>
                  <a:srgbClr val="000000"/>
                </a:solidFill>
                <a:latin typeface="Consolas" panose="020B0609020204030204" pitchFamily="49" charset="0"/>
              </a:rPr>
              <a:t>(i)-1</a:t>
            </a:r>
          </a:p>
          <a:p>
            <a:r>
              <a:rPr lang="en-CA" sz="787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787">
                <a:solidFill>
                  <a:srgbClr val="0000FF"/>
                </a:solidFill>
                <a:latin typeface="Consolas" panose="020B0609020204030204" pitchFamily="49" charset="0"/>
              </a:rPr>
              <a:t>write</a:t>
            </a:r>
            <a:r>
              <a:rPr lang="en-CA" sz="787">
                <a:solidFill>
                  <a:srgbClr val="000000"/>
                </a:solidFill>
                <a:latin typeface="Consolas" panose="020B0609020204030204" pitchFamily="49" charset="0"/>
              </a:rPr>
              <a:t>(Modflow.iSWF,*) (modflow.SWF.</a:t>
            </a:r>
            <a:r>
              <a:rPr lang="en-CA" sz="787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ja</a:t>
            </a:r>
            <a:r>
              <a:rPr lang="en-CA" sz="787">
                <a:solidFill>
                  <a:srgbClr val="000000"/>
                </a:solidFill>
                <a:latin typeface="Consolas" panose="020B0609020204030204" pitchFamily="49" charset="0"/>
              </a:rPr>
              <a:t>(j),j=i1,i2)</a:t>
            </a:r>
          </a:p>
          <a:p>
            <a:r>
              <a:rPr lang="en-CA" sz="787">
                <a:solidFill>
                  <a:srgbClr val="000000"/>
                </a:solidFill>
                <a:latin typeface="Consolas" panose="020B0609020204030204" pitchFamily="49" charset="0"/>
              </a:rPr>
              <a:t>            i1=i2+1</a:t>
            </a:r>
          </a:p>
          <a:p>
            <a:r>
              <a:rPr lang="en-CA" sz="787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787">
                <a:solidFill>
                  <a:srgbClr val="0000FF"/>
                </a:solidFill>
                <a:latin typeface="Consolas" panose="020B0609020204030204" pitchFamily="49" charset="0"/>
              </a:rPr>
              <a:t>end do</a:t>
            </a:r>
            <a:endParaRPr lang="en-CA" sz="787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AA79D-C69A-B2CF-387F-27C2BA182852}"/>
              </a:ext>
            </a:extLst>
          </p:cNvPr>
          <p:cNvSpPr txBox="1"/>
          <p:nvPr/>
        </p:nvSpPr>
        <p:spPr>
          <a:xfrm>
            <a:off x="4900373" y="2868716"/>
            <a:ext cx="6355432" cy="1347484"/>
          </a:xfrm>
          <a:prstGeom prst="rect">
            <a:avLst/>
          </a:prstGeom>
        </p:spPr>
        <p:txBody>
          <a:bodyPr vert="horz" lIns="51435" tIns="25719" rIns="51435" bIns="25719" rtlCol="0">
            <a:norm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CA" sz="1126"/>
              <a:t>Below is the code that writes the Modflow SWF file for the mesh-centred case.</a:t>
            </a:r>
          </a:p>
          <a:p>
            <a:r>
              <a:rPr lang="en-CA" sz="1126"/>
              <a:t>For the node-centred approach, we just have to:</a:t>
            </a:r>
          </a:p>
          <a:p>
            <a:pPr lvl="1"/>
            <a:r>
              <a:rPr lang="en-CA" sz="1351"/>
              <a:t>Change all </a:t>
            </a:r>
            <a:r>
              <a:rPr lang="en-CA" sz="1351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Modflow.SWF.nCells </a:t>
            </a:r>
            <a:r>
              <a:rPr lang="en-CA" sz="1351"/>
              <a:t>references to </a:t>
            </a:r>
            <a:r>
              <a:rPr lang="en-CA" sz="135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Modflow.SWF.nNodes </a:t>
            </a:r>
          </a:p>
          <a:p>
            <a:pPr lvl="1"/>
            <a:r>
              <a:rPr lang="en-CA" sz="1351"/>
              <a:t>Define </a:t>
            </a:r>
            <a:r>
              <a:rPr lang="en-CA" sz="135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</a:t>
            </a:r>
            <a:r>
              <a:rPr lang="en-CA" sz="1351"/>
              <a:t> and </a:t>
            </a:r>
            <a:r>
              <a:rPr lang="en-CA" sz="135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</a:t>
            </a:r>
            <a:r>
              <a:rPr lang="en-CA" sz="1351"/>
              <a:t> appropriately for the node-centred case</a:t>
            </a:r>
          </a:p>
          <a:p>
            <a:endParaRPr lang="en-CA" sz="1126"/>
          </a:p>
          <a:p>
            <a:endParaRPr lang="en-CA" sz="1126"/>
          </a:p>
        </p:txBody>
      </p:sp>
    </p:spTree>
    <p:extLst>
      <p:ext uri="{BB962C8B-B14F-4D97-AF65-F5344CB8AC3E}">
        <p14:creationId xmlns:p14="http://schemas.microsoft.com/office/powerpoint/2010/main" val="2155397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252EC-8C00-E1AD-D797-0CE4DBFF5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8019117-784F-615C-2AC0-52115279F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C953A78-2104-CAE3-1D40-66AF82C01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EBB09F93-7127-404C-F2FC-02E6AA72F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388" y="2155235"/>
            <a:ext cx="8229600" cy="4820831"/>
          </a:xfrm>
        </p:spPr>
      </p:pic>
    </p:spTree>
    <p:extLst>
      <p:ext uri="{BB962C8B-B14F-4D97-AF65-F5344CB8AC3E}">
        <p14:creationId xmlns:p14="http://schemas.microsoft.com/office/powerpoint/2010/main" val="892646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4D9A94-A2FB-02D4-C895-931CF168E2B0}"/>
              </a:ext>
            </a:extLst>
          </p:cNvPr>
          <p:cNvSpPr txBox="1"/>
          <p:nvPr/>
        </p:nvSpPr>
        <p:spPr>
          <a:xfrm>
            <a:off x="5052615" y="2889817"/>
            <a:ext cx="2459236" cy="559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86">
              <a:defRPr/>
            </a:pPr>
            <a:r>
              <a:rPr lang="en-US" sz="1012">
                <a:solidFill>
                  <a:prstClr val="black"/>
                </a:solidFill>
                <a:latin typeface="Calibri" panose="020F0502020204030204"/>
              </a:rPr>
              <a:t>Teplot polygons are face-based, so the connectivity list has to look something like this: </a:t>
            </a:r>
            <a:endParaRPr lang="en-CA" sz="1012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4BCF7-85CC-2E75-3969-DE75128B0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617" y="3511039"/>
            <a:ext cx="2629547" cy="24834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F9CFC8-1AD9-61E8-D06F-087E868BB9B4}"/>
              </a:ext>
            </a:extLst>
          </p:cNvPr>
          <p:cNvSpPr txBox="1"/>
          <p:nvPr/>
        </p:nvSpPr>
        <p:spPr>
          <a:xfrm>
            <a:off x="8413433" y="4700589"/>
            <a:ext cx="2740594" cy="1476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86">
              <a:defRPr/>
            </a:pPr>
            <a:r>
              <a:rPr lang="en-US" sz="1799">
                <a:solidFill>
                  <a:prstClr val="black"/>
                </a:solidFill>
                <a:latin typeface="Calibri" panose="020F0502020204030204"/>
              </a:rPr>
              <a:t>For now, we’ll use simpler cell-based template and SWF meshes to define the node-centred modflow domain.</a:t>
            </a:r>
            <a:endParaRPr lang="en-CA" sz="1799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6EE227-4511-20D0-F2DE-B18A9246D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505" y="2976935"/>
            <a:ext cx="2499537" cy="155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30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3B180-2879-C0F1-00E7-743EA43D0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2823B74-9272-CF5F-2A26-4E400FEB5CF0}"/>
              </a:ext>
            </a:extLst>
          </p:cNvPr>
          <p:cNvSpPr txBox="1"/>
          <p:nvPr/>
        </p:nvSpPr>
        <p:spPr>
          <a:xfrm>
            <a:off x="4891106" y="3105040"/>
            <a:ext cx="2656984" cy="2584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86">
              <a:defRPr/>
            </a:pPr>
            <a:r>
              <a:rPr lang="en-CA" sz="1012" b="1">
                <a:solidFill>
                  <a:prstClr val="black"/>
                </a:solidFill>
                <a:latin typeface="Calibri" panose="020F0502020204030204"/>
              </a:rPr>
              <a:t>If we define a 2D </a:t>
            </a:r>
            <a:r>
              <a:rPr lang="en-CA" sz="1012" b="1" err="1">
                <a:solidFill>
                  <a:prstClr val="black"/>
                </a:solidFill>
                <a:latin typeface="Calibri" panose="020F0502020204030204"/>
              </a:rPr>
              <a:t>Tecplot</a:t>
            </a:r>
            <a:r>
              <a:rPr lang="en-CA" sz="1012" b="1">
                <a:solidFill>
                  <a:prstClr val="black"/>
                </a:solidFill>
                <a:latin typeface="Calibri" panose="020F0502020204030204"/>
              </a:rPr>
              <a:t> polygon mesh it will give us the neighbour information as before</a:t>
            </a:r>
          </a:p>
          <a:p>
            <a:pPr defTabSz="514386">
              <a:defRPr/>
            </a:pPr>
            <a:endParaRPr lang="en-CA" sz="1012" b="1">
              <a:solidFill>
                <a:prstClr val="black"/>
              </a:solidFill>
              <a:latin typeface="Calibri" panose="020F0502020204030204"/>
            </a:endParaRPr>
          </a:p>
          <a:p>
            <a:pPr defTabSz="514386">
              <a:defRPr/>
            </a:pPr>
            <a:r>
              <a:rPr lang="en-CA" sz="1012" b="1" err="1">
                <a:solidFill>
                  <a:prstClr val="black"/>
                </a:solidFill>
                <a:latin typeface="Calibri" panose="020F0502020204030204"/>
              </a:rPr>
              <a:t>Tecplot</a:t>
            </a:r>
            <a:r>
              <a:rPr lang="en-CA" sz="1012" b="1">
                <a:solidFill>
                  <a:prstClr val="black"/>
                </a:solidFill>
                <a:latin typeface="Calibri" panose="020F0502020204030204"/>
              </a:rPr>
              <a:t> Polygon Element Setup</a:t>
            </a:r>
          </a:p>
          <a:p>
            <a:pPr marL="160746" indent="-160746" defTabSz="514386">
              <a:buFont typeface="Arial" panose="020B0604020202020204" pitchFamily="34" charset="0"/>
              <a:buChar char="•"/>
              <a:defRPr/>
            </a:pPr>
            <a:r>
              <a:rPr lang="en-CA" sz="1012">
                <a:solidFill>
                  <a:prstClr val="black"/>
                </a:solidFill>
                <a:latin typeface="Calibri" panose="020F0502020204030204"/>
              </a:rPr>
              <a:t>1 and 2 (original nodes in 2D mesh) define </a:t>
            </a:r>
            <a:r>
              <a:rPr lang="en-CA" sz="1012" err="1">
                <a:solidFill>
                  <a:prstClr val="black"/>
                </a:solidFill>
                <a:latin typeface="Calibri" panose="020F0502020204030204"/>
              </a:rPr>
              <a:t>xCell</a:t>
            </a:r>
            <a:r>
              <a:rPr lang="en-CA" sz="1012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lang="en-CA" sz="1012" err="1">
                <a:solidFill>
                  <a:prstClr val="black"/>
                </a:solidFill>
                <a:latin typeface="Calibri" panose="020F0502020204030204"/>
              </a:rPr>
              <a:t>yCell</a:t>
            </a:r>
            <a:r>
              <a:rPr lang="en-CA" sz="1012">
                <a:solidFill>
                  <a:prstClr val="black"/>
                </a:solidFill>
                <a:latin typeface="Calibri" panose="020F0502020204030204"/>
              </a:rPr>
              <a:t> coordinates</a:t>
            </a:r>
          </a:p>
          <a:p>
            <a:pPr marL="160746" indent="-160746" defTabSz="514386">
              <a:buFont typeface="Arial" panose="020B0604020202020204" pitchFamily="34" charset="0"/>
              <a:buChar char="•"/>
              <a:defRPr/>
            </a:pPr>
            <a:r>
              <a:rPr lang="en-CA" sz="1012">
                <a:solidFill>
                  <a:prstClr val="black"/>
                </a:solidFill>
                <a:latin typeface="Calibri" panose="020F0502020204030204"/>
              </a:rPr>
              <a:t>Inner circle centres (a to e) become nodes around the polygon element</a:t>
            </a:r>
          </a:p>
          <a:p>
            <a:pPr marL="160746" indent="-160746" defTabSz="514386">
              <a:buFont typeface="Arial" panose="020B0604020202020204" pitchFamily="34" charset="0"/>
              <a:buChar char="•"/>
              <a:defRPr/>
            </a:pPr>
            <a:r>
              <a:rPr lang="en-CA" sz="1012">
                <a:solidFill>
                  <a:prstClr val="black"/>
                </a:solidFill>
                <a:latin typeface="Calibri" panose="020F0502020204030204"/>
              </a:rPr>
              <a:t>New nodes (A to C) must be generated along the outer boundary for each triangular element side</a:t>
            </a:r>
          </a:p>
          <a:p>
            <a:pPr marL="160746" indent="-160746" defTabSz="514386">
              <a:buFont typeface="Arial" panose="020B0604020202020204" pitchFamily="34" charset="0"/>
              <a:buChar char="•"/>
              <a:defRPr/>
            </a:pPr>
            <a:endParaRPr lang="en-CA" sz="1012">
              <a:solidFill>
                <a:prstClr val="black"/>
              </a:solidFill>
              <a:latin typeface="Calibri" panose="020F0502020204030204"/>
            </a:endParaRPr>
          </a:p>
          <a:p>
            <a:pPr defTabSz="514386">
              <a:defRPr/>
            </a:pPr>
            <a:r>
              <a:rPr lang="en-CA" sz="1012">
                <a:solidFill>
                  <a:prstClr val="black"/>
                </a:solidFill>
                <a:latin typeface="Calibri" panose="020F0502020204030204"/>
              </a:rPr>
              <a:t>Cell 1 – node list:  1, A, a, b, B</a:t>
            </a:r>
          </a:p>
          <a:p>
            <a:pPr defTabSz="514386">
              <a:defRPr/>
            </a:pPr>
            <a:r>
              <a:rPr lang="en-CA" sz="1012">
                <a:solidFill>
                  <a:prstClr val="black"/>
                </a:solidFill>
                <a:latin typeface="Calibri" panose="020F0502020204030204"/>
              </a:rPr>
              <a:t>Cell 2 – node list:   2, B, b, c, d, e, C</a:t>
            </a:r>
          </a:p>
          <a:p>
            <a:pPr defTabSz="514386">
              <a:defRPr/>
            </a:pPr>
            <a:r>
              <a:rPr lang="en-CA" sz="1012">
                <a:solidFill>
                  <a:prstClr val="black"/>
                </a:solidFill>
                <a:latin typeface="Calibri" panose="020F0502020204030204"/>
              </a:rPr>
              <a:t>Inner cell – node list: e.g.   a, b, c, d, e, </a:t>
            </a:r>
            <a:r>
              <a:rPr lang="en-CA" sz="1012" err="1">
                <a:solidFill>
                  <a:prstClr val="black"/>
                </a:solidFill>
                <a:latin typeface="Calibri" panose="020F0502020204030204"/>
              </a:rPr>
              <a:t>etc</a:t>
            </a:r>
            <a:r>
              <a:rPr lang="en-CA" sz="1012">
                <a:solidFill>
                  <a:prstClr val="black"/>
                </a:solidFill>
                <a:latin typeface="Calibri" panose="020F0502020204030204"/>
              </a:rPr>
              <a:t> depending on number of connections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838E9C-51A2-C59D-E935-6CF47FF7EB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91" t="10269" r="12077" b="20566"/>
          <a:stretch/>
        </p:blipFill>
        <p:spPr>
          <a:xfrm>
            <a:off x="7462914" y="3272446"/>
            <a:ext cx="3799405" cy="25388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594739-1C5D-B189-CC83-44DECB640E21}"/>
              </a:ext>
            </a:extLst>
          </p:cNvPr>
          <p:cNvSpPr txBox="1"/>
          <p:nvPr/>
        </p:nvSpPr>
        <p:spPr>
          <a:xfrm>
            <a:off x="8077786" y="5062599"/>
            <a:ext cx="247184" cy="248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86">
              <a:defRPr/>
            </a:pPr>
            <a:r>
              <a:rPr lang="en-CA" sz="1012">
                <a:solidFill>
                  <a:prstClr val="black"/>
                </a:solidFill>
                <a:latin typeface="Calibri" panose="020F0502020204030204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C47E7D-C9D2-C7CB-018E-8591ACE0A934}"/>
              </a:ext>
            </a:extLst>
          </p:cNvPr>
          <p:cNvSpPr txBox="1"/>
          <p:nvPr/>
        </p:nvSpPr>
        <p:spPr>
          <a:xfrm>
            <a:off x="8590813" y="4846691"/>
            <a:ext cx="253596" cy="248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86">
              <a:defRPr/>
            </a:pPr>
            <a:r>
              <a:rPr lang="en-CA" sz="1012">
                <a:solidFill>
                  <a:prstClr val="black"/>
                </a:solidFill>
                <a:latin typeface="Calibri" panose="020F0502020204030204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D1977E-F624-B681-B3FC-80FC61DA5F41}"/>
              </a:ext>
            </a:extLst>
          </p:cNvPr>
          <p:cNvSpPr txBox="1"/>
          <p:nvPr/>
        </p:nvSpPr>
        <p:spPr>
          <a:xfrm>
            <a:off x="9343523" y="4900269"/>
            <a:ext cx="239168" cy="248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86">
              <a:defRPr/>
            </a:pPr>
            <a:r>
              <a:rPr lang="en-CA" sz="1012">
                <a:solidFill>
                  <a:prstClr val="black"/>
                </a:solidFill>
                <a:latin typeface="Calibri" panose="020F0502020204030204"/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3DC341-FCF2-3EC0-B3F1-1EA93980BC1C}"/>
              </a:ext>
            </a:extLst>
          </p:cNvPr>
          <p:cNvSpPr txBox="1"/>
          <p:nvPr/>
        </p:nvSpPr>
        <p:spPr>
          <a:xfrm>
            <a:off x="9965720" y="4468129"/>
            <a:ext cx="253596" cy="248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86">
              <a:defRPr/>
            </a:pPr>
            <a:r>
              <a:rPr lang="en-CA" sz="1012">
                <a:solidFill>
                  <a:prstClr val="black"/>
                </a:solidFill>
                <a:latin typeface="Calibri" panose="020F0502020204030204"/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F62FE-E77D-5820-7909-E6F23B676349}"/>
              </a:ext>
            </a:extLst>
          </p:cNvPr>
          <p:cNvSpPr txBox="1"/>
          <p:nvPr/>
        </p:nvSpPr>
        <p:spPr>
          <a:xfrm>
            <a:off x="10341293" y="3906221"/>
            <a:ext cx="248786" cy="248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86">
              <a:defRPr/>
            </a:pPr>
            <a:r>
              <a:rPr lang="en-CA" sz="1012">
                <a:solidFill>
                  <a:prstClr val="black"/>
                </a:solidFill>
                <a:latin typeface="Calibri" panose="020F0502020204030204"/>
              </a:rPr>
              <a:t>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F37393-1986-432B-6B98-215AE1E9563D}"/>
              </a:ext>
            </a:extLst>
          </p:cNvPr>
          <p:cNvSpPr txBox="1"/>
          <p:nvPr/>
        </p:nvSpPr>
        <p:spPr>
          <a:xfrm>
            <a:off x="5752155" y="2751460"/>
            <a:ext cx="4983450" cy="300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514386">
              <a:defRPr/>
            </a:pPr>
            <a:r>
              <a:rPr lang="en-CA" sz="1351" b="1">
                <a:solidFill>
                  <a:prstClr val="black"/>
                </a:solidFill>
                <a:latin typeface="Calibri" panose="020F0502020204030204"/>
              </a:rPr>
              <a:t>Node-centred </a:t>
            </a:r>
            <a:r>
              <a:rPr lang="en-CA" sz="1351" b="1" err="1">
                <a:solidFill>
                  <a:prstClr val="black"/>
                </a:solidFill>
                <a:latin typeface="Calibri" panose="020F0502020204030204"/>
              </a:rPr>
              <a:t>Tecplot</a:t>
            </a:r>
            <a:r>
              <a:rPr lang="en-CA" sz="1351" b="1">
                <a:solidFill>
                  <a:prstClr val="black"/>
                </a:solidFill>
                <a:latin typeface="Calibri" panose="020F0502020204030204"/>
              </a:rPr>
              <a:t> Representation/Generation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61C591-CF08-CB58-C8F0-5B6F4EA03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758" y="3094810"/>
            <a:ext cx="1586072" cy="98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7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C12DA-AAC9-1B5F-9F65-B18955758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B9DC56-83C8-34BA-2CBB-0ECD85C0CE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91" t="10269" r="12077" b="20566"/>
          <a:stretch/>
        </p:blipFill>
        <p:spPr>
          <a:xfrm>
            <a:off x="7462914" y="3272446"/>
            <a:ext cx="3799405" cy="25388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90DDD-34FB-42AA-2369-B56BF98FE514}"/>
              </a:ext>
            </a:extLst>
          </p:cNvPr>
          <p:cNvSpPr txBox="1"/>
          <p:nvPr/>
        </p:nvSpPr>
        <p:spPr>
          <a:xfrm>
            <a:off x="8077787" y="5062599"/>
            <a:ext cx="172418" cy="24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86">
              <a:defRPr/>
            </a:pPr>
            <a:r>
              <a:rPr lang="en-CA" sz="1012">
                <a:solidFill>
                  <a:prstClr val="black"/>
                </a:solidFill>
                <a:latin typeface="Calibri" panose="020F0502020204030204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ADCB7C-8FE7-C793-E684-09C396E79247}"/>
              </a:ext>
            </a:extLst>
          </p:cNvPr>
          <p:cNvSpPr txBox="1"/>
          <p:nvPr/>
        </p:nvSpPr>
        <p:spPr>
          <a:xfrm>
            <a:off x="8590813" y="4846691"/>
            <a:ext cx="253596" cy="248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86">
              <a:defRPr/>
            </a:pPr>
            <a:r>
              <a:rPr lang="en-CA" sz="1012">
                <a:solidFill>
                  <a:prstClr val="black"/>
                </a:solidFill>
                <a:latin typeface="Calibri" panose="020F0502020204030204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CCB69B-08AA-B5A6-066D-C690C6328F85}"/>
              </a:ext>
            </a:extLst>
          </p:cNvPr>
          <p:cNvSpPr txBox="1"/>
          <p:nvPr/>
        </p:nvSpPr>
        <p:spPr>
          <a:xfrm>
            <a:off x="9343523" y="4900269"/>
            <a:ext cx="239168" cy="248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86">
              <a:defRPr/>
            </a:pPr>
            <a:r>
              <a:rPr lang="en-CA" sz="1012">
                <a:solidFill>
                  <a:prstClr val="black"/>
                </a:solidFill>
                <a:latin typeface="Calibri" panose="020F0502020204030204"/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5C4507-2543-89CE-9E89-635A397E5316}"/>
              </a:ext>
            </a:extLst>
          </p:cNvPr>
          <p:cNvSpPr txBox="1"/>
          <p:nvPr/>
        </p:nvSpPr>
        <p:spPr>
          <a:xfrm>
            <a:off x="9965720" y="4468129"/>
            <a:ext cx="253596" cy="248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86">
              <a:defRPr/>
            </a:pPr>
            <a:r>
              <a:rPr lang="en-CA" sz="1012">
                <a:solidFill>
                  <a:prstClr val="black"/>
                </a:solidFill>
                <a:latin typeface="Calibri" panose="020F0502020204030204"/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BF562C-4D17-B761-E04B-09E23BAA2B79}"/>
              </a:ext>
            </a:extLst>
          </p:cNvPr>
          <p:cNvSpPr txBox="1"/>
          <p:nvPr/>
        </p:nvSpPr>
        <p:spPr>
          <a:xfrm>
            <a:off x="10341293" y="3906221"/>
            <a:ext cx="248786" cy="248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514386">
              <a:defRPr/>
            </a:pPr>
            <a:r>
              <a:rPr lang="en-CA" sz="1012">
                <a:solidFill>
                  <a:prstClr val="black"/>
                </a:solidFill>
                <a:latin typeface="Calibri" panose="020F0502020204030204"/>
              </a:rPr>
              <a:t>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4F5F48-86FC-F450-9BD6-0BD700935D04}"/>
              </a:ext>
            </a:extLst>
          </p:cNvPr>
          <p:cNvSpPr txBox="1"/>
          <p:nvPr/>
        </p:nvSpPr>
        <p:spPr>
          <a:xfrm>
            <a:off x="5752155" y="2751458"/>
            <a:ext cx="4983450" cy="300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514386">
              <a:defRPr/>
            </a:pPr>
            <a:r>
              <a:rPr lang="en-CA" sz="1351" b="1">
                <a:solidFill>
                  <a:prstClr val="black"/>
                </a:solidFill>
                <a:latin typeface="Calibri" panose="020F0502020204030204"/>
              </a:rPr>
              <a:t>Node-centred </a:t>
            </a:r>
            <a:r>
              <a:rPr lang="en-CA" sz="1351" b="1" err="1">
                <a:solidFill>
                  <a:prstClr val="black"/>
                </a:solidFill>
                <a:latin typeface="Calibri" panose="020F0502020204030204"/>
              </a:rPr>
              <a:t>Tecplot</a:t>
            </a:r>
            <a:r>
              <a:rPr lang="en-CA" sz="1351" b="1">
                <a:solidFill>
                  <a:prstClr val="black"/>
                </a:solidFill>
                <a:latin typeface="Calibri" panose="020F0502020204030204"/>
              </a:rPr>
              <a:t> Generation Pseudocode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6DB934-7464-BDF8-86D9-2161DBA6C487}"/>
              </a:ext>
            </a:extLst>
          </p:cNvPr>
          <p:cNvSpPr txBox="1"/>
          <p:nvPr/>
        </p:nvSpPr>
        <p:spPr>
          <a:xfrm>
            <a:off x="4891105" y="3105041"/>
            <a:ext cx="2692499" cy="305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386">
              <a:defRPr/>
            </a:pPr>
            <a:r>
              <a:rPr lang="en-CA" sz="1012" b="1">
                <a:solidFill>
                  <a:prstClr val="black"/>
                </a:solidFill>
                <a:latin typeface="Calibri" panose="020F0502020204030204"/>
              </a:rPr>
              <a:t>Flag boundary nodes </a:t>
            </a:r>
          </a:p>
          <a:p>
            <a:pPr defTabSz="514386">
              <a:defRPr/>
            </a:pPr>
            <a:r>
              <a:rPr lang="en-CA" sz="1012" b="1">
                <a:solidFill>
                  <a:prstClr val="black"/>
                </a:solidFill>
                <a:latin typeface="Calibri" panose="020F0502020204030204"/>
              </a:rPr>
              <a:t>Loop over 2D mesh nodes</a:t>
            </a:r>
          </a:p>
          <a:p>
            <a:pPr defTabSz="514386">
              <a:defRPr/>
            </a:pPr>
            <a:r>
              <a:rPr lang="en-CA" sz="1012" b="1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lang="en-CA" sz="1012" b="1" err="1">
                <a:solidFill>
                  <a:prstClr val="black"/>
                </a:solidFill>
                <a:latin typeface="Calibri" panose="020F0502020204030204"/>
              </a:rPr>
              <a:t>nCell</a:t>
            </a:r>
            <a:r>
              <a:rPr lang="en-CA" sz="1012" b="1">
                <a:solidFill>
                  <a:prstClr val="black"/>
                </a:solidFill>
                <a:latin typeface="Calibri" panose="020F0502020204030204"/>
              </a:rPr>
              <a:t>=nCell+1</a:t>
            </a:r>
          </a:p>
          <a:p>
            <a:pPr defTabSz="514386">
              <a:defRPr/>
            </a:pPr>
            <a:r>
              <a:rPr lang="en-CA" sz="1012" b="1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lang="en-CA" sz="1012" b="1" err="1">
                <a:solidFill>
                  <a:prstClr val="black"/>
                </a:solidFill>
                <a:latin typeface="Calibri" panose="020F0502020204030204"/>
              </a:rPr>
              <a:t>xcell</a:t>
            </a:r>
            <a:r>
              <a:rPr lang="en-CA" sz="1012" b="1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en-CA" sz="1012" b="1" err="1">
                <a:solidFill>
                  <a:prstClr val="black"/>
                </a:solidFill>
                <a:latin typeface="Calibri" panose="020F0502020204030204"/>
              </a:rPr>
              <a:t>ncell</a:t>
            </a:r>
            <a:r>
              <a:rPr lang="en-CA" sz="1012" b="1">
                <a:solidFill>
                  <a:prstClr val="black"/>
                </a:solidFill>
                <a:latin typeface="Calibri" panose="020F0502020204030204"/>
              </a:rPr>
              <a:t>)=x(2D mesh node)</a:t>
            </a:r>
          </a:p>
          <a:p>
            <a:pPr defTabSz="514386">
              <a:defRPr/>
            </a:pPr>
            <a:r>
              <a:rPr lang="en-CA" sz="1012" b="1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lang="en-CA" sz="1012" b="1" err="1">
                <a:solidFill>
                  <a:prstClr val="black"/>
                </a:solidFill>
                <a:latin typeface="Calibri" panose="020F0502020204030204"/>
              </a:rPr>
              <a:t>ycell</a:t>
            </a:r>
            <a:r>
              <a:rPr lang="en-CA" sz="1012" b="1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en-CA" sz="1012" b="1" err="1">
                <a:solidFill>
                  <a:prstClr val="black"/>
                </a:solidFill>
                <a:latin typeface="Calibri" panose="020F0502020204030204"/>
              </a:rPr>
              <a:t>ncell</a:t>
            </a:r>
            <a:r>
              <a:rPr lang="en-CA" sz="1012" b="1">
                <a:solidFill>
                  <a:prstClr val="black"/>
                </a:solidFill>
                <a:latin typeface="Calibri" panose="020F0502020204030204"/>
              </a:rPr>
              <a:t>)=y(2D mesh node)</a:t>
            </a:r>
          </a:p>
          <a:p>
            <a:pPr defTabSz="514386">
              <a:defRPr/>
            </a:pPr>
            <a:r>
              <a:rPr lang="en-CA" sz="1012" b="1">
                <a:solidFill>
                  <a:prstClr val="black"/>
                </a:solidFill>
                <a:latin typeface="Calibri" panose="020F0502020204030204"/>
              </a:rPr>
              <a:t>	if(boundary node) </a:t>
            </a:r>
          </a:p>
          <a:p>
            <a:pPr defTabSz="514386">
              <a:defRPr/>
            </a:pPr>
            <a:r>
              <a:rPr lang="en-CA" sz="1012" b="1">
                <a:solidFill>
                  <a:prstClr val="black"/>
                </a:solidFill>
                <a:latin typeface="Calibri" panose="020F0502020204030204"/>
              </a:rPr>
              <a:t>		</a:t>
            </a:r>
            <a:r>
              <a:rPr lang="en-CA" sz="1012" b="1" err="1">
                <a:solidFill>
                  <a:prstClr val="black"/>
                </a:solidFill>
                <a:latin typeface="Calibri" panose="020F0502020204030204"/>
              </a:rPr>
              <a:t>iNode</a:t>
            </a:r>
            <a:r>
              <a:rPr lang="en-CA" sz="1012" b="1">
                <a:solidFill>
                  <a:prstClr val="black"/>
                </a:solidFill>
                <a:latin typeface="Calibri" panose="020F0502020204030204"/>
              </a:rPr>
              <a:t>+ = node number 	</a:t>
            </a:r>
          </a:p>
          <a:p>
            <a:pPr defTabSz="514386">
              <a:defRPr/>
            </a:pPr>
            <a:r>
              <a:rPr lang="en-CA" sz="1012" b="1">
                <a:solidFill>
                  <a:prstClr val="black"/>
                </a:solidFill>
                <a:latin typeface="Calibri" panose="020F0502020204030204"/>
              </a:rPr>
              <a:t>		</a:t>
            </a:r>
            <a:r>
              <a:rPr lang="en-CA" sz="1012" b="1" err="1">
                <a:solidFill>
                  <a:prstClr val="black"/>
                </a:solidFill>
                <a:latin typeface="Calibri" panose="020F0502020204030204"/>
              </a:rPr>
              <a:t>iNode</a:t>
            </a:r>
            <a:r>
              <a:rPr lang="en-CA" sz="1012" b="1">
                <a:solidFill>
                  <a:prstClr val="black"/>
                </a:solidFill>
                <a:latin typeface="Calibri" panose="020F0502020204030204"/>
              </a:rPr>
              <a:t>+= A</a:t>
            </a:r>
          </a:p>
          <a:p>
            <a:pPr defTabSz="514386">
              <a:defRPr/>
            </a:pPr>
            <a:r>
              <a:rPr lang="en-CA" sz="1012" b="1">
                <a:solidFill>
                  <a:prstClr val="black"/>
                </a:solidFill>
                <a:latin typeface="Calibri" panose="020F0502020204030204"/>
              </a:rPr>
              <a:t>		</a:t>
            </a:r>
            <a:r>
              <a:rPr lang="en-CA" sz="1012" b="1" err="1">
                <a:solidFill>
                  <a:prstClr val="black"/>
                </a:solidFill>
                <a:latin typeface="Calibri" panose="020F0502020204030204"/>
              </a:rPr>
              <a:t>iNode</a:t>
            </a:r>
            <a:r>
              <a:rPr lang="en-CA" sz="1012" b="1">
                <a:solidFill>
                  <a:prstClr val="black"/>
                </a:solidFill>
                <a:latin typeface="Calibri" panose="020F0502020204030204"/>
              </a:rPr>
              <a:t>+= B</a:t>
            </a:r>
          </a:p>
          <a:p>
            <a:pPr defTabSz="514386">
              <a:defRPr/>
            </a:pPr>
            <a:r>
              <a:rPr lang="en-CA" sz="1012" b="1">
                <a:solidFill>
                  <a:prstClr val="black"/>
                </a:solidFill>
                <a:latin typeface="Calibri" panose="020F0502020204030204"/>
              </a:rPr>
              <a:t>                  endif</a:t>
            </a:r>
          </a:p>
          <a:p>
            <a:pPr defTabSz="514386">
              <a:defRPr/>
            </a:pPr>
            <a:r>
              <a:rPr lang="en-CA" sz="1012" b="1">
                <a:solidFill>
                  <a:prstClr val="black"/>
                </a:solidFill>
                <a:latin typeface="Calibri" panose="020F0502020204030204"/>
              </a:rPr>
              <a:t>                  loop over elements containing node</a:t>
            </a:r>
          </a:p>
          <a:p>
            <a:pPr defTabSz="514386">
              <a:defRPr/>
            </a:pPr>
            <a:r>
              <a:rPr lang="en-CA" sz="1012" b="1">
                <a:solidFill>
                  <a:prstClr val="black"/>
                </a:solidFill>
                <a:latin typeface="Calibri" panose="020F0502020204030204"/>
              </a:rPr>
              <a:t>		</a:t>
            </a:r>
            <a:r>
              <a:rPr lang="en-CA" sz="1012" b="1" err="1">
                <a:solidFill>
                  <a:prstClr val="black"/>
                </a:solidFill>
                <a:latin typeface="Calibri" panose="020F0502020204030204"/>
              </a:rPr>
              <a:t>iNode</a:t>
            </a:r>
            <a:r>
              <a:rPr lang="en-CA" sz="1012" b="1">
                <a:solidFill>
                  <a:prstClr val="black"/>
                </a:solidFill>
                <a:latin typeface="Calibri" panose="020F0502020204030204"/>
              </a:rPr>
              <a:t>+=a</a:t>
            </a:r>
          </a:p>
          <a:p>
            <a:pPr defTabSz="514386">
              <a:defRPr/>
            </a:pPr>
            <a:r>
              <a:rPr lang="en-CA" sz="1012" b="1">
                <a:solidFill>
                  <a:prstClr val="black"/>
                </a:solidFill>
                <a:latin typeface="Calibri" panose="020F0502020204030204"/>
              </a:rPr>
              <a:t>		</a:t>
            </a:r>
            <a:r>
              <a:rPr lang="en-CA" sz="1012" b="1" err="1">
                <a:solidFill>
                  <a:prstClr val="black"/>
                </a:solidFill>
                <a:latin typeface="Calibri" panose="020F0502020204030204"/>
              </a:rPr>
              <a:t>iNode</a:t>
            </a:r>
            <a:r>
              <a:rPr lang="en-CA" sz="1012" b="1">
                <a:solidFill>
                  <a:prstClr val="black"/>
                </a:solidFill>
                <a:latin typeface="Calibri" panose="020F0502020204030204"/>
              </a:rPr>
              <a:t>+=b</a:t>
            </a:r>
          </a:p>
          <a:p>
            <a:pPr defTabSz="514386">
              <a:defRPr/>
            </a:pPr>
            <a:r>
              <a:rPr lang="en-CA" sz="1012" b="1">
                <a:solidFill>
                  <a:prstClr val="black"/>
                </a:solidFill>
                <a:latin typeface="Calibri" panose="020F0502020204030204"/>
              </a:rPr>
              <a:t>		</a:t>
            </a:r>
            <a:r>
              <a:rPr lang="en-CA" sz="1012" b="1" err="1">
                <a:solidFill>
                  <a:prstClr val="black"/>
                </a:solidFill>
                <a:latin typeface="Calibri" panose="020F0502020204030204"/>
              </a:rPr>
              <a:t>etc</a:t>
            </a:r>
            <a:endParaRPr lang="en-CA" sz="1012" b="1">
              <a:solidFill>
                <a:prstClr val="black"/>
              </a:solidFill>
              <a:latin typeface="Calibri" panose="020F0502020204030204"/>
            </a:endParaRPr>
          </a:p>
          <a:p>
            <a:pPr defTabSz="514386">
              <a:defRPr/>
            </a:pPr>
            <a:r>
              <a:rPr lang="en-CA" sz="1012" b="1">
                <a:solidFill>
                  <a:prstClr val="black"/>
                </a:solidFill>
                <a:latin typeface="Calibri" panose="020F0502020204030204"/>
              </a:rPr>
              <a:t>	end loop</a:t>
            </a:r>
          </a:p>
          <a:p>
            <a:pPr defTabSz="514386">
              <a:defRPr/>
            </a:pPr>
            <a:r>
              <a:rPr lang="en-CA" sz="1012" b="1">
                <a:solidFill>
                  <a:prstClr val="black"/>
                </a:solidFill>
                <a:latin typeface="Calibri" panose="020F0502020204030204"/>
              </a:rPr>
              <a:t>End loop</a:t>
            </a:r>
          </a:p>
          <a:p>
            <a:pPr defTabSz="514386">
              <a:defRPr/>
            </a:pPr>
            <a:r>
              <a:rPr lang="en-CA" sz="1012" b="1">
                <a:solidFill>
                  <a:prstClr val="black"/>
                </a:solidFill>
                <a:latin typeface="Calibri" panose="020F0502020204030204"/>
              </a:rPr>
              <a:t>Sort </a:t>
            </a:r>
            <a:r>
              <a:rPr lang="en-CA" sz="1012" b="1" err="1">
                <a:solidFill>
                  <a:prstClr val="black"/>
                </a:solidFill>
                <a:latin typeface="Calibri" panose="020F0502020204030204"/>
              </a:rPr>
              <a:t>A,B,a,b</a:t>
            </a:r>
            <a:r>
              <a:rPr lang="en-CA" sz="1012" b="1">
                <a:solidFill>
                  <a:prstClr val="black"/>
                </a:solidFill>
                <a:latin typeface="Calibri" panose="020F0502020204030204"/>
              </a:rPr>
              <a:t> relative to </a:t>
            </a:r>
            <a:r>
              <a:rPr lang="en-CA" sz="1012" b="1" err="1">
                <a:solidFill>
                  <a:prstClr val="black"/>
                </a:solidFill>
                <a:latin typeface="Calibri" panose="020F0502020204030204"/>
              </a:rPr>
              <a:t>xcell</a:t>
            </a:r>
            <a:r>
              <a:rPr lang="en-CA" sz="1012" b="1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CA" sz="1012" b="1" err="1">
                <a:solidFill>
                  <a:prstClr val="black"/>
                </a:solidFill>
                <a:latin typeface="Calibri" panose="020F0502020204030204"/>
              </a:rPr>
              <a:t>ycell</a:t>
            </a:r>
            <a:r>
              <a:rPr lang="en-CA" sz="1012" b="1">
                <a:solidFill>
                  <a:prstClr val="black"/>
                </a:solidFill>
                <a:latin typeface="Calibri" panose="020F0502020204030204"/>
              </a:rPr>
              <a:t> by angle</a:t>
            </a:r>
          </a:p>
          <a:p>
            <a:pPr defTabSz="514386">
              <a:defRPr/>
            </a:pPr>
            <a:r>
              <a:rPr lang="en-CA" sz="1012" b="1">
                <a:solidFill>
                  <a:prstClr val="black"/>
                </a:solidFill>
                <a:latin typeface="Calibri" panose="020F0502020204030204"/>
              </a:rPr>
              <a:t>	</a:t>
            </a:r>
            <a:endParaRPr lang="en-CA" sz="1012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8007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51FED-4F16-EBC8-66B4-331599F73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2BF0FD-021D-0356-BFCF-6371EC20CD60}"/>
              </a:ext>
            </a:extLst>
          </p:cNvPr>
          <p:cNvSpPr txBox="1"/>
          <p:nvPr/>
        </p:nvSpPr>
        <p:spPr>
          <a:xfrm>
            <a:off x="470598" y="1002584"/>
            <a:ext cx="78328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58">
              <a:defRPr/>
            </a:pPr>
            <a:r>
              <a:rPr lang="en-CA" sz="2400" b="1">
                <a:solidFill>
                  <a:prstClr val="black"/>
                </a:solidFill>
                <a:latin typeface="Calibri" panose="020F0502020204030204"/>
              </a:rPr>
              <a:t>Mesh-centred Approach</a:t>
            </a:r>
          </a:p>
          <a:p>
            <a:pPr marL="381018" indent="-381018" defTabSz="1219258">
              <a:buFont typeface="Arial" panose="020B0604020202020204" pitchFamily="34" charset="0"/>
              <a:buChar char="•"/>
              <a:defRPr/>
            </a:pPr>
            <a:r>
              <a:rPr lang="en-CA" sz="2400">
                <a:solidFill>
                  <a:prstClr val="black"/>
                </a:solidFill>
                <a:latin typeface="Calibri" panose="020F0502020204030204"/>
              </a:rPr>
              <a:t>One Modflow cell is created for each mesh element</a:t>
            </a:r>
          </a:p>
          <a:p>
            <a:pPr marL="381018" indent="-381018" defTabSz="1219258">
              <a:buFont typeface="Arial" panose="020B0604020202020204" pitchFamily="34" charset="0"/>
              <a:buChar char="•"/>
              <a:defRPr/>
            </a:pPr>
            <a:r>
              <a:rPr lang="en-CA" sz="2400">
                <a:solidFill>
                  <a:prstClr val="black"/>
                </a:solidFill>
                <a:latin typeface="Calibri" panose="020F0502020204030204"/>
              </a:rPr>
              <a:t>Cell connection distance defined by sum of distance from circle centre to edge tangents (blue arrows) or distance between adjacent circle centres (dashed blue arrow)</a:t>
            </a:r>
          </a:p>
          <a:p>
            <a:pPr marL="381018" indent="-381018" defTabSz="1219258">
              <a:buFont typeface="Arial" panose="020B0604020202020204" pitchFamily="34" charset="0"/>
              <a:buChar char="•"/>
              <a:defRPr/>
            </a:pPr>
            <a:r>
              <a:rPr lang="en-CA" sz="2400">
                <a:solidFill>
                  <a:prstClr val="black"/>
                </a:solidFill>
                <a:latin typeface="Calibri" panose="020F0502020204030204"/>
              </a:rPr>
              <a:t>Cell connection length (orange line) defined by triangular element side length</a:t>
            </a:r>
          </a:p>
          <a:p>
            <a:pPr algn="ctr" defTabSz="1219258">
              <a:defRPr/>
            </a:pPr>
            <a:endParaRPr lang="en-CA" sz="2400">
              <a:solidFill>
                <a:prstClr val="black"/>
              </a:solidFill>
              <a:latin typeface="Calibri" panose="020F0502020204030204"/>
            </a:endParaRPr>
          </a:p>
          <a:p>
            <a:pPr defTabSz="1219258">
              <a:defRPr/>
            </a:pPr>
            <a:r>
              <a:rPr lang="en-CA" sz="2400">
                <a:solidFill>
                  <a:prstClr val="black"/>
                </a:solidFill>
                <a:latin typeface="Calibri" panose="020F0502020204030204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130488-752A-38CC-5493-400A5E015E2E}"/>
              </a:ext>
            </a:extLst>
          </p:cNvPr>
          <p:cNvSpPr txBox="1"/>
          <p:nvPr/>
        </p:nvSpPr>
        <p:spPr>
          <a:xfrm>
            <a:off x="8303470" y="1001868"/>
            <a:ext cx="78328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258">
              <a:defRPr/>
            </a:pPr>
            <a:r>
              <a:rPr lang="en-CA" sz="2400" b="1">
                <a:solidFill>
                  <a:prstClr val="black"/>
                </a:solidFill>
                <a:latin typeface="Calibri" panose="020F0502020204030204"/>
              </a:rPr>
              <a:t>Node-centred Approach</a:t>
            </a:r>
          </a:p>
          <a:p>
            <a:pPr marL="381018" indent="-381018" defTabSz="1219258">
              <a:buFont typeface="Arial" panose="020B0604020202020204" pitchFamily="34" charset="0"/>
              <a:buChar char="•"/>
              <a:defRPr/>
            </a:pPr>
            <a:r>
              <a:rPr lang="en-CA" sz="2400">
                <a:solidFill>
                  <a:prstClr val="black"/>
                </a:solidFill>
                <a:latin typeface="Calibri" panose="020F0502020204030204"/>
              </a:rPr>
              <a:t>One Modflow cell is created for each mesh node</a:t>
            </a:r>
          </a:p>
          <a:p>
            <a:pPr marL="381018" indent="-381018" defTabSz="1219258">
              <a:buFont typeface="Arial" panose="020B0604020202020204" pitchFamily="34" charset="0"/>
              <a:buChar char="•"/>
              <a:defRPr/>
            </a:pPr>
            <a:r>
              <a:rPr lang="en-CA" sz="2400">
                <a:solidFill>
                  <a:prstClr val="black"/>
                </a:solidFill>
                <a:latin typeface="Calibri" panose="020F0502020204030204"/>
              </a:rPr>
              <a:t>Cell connection distance (blue arrow) defined by triangular element side length</a:t>
            </a:r>
          </a:p>
          <a:p>
            <a:pPr marL="381018" indent="-381018" defTabSz="1219258">
              <a:buFont typeface="Arial" panose="020B0604020202020204" pitchFamily="34" charset="0"/>
              <a:buChar char="•"/>
              <a:defRPr/>
            </a:pPr>
            <a:r>
              <a:rPr lang="en-CA" sz="2400">
                <a:solidFill>
                  <a:prstClr val="black"/>
                </a:solidFill>
                <a:latin typeface="Calibri" panose="020F0502020204030204"/>
              </a:rPr>
              <a:t>Cell connection length defined by sum of distance from circle centre to edge tangents (orange lines) or distance between adjacent circle centres (dashed orange line)</a:t>
            </a:r>
          </a:p>
          <a:p>
            <a:pPr algn="ctr" defTabSz="1219258">
              <a:defRPr/>
            </a:pPr>
            <a:r>
              <a:rPr lang="en-CA" sz="2400">
                <a:solidFill>
                  <a:prstClr val="black"/>
                </a:solidFill>
                <a:latin typeface="Calibri" panose="020F0502020204030204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3305CB-43E0-7196-74B4-00EEA7C7C80F}"/>
              </a:ext>
            </a:extLst>
          </p:cNvPr>
          <p:cNvSpPr txBox="1"/>
          <p:nvPr/>
        </p:nvSpPr>
        <p:spPr>
          <a:xfrm>
            <a:off x="0" y="92110"/>
            <a:ext cx="16256000" cy="646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514386">
              <a:defRPr/>
            </a:pPr>
            <a:r>
              <a:rPr lang="en-CA" sz="3601" b="1">
                <a:solidFill>
                  <a:prstClr val="black"/>
                </a:solidFill>
                <a:latin typeface="Calibri" panose="020F0502020204030204"/>
              </a:rPr>
              <a:t>Modflow Cell Control Volumes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5C9E5-2E93-2EE2-FC23-7C84FAF477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499" t="16661" r="15956" b="14177"/>
          <a:stretch/>
        </p:blipFill>
        <p:spPr>
          <a:xfrm>
            <a:off x="9396172" y="4406900"/>
            <a:ext cx="5134751" cy="4241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2C8067-766B-269F-2650-FBA49D2F37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197" t="17904" r="17710" b="38437"/>
          <a:stretch/>
        </p:blipFill>
        <p:spPr>
          <a:xfrm>
            <a:off x="1725077" y="5092700"/>
            <a:ext cx="4472733" cy="267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3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5977-CFAF-E295-2D56-D0557E0BF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9" y="486837"/>
            <a:ext cx="14020800" cy="389464"/>
          </a:xfrm>
        </p:spPr>
        <p:txBody>
          <a:bodyPr>
            <a:normAutofit fontScale="90000"/>
          </a:bodyPr>
          <a:lstStyle/>
          <a:p>
            <a:r>
              <a:rPr lang="en-CA"/>
              <a:t>Triangular Mesh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DE25C3-428D-4A1C-CCFE-885229DAE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9600" y="1056327"/>
            <a:ext cx="6910919" cy="643205"/>
          </a:xfrm>
        </p:spPr>
        <p:txBody>
          <a:bodyPr>
            <a:normAutofit/>
          </a:bodyPr>
          <a:lstStyle/>
          <a:p>
            <a:r>
              <a:rPr lang="en-CA"/>
              <a:t>Node-centred control volume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9D10B8-AB13-6587-08D4-D827476C0F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1019"/>
          <a:stretch/>
        </p:blipFill>
        <p:spPr>
          <a:xfrm>
            <a:off x="1119188" y="1866900"/>
            <a:ext cx="6877050" cy="368712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9811A-7DDA-E3B1-8CAC-7EF4D6EE5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9187" y="1056327"/>
            <a:ext cx="6877051" cy="643205"/>
          </a:xfrm>
        </p:spPr>
        <p:txBody>
          <a:bodyPr>
            <a:normAutofit/>
          </a:bodyPr>
          <a:lstStyle/>
          <a:p>
            <a:r>
              <a:rPr lang="en-CA"/>
              <a:t>Mesh-centred control volume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AED3CDC-C5B3-93B1-6840-A0801843E2D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t="3193"/>
          <a:stretch/>
        </p:blipFill>
        <p:spPr>
          <a:xfrm>
            <a:off x="8229600" y="1866900"/>
            <a:ext cx="6910388" cy="38463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DD3098-E9D0-A7A0-9A9F-BBD9E64DD56D}"/>
              </a:ext>
            </a:extLst>
          </p:cNvPr>
          <p:cNvSpPr txBox="1"/>
          <p:nvPr/>
        </p:nvSpPr>
        <p:spPr>
          <a:xfrm>
            <a:off x="590256" y="5637772"/>
            <a:ext cx="78328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18" indent="-381018" defTabSz="1219258">
              <a:buFont typeface="Arial" panose="020B0604020202020204" pitchFamily="34" charset="0"/>
              <a:buChar char="•"/>
              <a:defRPr/>
            </a:pPr>
            <a:r>
              <a:rPr lang="en-CA" sz="2400">
                <a:solidFill>
                  <a:prstClr val="black"/>
                </a:solidFill>
                <a:latin typeface="Calibri" panose="020F0502020204030204"/>
              </a:rPr>
              <a:t>Two Modflow cell are created, one per mesh trianglular element.</a:t>
            </a:r>
          </a:p>
          <a:p>
            <a:pPr marL="381018" indent="-381018" defTabSz="1219258">
              <a:buFont typeface="Arial" panose="020B0604020202020204" pitchFamily="34" charset="0"/>
              <a:buChar char="•"/>
              <a:defRPr/>
            </a:pPr>
            <a:r>
              <a:rPr lang="en-CA" sz="2400">
                <a:solidFill>
                  <a:prstClr val="black"/>
                </a:solidFill>
                <a:latin typeface="Calibri" panose="020F0502020204030204"/>
              </a:rPr>
              <a:t>Cell centers are located approximately at the element centroid, shown by the numbers 1 and 2.</a:t>
            </a:r>
          </a:p>
          <a:p>
            <a:pPr marL="381018" indent="-381018" defTabSz="1219258">
              <a:buFont typeface="Arial" panose="020B0604020202020204" pitchFamily="34" charset="0"/>
              <a:buChar char="•"/>
              <a:defRPr/>
            </a:pPr>
            <a:r>
              <a:rPr lang="en-CA" sz="2400">
                <a:solidFill>
                  <a:prstClr val="black"/>
                </a:solidFill>
                <a:latin typeface="Calibri" panose="020F0502020204030204"/>
              </a:rPr>
              <a:t>Horizontal cell areas are equal to triangle areas. </a:t>
            </a:r>
          </a:p>
          <a:p>
            <a:pPr algn="ctr" defTabSz="1219258">
              <a:defRPr/>
            </a:pPr>
            <a:endParaRPr lang="en-CA" sz="2400">
              <a:solidFill>
                <a:prstClr val="black"/>
              </a:solidFill>
              <a:latin typeface="Calibri" panose="020F0502020204030204"/>
            </a:endParaRPr>
          </a:p>
          <a:p>
            <a:pPr defTabSz="1219258">
              <a:defRPr/>
            </a:pPr>
            <a:r>
              <a:rPr lang="en-CA" sz="2400">
                <a:solidFill>
                  <a:prstClr val="black"/>
                </a:solidFill>
                <a:latin typeface="Calibri" panose="020F0502020204030204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59679A-1052-D847-94F7-4C10A7105502}"/>
              </a:ext>
            </a:extLst>
          </p:cNvPr>
          <p:cNvSpPr txBox="1"/>
          <p:nvPr/>
        </p:nvSpPr>
        <p:spPr>
          <a:xfrm>
            <a:off x="8423128" y="5637056"/>
            <a:ext cx="7832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18" indent="-381018" defTabSz="1219258">
              <a:buFont typeface="Arial" panose="020B0604020202020204" pitchFamily="34" charset="0"/>
              <a:buChar char="•"/>
              <a:defRPr/>
            </a:pPr>
            <a:r>
              <a:rPr lang="en-CA" sz="2400">
                <a:solidFill>
                  <a:prstClr val="black"/>
                </a:solidFill>
                <a:latin typeface="Calibri" panose="020F0502020204030204"/>
              </a:rPr>
              <a:t>Four Modflow cells are created, one per mesh node.</a:t>
            </a:r>
          </a:p>
          <a:p>
            <a:pPr marL="381018" indent="-381018" defTabSz="1219258">
              <a:buFont typeface="Arial" panose="020B0604020202020204" pitchFamily="34" charset="0"/>
              <a:buChar char="•"/>
              <a:defRPr/>
            </a:pPr>
            <a:r>
              <a:rPr lang="en-CA" sz="2400">
                <a:solidFill>
                  <a:prstClr val="black"/>
                </a:solidFill>
                <a:latin typeface="Calibri" panose="020F0502020204030204"/>
              </a:rPr>
              <a:t>Cell centers are located at nodes, shown by the numbers 1 to 4 . </a:t>
            </a:r>
          </a:p>
          <a:p>
            <a:pPr marL="381018" indent="-381018" defTabSz="1219258">
              <a:buFont typeface="Arial" panose="020B0604020202020204" pitchFamily="34" charset="0"/>
              <a:buChar char="•"/>
              <a:defRPr/>
            </a:pPr>
            <a:r>
              <a:rPr lang="en-CA" sz="2400">
                <a:solidFill>
                  <a:prstClr val="black"/>
                </a:solidFill>
                <a:latin typeface="Calibri" panose="020F0502020204030204"/>
              </a:rPr>
              <a:t>Horizontal cell areas are defined by the dashed lines. </a:t>
            </a:r>
          </a:p>
          <a:p>
            <a:pPr marL="381018" indent="-381018" defTabSz="1219258">
              <a:buFont typeface="Arial" panose="020B0604020202020204" pitchFamily="34" charset="0"/>
              <a:buChar char="•"/>
              <a:defRPr/>
            </a:pPr>
            <a:endParaRPr lang="en-CA" sz="2400">
              <a:solidFill>
                <a:prstClr val="black"/>
              </a:solidFill>
              <a:latin typeface="Calibri" panose="020F0502020204030204"/>
            </a:endParaRPr>
          </a:p>
          <a:p>
            <a:pPr marL="381018" indent="-381018" defTabSz="1219258">
              <a:buFont typeface="Arial" panose="020B0604020202020204" pitchFamily="34" charset="0"/>
              <a:buChar char="•"/>
              <a:defRPr/>
            </a:pPr>
            <a:endParaRPr lang="en-CA" sz="24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5544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6F7EC-89AE-7600-8F65-2D555940D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43641-2270-9B8E-ED69-0DCAE1C15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9" y="486837"/>
            <a:ext cx="14020800" cy="389464"/>
          </a:xfrm>
        </p:spPr>
        <p:txBody>
          <a:bodyPr>
            <a:normAutofit fontScale="90000"/>
          </a:bodyPr>
          <a:lstStyle/>
          <a:p>
            <a:r>
              <a:rPr lang="en-CA"/>
              <a:t>Modflow.swf file: IA JA Structure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4E844-BCCF-E824-1AC2-4C0AADA1E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9600" y="1056327"/>
            <a:ext cx="6910919" cy="643205"/>
          </a:xfrm>
        </p:spPr>
        <p:txBody>
          <a:bodyPr>
            <a:normAutofit/>
          </a:bodyPr>
          <a:lstStyle/>
          <a:p>
            <a:r>
              <a:rPr lang="en-CA"/>
              <a:t>Node-centred control volume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549D39-8D14-9BF5-2E63-F90714875D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1019"/>
          <a:stretch/>
        </p:blipFill>
        <p:spPr>
          <a:xfrm>
            <a:off x="1119188" y="1866900"/>
            <a:ext cx="6877050" cy="368712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62160-CF69-88AA-36AB-472997D65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9187" y="1056327"/>
            <a:ext cx="6877051" cy="643205"/>
          </a:xfrm>
        </p:spPr>
        <p:txBody>
          <a:bodyPr>
            <a:normAutofit/>
          </a:bodyPr>
          <a:lstStyle/>
          <a:p>
            <a:r>
              <a:rPr lang="en-CA"/>
              <a:t>Mesh-centred control volume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23E9D5-E498-DB61-97B7-E3CC1F218AF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t="3193"/>
          <a:stretch/>
        </p:blipFill>
        <p:spPr>
          <a:xfrm>
            <a:off x="8292306" y="1806871"/>
            <a:ext cx="6910388" cy="38463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7F4BF1-8D78-149B-C42E-3F075E513375}"/>
              </a:ext>
            </a:extLst>
          </p:cNvPr>
          <p:cNvSpPr txBox="1"/>
          <p:nvPr/>
        </p:nvSpPr>
        <p:spPr>
          <a:xfrm>
            <a:off x="590256" y="5637772"/>
            <a:ext cx="33243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18" indent="-381018" defTabSz="1219258">
              <a:buFont typeface="Arial" panose="020B0604020202020204" pitchFamily="34" charset="0"/>
              <a:buChar char="•"/>
              <a:defRPr/>
            </a:pPr>
            <a:r>
              <a:rPr lang="en-CA" sz="1600">
                <a:solidFill>
                  <a:prstClr val="black"/>
                </a:solidFill>
                <a:latin typeface="Calibri" panose="020F0502020204030204"/>
              </a:rPr>
              <a:t>INTERNAL  1  (FREE)  -1  IA()</a:t>
            </a:r>
          </a:p>
          <a:p>
            <a:pPr marL="381018" indent="-381018" defTabSz="1219258">
              <a:buFont typeface="Arial" panose="020B0604020202020204" pitchFamily="34" charset="0"/>
              <a:buChar char="•"/>
              <a:defRPr/>
            </a:pPr>
            <a:r>
              <a:rPr lang="en-CA" sz="1600">
                <a:solidFill>
                  <a:prstClr val="black"/>
                </a:solidFill>
                <a:latin typeface="Calibri" panose="020F0502020204030204"/>
              </a:rPr>
              <a:t>   2   2</a:t>
            </a:r>
          </a:p>
          <a:p>
            <a:pPr marL="381018" indent="-381018" defTabSz="1219258">
              <a:buFont typeface="Arial" panose="020B0604020202020204" pitchFamily="34" charset="0"/>
              <a:buChar char="•"/>
              <a:defRPr/>
            </a:pPr>
            <a:r>
              <a:rPr lang="en-CA" sz="1600">
                <a:solidFill>
                  <a:prstClr val="black"/>
                </a:solidFill>
                <a:latin typeface="Calibri" panose="020F0502020204030204"/>
              </a:rPr>
              <a:t>INTERNAL  1  (FREE)  -1  JA()</a:t>
            </a:r>
          </a:p>
          <a:p>
            <a:pPr marL="381018" indent="-381018" defTabSz="1219258">
              <a:buFont typeface="Arial" panose="020B0604020202020204" pitchFamily="34" charset="0"/>
              <a:buChar char="•"/>
              <a:defRPr/>
            </a:pPr>
            <a:r>
              <a:rPr lang="en-CA" sz="1600">
                <a:solidFill>
                  <a:prstClr val="black"/>
                </a:solidFill>
                <a:latin typeface="Calibri" panose="020F0502020204030204"/>
              </a:rPr>
              <a:t>           1           2</a:t>
            </a:r>
          </a:p>
          <a:p>
            <a:pPr marL="381018" indent="-381018" defTabSz="1219258">
              <a:buFont typeface="Arial" panose="020B0604020202020204" pitchFamily="34" charset="0"/>
              <a:buChar char="•"/>
              <a:defRPr/>
            </a:pPr>
            <a:r>
              <a:rPr lang="en-CA" sz="1600">
                <a:solidFill>
                  <a:prstClr val="black"/>
                </a:solidFill>
                <a:latin typeface="Calibri" panose="020F0502020204030204"/>
              </a:rPr>
              <a:t>           2           1</a:t>
            </a:r>
          </a:p>
          <a:p>
            <a:pPr defTabSz="1219258">
              <a:defRPr/>
            </a:pPr>
            <a:r>
              <a:rPr lang="en-CA" sz="1600">
                <a:solidFill>
                  <a:prstClr val="black"/>
                </a:solidFill>
                <a:latin typeface="Calibri" panose="020F0502020204030204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F3315-72AC-DFA8-4966-7025A6043CB1}"/>
              </a:ext>
            </a:extLst>
          </p:cNvPr>
          <p:cNvSpPr txBox="1"/>
          <p:nvPr/>
        </p:nvSpPr>
        <p:spPr>
          <a:xfrm>
            <a:off x="8423128" y="5637056"/>
            <a:ext cx="33243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81018" indent="-381018" defTabSz="1219258">
              <a:buFont typeface="Arial" panose="020B0604020202020204" pitchFamily="34" charset="0"/>
              <a:buChar char="•"/>
              <a:defRPr sz="1600">
                <a:solidFill>
                  <a:prstClr val="black"/>
                </a:solidFill>
                <a:latin typeface="Calibri" panose="020F0502020204030204"/>
              </a:defRPr>
            </a:lvl1pPr>
          </a:lstStyle>
          <a:p>
            <a:r>
              <a:rPr lang="en-CA"/>
              <a:t>INTERNAL  1  (FREE)  -1  IA()</a:t>
            </a:r>
          </a:p>
          <a:p>
            <a:r>
              <a:rPr lang="en-CA"/>
              <a:t>   3   4   4   3</a:t>
            </a:r>
          </a:p>
          <a:p>
            <a:r>
              <a:rPr lang="en-CA"/>
              <a:t>INTERNAL  1  (FREE)  -1  JA()</a:t>
            </a:r>
          </a:p>
          <a:p>
            <a:r>
              <a:rPr lang="en-CA"/>
              <a:t>           1           2           3</a:t>
            </a:r>
          </a:p>
          <a:p>
            <a:r>
              <a:rPr lang="en-CA"/>
              <a:t>           2           1           3           4</a:t>
            </a:r>
          </a:p>
          <a:p>
            <a:r>
              <a:rPr lang="en-CA"/>
              <a:t>           3           1           2           4</a:t>
            </a:r>
          </a:p>
          <a:p>
            <a:r>
              <a:rPr lang="en-CA"/>
              <a:t>           4           2           3</a:t>
            </a:r>
          </a:p>
          <a:p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3C2172-E226-7EB5-29BB-BEF78AC9619C}"/>
              </a:ext>
            </a:extLst>
          </p:cNvPr>
          <p:cNvSpPr txBox="1"/>
          <p:nvPr/>
        </p:nvSpPr>
        <p:spPr>
          <a:xfrm>
            <a:off x="12041312" y="6415098"/>
            <a:ext cx="2867569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CA"/>
              <a:t>Cell 1 is connected to itself and cells 2 and 3.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30EDBF-8305-F1CA-BB71-AD43A55B2494}"/>
              </a:ext>
            </a:extLst>
          </p:cNvPr>
          <p:cNvSpPr txBox="1"/>
          <p:nvPr/>
        </p:nvSpPr>
        <p:spPr>
          <a:xfrm>
            <a:off x="4189192" y="5774452"/>
            <a:ext cx="3011708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/>
              <a:t>The two cells each have 2 connections.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55935F-2694-4A98-5601-6A54A5E8C870}"/>
              </a:ext>
            </a:extLst>
          </p:cNvPr>
          <p:cNvSpPr txBox="1"/>
          <p:nvPr/>
        </p:nvSpPr>
        <p:spPr>
          <a:xfrm>
            <a:off x="4189192" y="6485535"/>
            <a:ext cx="2867569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CA"/>
              <a:t>Cell 1 is connected to itself and cell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2188D2-9AF2-DEFB-CCFC-5DAC9E219C84}"/>
              </a:ext>
            </a:extLst>
          </p:cNvPr>
          <p:cNvSpPr txBox="1"/>
          <p:nvPr/>
        </p:nvSpPr>
        <p:spPr>
          <a:xfrm>
            <a:off x="12041312" y="5554026"/>
            <a:ext cx="3764036" cy="7379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/>
              <a:t>The four cells have 3 or 4 connections, depending on whether they appear in only 1 or both elements. </a:t>
            </a:r>
          </a:p>
        </p:txBody>
      </p:sp>
    </p:spTree>
    <p:extLst>
      <p:ext uri="{BB962C8B-B14F-4D97-AF65-F5344CB8AC3E}">
        <p14:creationId xmlns:p14="http://schemas.microsoft.com/office/powerpoint/2010/main" val="4194583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3D732-C542-F1A6-37EC-5C9EE2465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8D35-44CC-555F-A0CB-C2CAFFBFA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9" y="486837"/>
            <a:ext cx="14020800" cy="389464"/>
          </a:xfrm>
        </p:spPr>
        <p:txBody>
          <a:bodyPr>
            <a:normAutofit fontScale="90000"/>
          </a:bodyPr>
          <a:lstStyle/>
          <a:p>
            <a:r>
              <a:rPr lang="en-CA"/>
              <a:t>Modflow.swf file: A JA Structure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D5EC8-90CE-8165-D316-44477A5FB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9600" y="1056327"/>
            <a:ext cx="6910919" cy="643205"/>
          </a:xfrm>
        </p:spPr>
        <p:txBody>
          <a:bodyPr>
            <a:normAutofit/>
          </a:bodyPr>
          <a:lstStyle/>
          <a:p>
            <a:r>
              <a:rPr lang="en-CA"/>
              <a:t>Node-centred control volume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324228-27DF-21F7-F9BB-D4B1BFEEBD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1019"/>
          <a:stretch/>
        </p:blipFill>
        <p:spPr>
          <a:xfrm>
            <a:off x="1119188" y="1866900"/>
            <a:ext cx="6877050" cy="368712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E2C79-2375-1834-9CD5-30334FDF0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9187" y="1056327"/>
            <a:ext cx="6877051" cy="643205"/>
          </a:xfrm>
        </p:spPr>
        <p:txBody>
          <a:bodyPr>
            <a:normAutofit/>
          </a:bodyPr>
          <a:lstStyle/>
          <a:p>
            <a:r>
              <a:rPr lang="en-CA"/>
              <a:t>Mesh-centred control volume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D58901F-B454-A601-6B25-BB1D2EF105E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rcRect t="3193"/>
          <a:stretch/>
        </p:blipFill>
        <p:spPr>
          <a:xfrm>
            <a:off x="8229600" y="1866900"/>
            <a:ext cx="6910388" cy="38463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65D8D4-5CEA-0E85-804F-43E1DD9BE103}"/>
              </a:ext>
            </a:extLst>
          </p:cNvPr>
          <p:cNvSpPr txBox="1"/>
          <p:nvPr/>
        </p:nvSpPr>
        <p:spPr>
          <a:xfrm>
            <a:off x="590256" y="5637772"/>
            <a:ext cx="7832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indent="0" defTabSz="1219258">
              <a:buFont typeface="Arial" panose="020B0604020202020204" pitchFamily="34" charset="0"/>
              <a:buNone/>
              <a:defRPr sz="120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CA"/>
              <a:t>#    IFNO    IFTYP            FAREA               FELEV        ISSWADI</a:t>
            </a:r>
          </a:p>
          <a:p>
            <a:r>
              <a:rPr lang="en-CA"/>
              <a:t>        1        1    2.00694598461        1.00000000000             0</a:t>
            </a:r>
          </a:p>
          <a:p>
            <a:r>
              <a:rPr lang="en-CA"/>
              <a:t>        2        1    1.64711341766        1.00000000000             0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DA8FB-913C-153B-0052-0871F6BFB1CC}"/>
              </a:ext>
            </a:extLst>
          </p:cNvPr>
          <p:cNvSpPr txBox="1"/>
          <p:nvPr/>
        </p:nvSpPr>
        <p:spPr>
          <a:xfrm>
            <a:off x="8423128" y="5637056"/>
            <a:ext cx="7832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381018" indent="-381018" defTabSz="1219258">
              <a:buFont typeface="Arial" panose="020B0604020202020204" pitchFamily="34" charset="0"/>
              <a:buChar char="•"/>
              <a:defRPr sz="1600">
                <a:solidFill>
                  <a:prstClr val="black"/>
                </a:solidFill>
                <a:latin typeface="Calibri" panose="020F0502020204030204"/>
              </a:defRPr>
            </a:lvl1pPr>
          </a:lstStyle>
          <a:p>
            <a:pPr marL="0" indent="0">
              <a:buNone/>
            </a:pPr>
            <a:r>
              <a:rPr lang="en-CA" sz="1200">
                <a:latin typeface="Courier New" panose="02070309020205020404" pitchFamily="49" charset="0"/>
                <a:cs typeface="Courier New" panose="02070309020205020404" pitchFamily="49" charset="0"/>
              </a:rPr>
              <a:t>#    IFNO    IFTYP            FAREA               FELEV        ISSWADI</a:t>
            </a:r>
          </a:p>
          <a:p>
            <a:pPr marL="0" indent="0">
              <a:buNone/>
            </a:pPr>
            <a:r>
              <a:rPr lang="en-CA" sz="1200">
                <a:latin typeface="Courier New" panose="02070309020205020404" pitchFamily="49" charset="0"/>
                <a:cs typeface="Courier New" panose="02070309020205020404" pitchFamily="49" charset="0"/>
              </a:rPr>
              <a:t>        1        1   0.873511468869        1.00000000000             0</a:t>
            </a:r>
          </a:p>
          <a:p>
            <a:pPr marL="0" indent="0">
              <a:buNone/>
            </a:pPr>
            <a:r>
              <a:rPr lang="en-CA" sz="1200">
                <a:latin typeface="Courier New" panose="02070309020205020404" pitchFamily="49" charset="0"/>
                <a:cs typeface="Courier New" panose="02070309020205020404" pitchFamily="49" charset="0"/>
              </a:rPr>
              <a:t>        2        1    1.21210998050        1.00000000000             0</a:t>
            </a:r>
          </a:p>
          <a:p>
            <a:pPr marL="0" indent="0">
              <a:buNone/>
            </a:pPr>
            <a:r>
              <a:rPr lang="en-CA" sz="1200">
                <a:latin typeface="Courier New" panose="02070309020205020404" pitchFamily="49" charset="0"/>
                <a:cs typeface="Courier New" panose="02070309020205020404" pitchFamily="49" charset="0"/>
              </a:rPr>
              <a:t>        3        1   0.975424901105        1.00000000000             0</a:t>
            </a:r>
          </a:p>
          <a:p>
            <a:pPr marL="0" indent="0">
              <a:buNone/>
            </a:pPr>
            <a:r>
              <a:rPr lang="en-CA" sz="1200">
                <a:latin typeface="Courier New" panose="02070309020205020404" pitchFamily="49" charset="0"/>
                <a:cs typeface="Courier New" panose="02070309020205020404" pitchFamily="49" charset="0"/>
              </a:rPr>
              <a:t>        4        1   0.593013051796        1.00000000000             0</a:t>
            </a:r>
          </a:p>
          <a:p>
            <a:pPr marL="0" indent="0">
              <a:buNone/>
            </a:pPr>
            <a:endParaRPr lang="en-CA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F06376-B2D1-8693-5175-4D8FFCE99AA1}"/>
              </a:ext>
            </a:extLst>
          </p:cNvPr>
          <p:cNvSpPr txBox="1"/>
          <p:nvPr/>
        </p:nvSpPr>
        <p:spPr>
          <a:xfrm>
            <a:off x="896466" y="6638045"/>
            <a:ext cx="3815233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/>
              <a:t>FAREA (stored in the array Modflow.SWF.Cellarea) is defined by the TMPLT.ElementArea.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211004-CAAD-B191-388F-8836DD430EB8}"/>
              </a:ext>
            </a:extLst>
          </p:cNvPr>
          <p:cNvSpPr txBox="1"/>
          <p:nvPr/>
        </p:nvSpPr>
        <p:spPr>
          <a:xfrm>
            <a:off x="8575528" y="6878326"/>
            <a:ext cx="3764036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1400"/>
              <a:t>FAREA is defined by the contributing areas outlined by the dashed lines.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331F66-8D4C-94D0-1EE8-EF9B86E87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756" y="7252819"/>
            <a:ext cx="6170355" cy="5339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3AB2E7-6F32-5616-CAF8-98F82D5DD1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466" y="8087673"/>
            <a:ext cx="5903365" cy="53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06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3CF59D-3FFC-3947-6327-215FFA531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207554"/>
            <a:ext cx="9908483" cy="45239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D1EB96-4786-6D2E-8EC5-9D70C513EDC5}"/>
              </a:ext>
            </a:extLst>
          </p:cNvPr>
          <p:cNvSpPr txBox="1"/>
          <p:nvPr/>
        </p:nvSpPr>
        <p:spPr>
          <a:xfrm>
            <a:off x="825500" y="5321301"/>
            <a:ext cx="5715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/>
              <a:t>INTERNAL  1  (FREE)  -1  JA()</a:t>
            </a:r>
          </a:p>
          <a:p>
            <a:r>
              <a:rPr lang="en-CA" sz="1400"/>
              <a:t>           1           2           3</a:t>
            </a:r>
          </a:p>
          <a:p>
            <a:r>
              <a:rPr lang="en-CA" sz="1400"/>
              <a:t>           2           1           4</a:t>
            </a:r>
          </a:p>
          <a:p>
            <a:r>
              <a:rPr lang="en-CA" sz="1400"/>
              <a:t>           3           4           1</a:t>
            </a:r>
          </a:p>
          <a:p>
            <a:r>
              <a:rPr lang="en-CA" sz="1400"/>
              <a:t>           4           3           2</a:t>
            </a:r>
          </a:p>
          <a:p>
            <a:r>
              <a:rPr lang="en-CA" sz="1400"/>
              <a:t>INTERNAL  1  (FREE)  -1  Connection Length CLN()</a:t>
            </a:r>
          </a:p>
          <a:p>
            <a:r>
              <a:rPr lang="en-CA" sz="1400"/>
              <a:t>  0.000000000000000E+000  0.604680050482966       0.250000000000000     </a:t>
            </a:r>
          </a:p>
          <a:p>
            <a:r>
              <a:rPr lang="en-CA" sz="1400"/>
              <a:t>  0.000000000000000E+000  0.562355789940145       0.250000000000000     </a:t>
            </a:r>
          </a:p>
          <a:p>
            <a:r>
              <a:rPr lang="en-CA" sz="1400"/>
              <a:t>  0.000000000000000E+000  0.604680050482966       0.250000000000000     </a:t>
            </a:r>
          </a:p>
          <a:p>
            <a:r>
              <a:rPr lang="en-CA" sz="1400"/>
              <a:t>  0.000000000000000E+000  0.562355789940145       0.250000000000000     </a:t>
            </a:r>
          </a:p>
          <a:p>
            <a:r>
              <a:rPr lang="en-CA" sz="1400"/>
              <a:t>INTERNAL  1  (FREE)  -1  Perpendicular Area FAHL()</a:t>
            </a:r>
          </a:p>
          <a:p>
            <a:r>
              <a:rPr lang="en-CA" sz="1400"/>
              <a:t>  0.000000000000000E+000  0.937218380888393        2.00694598460755     </a:t>
            </a:r>
          </a:p>
          <a:p>
            <a:r>
              <a:rPr lang="en-CA" sz="1400"/>
              <a:t>  0.000000000000000E+000  0.937218380888393        1.64711341765776     </a:t>
            </a:r>
          </a:p>
          <a:p>
            <a:r>
              <a:rPr lang="en-CA" sz="1400"/>
              <a:t>  0.000000000000000E+000  0.937218380888393        2.00694598460755     </a:t>
            </a:r>
          </a:p>
          <a:p>
            <a:r>
              <a:rPr lang="en-CA" sz="1400"/>
              <a:t>  0.000000000000000E+000  0.937218380888393        1.64711341765776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AD84A9-18C0-C14D-5116-DA35FDE6B59D}"/>
              </a:ext>
            </a:extLst>
          </p:cNvPr>
          <p:cNvSpPr txBox="1"/>
          <p:nvPr/>
        </p:nvSpPr>
        <p:spPr>
          <a:xfrm>
            <a:off x="10728067" y="4694712"/>
            <a:ext cx="486665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/>
              <a:t>INTERNAL  1  (FREE)  -1  JA()</a:t>
            </a:r>
          </a:p>
          <a:p>
            <a:r>
              <a:rPr lang="en-CA" sz="1400"/>
              <a:t>           1           2</a:t>
            </a:r>
          </a:p>
          <a:p>
            <a:r>
              <a:rPr lang="en-CA" sz="1400"/>
              <a:t>           2           1</a:t>
            </a:r>
          </a:p>
          <a:p>
            <a:r>
              <a:rPr lang="en-CA" sz="1400"/>
              <a:t>#     IFNO    IFTYP     FAREA          FELEV       ISSWADI</a:t>
            </a:r>
          </a:p>
          <a:p>
            <a:r>
              <a:rPr lang="en-CA" sz="1400"/>
              <a:t>        1        1     2.0069         1.0000            0</a:t>
            </a:r>
          </a:p>
          <a:p>
            <a:r>
              <a:rPr lang="en-CA" sz="1400"/>
              <a:t>        2        1     1.6471         1.0000            0</a:t>
            </a:r>
          </a:p>
          <a:p>
            <a:r>
              <a:rPr lang="en-CA" sz="1400"/>
              <a:t>#     IFNO   IFGWNO       IFCON      SGCL        SGCAREA       ISGWADI</a:t>
            </a:r>
          </a:p>
          <a:p>
            <a:r>
              <a:rPr lang="en-CA" sz="1400"/>
              <a:t>        1        1           1    1.00000E-03     2.0069            0</a:t>
            </a:r>
          </a:p>
          <a:p>
            <a:r>
              <a:rPr lang="en-CA" sz="1400"/>
              <a:t>        2        2           1    1.00000E-03     1.6471            0</a:t>
            </a:r>
          </a:p>
          <a:p>
            <a:r>
              <a:rPr lang="en-CA" sz="1400"/>
              <a:t># ISWFTYP      SMANN          SWFH1          SWFH2</a:t>
            </a:r>
          </a:p>
          <a:p>
            <a:r>
              <a:rPr lang="en-CA" sz="1400"/>
              <a:t>    1       5.36112E-02    1.00000E-06    1.00000E-06</a:t>
            </a:r>
          </a:p>
          <a:p>
            <a:r>
              <a:rPr lang="en-CA" sz="1400"/>
              <a:t>    2       -999.00        -999.00        -999.00    </a:t>
            </a:r>
          </a:p>
          <a:p>
            <a:r>
              <a:rPr lang="en-CA" sz="1400"/>
              <a:t>INTERNAL  1  (FREE)  -1  Connection Length CLN()</a:t>
            </a:r>
          </a:p>
          <a:p>
            <a:r>
              <a:rPr lang="en-CA" sz="1400"/>
              <a:t>  0.000000000000000E+000  0.604680050482966     </a:t>
            </a:r>
          </a:p>
          <a:p>
            <a:r>
              <a:rPr lang="en-CA" sz="1400"/>
              <a:t>  0.000000000000000E+000  0.562355789940145     </a:t>
            </a:r>
          </a:p>
          <a:p>
            <a:r>
              <a:rPr lang="en-CA" sz="1400"/>
              <a:t>INTERNAL  1  (FREE)  -1  Perpendicular Area FAHL()</a:t>
            </a:r>
          </a:p>
          <a:p>
            <a:r>
              <a:rPr lang="en-CA" sz="1400"/>
              <a:t>  0.000000000000000E+000   1.87443676177679     </a:t>
            </a:r>
          </a:p>
          <a:p>
            <a:r>
              <a:rPr lang="en-CA" sz="1400"/>
              <a:t>  0.000000000000000E+000   1.87443676177679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70EFC6-D1C3-E2EA-43E3-F3541C791000}"/>
              </a:ext>
            </a:extLst>
          </p:cNvPr>
          <p:cNvSpPr txBox="1"/>
          <p:nvPr/>
        </p:nvSpPr>
        <p:spPr>
          <a:xfrm>
            <a:off x="3092450" y="4652753"/>
            <a:ext cx="1181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/>
              <a:t>GWF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0962F6-91C4-FB8D-515E-CE7A66CF1D29}"/>
              </a:ext>
            </a:extLst>
          </p:cNvPr>
          <p:cNvSpPr txBox="1"/>
          <p:nvPr/>
        </p:nvSpPr>
        <p:spPr>
          <a:xfrm>
            <a:off x="12740156" y="3857684"/>
            <a:ext cx="842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800" b="1"/>
              <a:t>SWF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5A8B25-B7FA-316B-D846-191C511ED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810" y="673100"/>
            <a:ext cx="4947381" cy="392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B4D92E-9FC1-09B7-AC8E-96F8215FD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4875" y="2204576"/>
            <a:ext cx="4866653" cy="12108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589B63-C000-FECB-E9A3-516247A82A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3292" y="1469320"/>
            <a:ext cx="4797463" cy="41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4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FA5BE5A-7E04-D9D2-2FE2-1B3EBD6F3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0" y="217706"/>
            <a:ext cx="7573209" cy="43542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C384A1-B8F0-EEB0-8351-C03191A3E2F6}"/>
              </a:ext>
            </a:extLst>
          </p:cNvPr>
          <p:cNvSpPr txBox="1"/>
          <p:nvPr/>
        </p:nvSpPr>
        <p:spPr>
          <a:xfrm>
            <a:off x="635000" y="4728339"/>
            <a:ext cx="8128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/>
              <a:t>INTERNAL  1.000000e+00  (FREE)  -1  Top elevation Layer     1</a:t>
            </a:r>
          </a:p>
          <a:p>
            <a:r>
              <a:rPr lang="en-CA"/>
              <a:t>      1.0000          1.0000    </a:t>
            </a:r>
          </a:p>
          <a:p>
            <a:r>
              <a:rPr lang="en-CA"/>
              <a:t>INTERNAL  1.000000e+00  (FREE)  -1  Top elevation Layer     2</a:t>
            </a:r>
          </a:p>
          <a:p>
            <a:r>
              <a:rPr lang="en-CA"/>
              <a:t>     0.50000         0.50000    </a:t>
            </a:r>
          </a:p>
          <a:p>
            <a:r>
              <a:rPr lang="en-CA"/>
              <a:t>INTERNAL  1.000000e+00  (FREE)  -1  Bottom elevation Layer     1</a:t>
            </a:r>
          </a:p>
          <a:p>
            <a:r>
              <a:rPr lang="en-CA"/>
              <a:t>     0.50000         0.50000    </a:t>
            </a:r>
          </a:p>
          <a:p>
            <a:r>
              <a:rPr lang="en-CA"/>
              <a:t>INTERNAL  1.000000e+00  (FREE)  -1  Bottom elevation Layer     2</a:t>
            </a:r>
          </a:p>
          <a:p>
            <a:r>
              <a:rPr lang="en-CA"/>
              <a:t>      0.0000          0.0000    </a:t>
            </a:r>
          </a:p>
          <a:p>
            <a:r>
              <a:rPr lang="en-CA"/>
              <a:t>INTERNAL  1.000000e+00  (FREE)  -1  Horizontal Area Layer     1</a:t>
            </a:r>
          </a:p>
          <a:p>
            <a:r>
              <a:rPr lang="en-CA"/>
              <a:t>      2.0069          1.6471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E92D37-A883-D42B-E6F2-9C831D6E9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5793"/>
            <a:ext cx="7683500" cy="41581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30650B-0084-8CC0-5340-ADDA22EA7360}"/>
              </a:ext>
            </a:extLst>
          </p:cNvPr>
          <p:cNvSpPr txBox="1"/>
          <p:nvPr/>
        </p:nvSpPr>
        <p:spPr>
          <a:xfrm>
            <a:off x="8369300" y="4728339"/>
            <a:ext cx="8128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/>
              <a:t>INTERNAL  1.000000e+00  (FREE)  -1  Top elevation Layer     1</a:t>
            </a:r>
          </a:p>
          <a:p>
            <a:r>
              <a:rPr lang="en-CA"/>
              <a:t>      1.0000          1.0000          1.0000          1.0000    </a:t>
            </a:r>
          </a:p>
          <a:p>
            <a:r>
              <a:rPr lang="en-CA"/>
              <a:t>INTERNAL  1.000000e+00  (FREE)  -1  Top elevation Layer     2</a:t>
            </a:r>
          </a:p>
          <a:p>
            <a:r>
              <a:rPr lang="en-CA"/>
              <a:t>     0.50000         0.50000         0.50000         0.50000    </a:t>
            </a:r>
          </a:p>
          <a:p>
            <a:r>
              <a:rPr lang="en-CA"/>
              <a:t>INTERNAL  1.000000e+00  (FREE)  -1  Bottom elevation Layer     1</a:t>
            </a:r>
          </a:p>
          <a:p>
            <a:r>
              <a:rPr lang="en-CA"/>
              <a:t>     0.50000         0.50000         0.50000         0.50000    </a:t>
            </a:r>
          </a:p>
          <a:p>
            <a:r>
              <a:rPr lang="en-CA"/>
              <a:t>INTERNAL  1.000000e+00  (FREE)  -1  Bottom elevation Layer     2</a:t>
            </a:r>
          </a:p>
          <a:p>
            <a:r>
              <a:rPr lang="en-CA"/>
              <a:t>      0.0000          0.0000          0.0000          0.0000    </a:t>
            </a:r>
          </a:p>
          <a:p>
            <a:r>
              <a:rPr lang="en-CA"/>
              <a:t>INTERNAL  1.000000e+00  (FREE)  -1  Horizontal Area Layer     1</a:t>
            </a:r>
          </a:p>
          <a:p>
            <a:r>
              <a:rPr lang="en-CA"/>
              <a:t>     0.87351          1.2121         0.97542         0.59301 </a:t>
            </a:r>
          </a:p>
        </p:txBody>
      </p:sp>
    </p:spTree>
    <p:extLst>
      <p:ext uri="{BB962C8B-B14F-4D97-AF65-F5344CB8AC3E}">
        <p14:creationId xmlns:p14="http://schemas.microsoft.com/office/powerpoint/2010/main" val="670558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5BD53C-9806-FA22-FA78-C513C971131A}"/>
              </a:ext>
            </a:extLst>
          </p:cNvPr>
          <p:cNvSpPr txBox="1"/>
          <p:nvPr/>
        </p:nvSpPr>
        <p:spPr>
          <a:xfrm>
            <a:off x="0" y="92110"/>
            <a:ext cx="16256000" cy="646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514386">
              <a:defRPr/>
            </a:pPr>
            <a:r>
              <a:rPr lang="en-CA" sz="3601" b="1">
                <a:solidFill>
                  <a:prstClr val="black"/>
                </a:solidFill>
                <a:latin typeface="Calibri" panose="020F0502020204030204"/>
              </a:rPr>
              <a:t>Test Problem 1: 2 triangular elements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8094D8-3DB4-1EFA-47A3-77C9C57246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7" t="4547" r="1619"/>
          <a:stretch/>
        </p:blipFill>
        <p:spPr>
          <a:xfrm>
            <a:off x="723898" y="1065366"/>
            <a:ext cx="9336145" cy="51703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20B815-334D-8556-76E3-C879F7FB8541}"/>
              </a:ext>
            </a:extLst>
          </p:cNvPr>
          <p:cNvSpPr txBox="1"/>
          <p:nvPr/>
        </p:nvSpPr>
        <p:spPr>
          <a:xfrm>
            <a:off x="10502901" y="1321776"/>
            <a:ext cx="5029201" cy="3048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1"/>
              <a:t>This mesh was created by trimming the Grid Builder mesh from the Abdul problem down to 2 elements.  </a:t>
            </a:r>
          </a:p>
          <a:p>
            <a:endParaRPr lang="en-CA" sz="2401"/>
          </a:p>
          <a:p>
            <a:r>
              <a:rPr lang="en-CA" sz="2401"/>
              <a:t>This image was created from the file  </a:t>
            </a:r>
            <a:r>
              <a:rPr lang="en-CA" sz="2401" b="1"/>
              <a:t>_buildo.TMPLT.tecplot.dat</a:t>
            </a:r>
            <a:r>
              <a:rPr lang="en-CA" sz="2401"/>
              <a:t>:</a:t>
            </a:r>
          </a:p>
          <a:p>
            <a:endParaRPr lang="en-CA" sz="2401"/>
          </a:p>
          <a:p>
            <a:endParaRPr lang="en-CA" sz="2401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BFF2AEB-5F57-8C62-C0D6-550F07C98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970" y="6370556"/>
            <a:ext cx="6670929" cy="211304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1401CF2-9376-08B9-A4B4-8B741D50A0CC}"/>
              </a:ext>
            </a:extLst>
          </p:cNvPr>
          <p:cNvSpPr txBox="1"/>
          <p:nvPr/>
        </p:nvSpPr>
        <p:spPr>
          <a:xfrm>
            <a:off x="10668001" y="6543965"/>
            <a:ext cx="5029201" cy="193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1"/>
              <a:t>The TMPLT%INODE array shows the node numbers in order around each element e.g. 2, 1, 3 for element 1.</a:t>
            </a:r>
          </a:p>
          <a:p>
            <a:endParaRPr lang="en-CA" sz="2401"/>
          </a:p>
          <a:p>
            <a:endParaRPr lang="en-CA" sz="2401"/>
          </a:p>
        </p:txBody>
      </p:sp>
    </p:spTree>
    <p:extLst>
      <p:ext uri="{BB962C8B-B14F-4D97-AF65-F5344CB8AC3E}">
        <p14:creationId xmlns:p14="http://schemas.microsoft.com/office/powerpoint/2010/main" val="3819620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34115</TotalTime>
  <Words>1887</Words>
  <Application>Microsoft Office PowerPoint</Application>
  <PresentationFormat>Custom</PresentationFormat>
  <Paragraphs>235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Courier New</vt:lpstr>
      <vt:lpstr>Office Theme</vt:lpstr>
      <vt:lpstr>Test Problem 1 Triangular Elements</vt:lpstr>
      <vt:lpstr>PowerPoint Presentation</vt:lpstr>
      <vt:lpstr>PowerPoint Presentation</vt:lpstr>
      <vt:lpstr>Triangular Mesh</vt:lpstr>
      <vt:lpstr>Modflow.swf file: IA JA Structure</vt:lpstr>
      <vt:lpstr>Modflow.swf file: A JA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Node-Centred Modflow Cell Generation Methodology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McLaren</dc:creator>
  <cp:lastModifiedBy>Rob McLaren</cp:lastModifiedBy>
  <cp:revision>6</cp:revision>
  <cp:lastPrinted>2025-03-28T13:09:54Z</cp:lastPrinted>
  <dcterms:created xsi:type="dcterms:W3CDTF">2024-03-17T11:38:25Z</dcterms:created>
  <dcterms:modified xsi:type="dcterms:W3CDTF">2025-04-03T15:17:17Z</dcterms:modified>
</cp:coreProperties>
</file>