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17" r:id="rId3"/>
    <p:sldId id="320" r:id="rId4"/>
    <p:sldId id="318" r:id="rId5"/>
    <p:sldId id="319" r:id="rId6"/>
    <p:sldId id="321" r:id="rId7"/>
    <p:sldId id="310" r:id="rId8"/>
    <p:sldId id="311" r:id="rId9"/>
    <p:sldId id="312" r:id="rId10"/>
    <p:sldId id="313" r:id="rId11"/>
    <p:sldId id="314" r:id="rId12"/>
    <p:sldId id="315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McLaren" initials="RM" lastIdx="2" clrIdx="0">
    <p:extLst>
      <p:ext uri="{19B8F6BF-5375-455C-9EA6-DF929625EA0E}">
        <p15:presenceInfo xmlns:p15="http://schemas.microsoft.com/office/powerpoint/2012/main" userId="0467b7a8ab3218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0F1-474D-2F07-06B5-AC72D3715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1906-59FF-6D71-E48B-F6D6D29F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4D76-678A-C8DF-430D-18589D46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8A0-A14A-2CBF-A876-EC5297E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6A3-D64F-9944-1CA7-888E61F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5D3-EE1A-C889-EAE2-9A95B681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6B49-1894-044D-73BF-5CB19499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FA75-8253-CBAD-44F5-F0D7DAD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7C6-BC2D-A198-D113-85F9C8B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202C-E2D0-7FD8-FDAC-70D50C2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F54B4-4C76-5F0B-B94D-E9634CA9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EF9C2-02B5-B415-2C44-A9707B73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904E-819D-BAAE-4431-4E9EC98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3ED0-BEE4-F89D-23B7-1927DE6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615A-C651-5D0D-0159-8322523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C817-0769-EDA0-B4F6-851AD5E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D87E-16EE-7A9A-0C13-DAC8CF84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EE62-F493-23E8-8EC5-1BA9B54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7123-0974-6687-22ED-41268662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60C1-C0F3-B5B2-3B9D-A33DBE7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F7E-01F2-6D27-BD11-CD9D198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27F2-0E15-273B-25D0-8943EA97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3CFA-ECB0-5125-5451-89EF468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2EC7-AF5B-71DD-73DD-7DAB79B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0B26-B477-7600-6A9A-2604CCE2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0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04A-F17E-B2F7-0FF2-3A7232D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FB60-E6B7-1778-B270-3C2201BE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C44-3823-9786-E8CE-FA1653FA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C4DF-9665-57FB-94CF-E92C1F2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A38C-C631-88FF-F79F-1ACF04B9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F8BF-323A-E4E2-2E11-6BF740B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772-B8FF-6F93-A606-FC80690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815F-0529-E975-6E2B-B0966802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98D4-60F5-FC09-C43B-CF0D3033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7637C-15DF-5F30-E66B-DADA4599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2993-A1CD-A42A-B904-BACD9D41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5A313-7D80-88BB-893F-CFABEAF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743B-C801-F54F-077E-A64D4EE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360D6-9353-7582-08ED-09D39517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3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74F-C06A-2B17-2F09-0257E04E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0036-79A0-592A-B9EC-BC0C7E7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FAC7C-6072-C1E3-5D0C-31CA2DE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2F4C-2DEB-4E6C-9C17-2C42310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BE2D1-10D4-91C2-CD52-3EC0A0F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EA00-09CA-4C59-20CB-1FFC61A2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6277-36A8-6717-5036-415ABAC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FCE-AB09-37C4-6415-14E4875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244-BDC0-BC2C-59EF-533A4C4D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493-2A8D-25EE-1153-D9042D47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7FEE-86D3-C1BD-F021-29131E9B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BE89-318B-B642-2875-435F8B0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0F55-38E7-D0E2-2EA5-A0CCEDC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F7E-1451-032C-D0F7-AC6AACE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4378-F1B0-4457-5C78-25124956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C4A35-0F40-30DF-2A69-889E135C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67BF-E41B-52C6-B2B0-4AD7F5B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537E-D99B-4D3A-050A-7F22247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D615-9A96-5A9F-584D-525587A8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3184B-F477-C236-E6E1-7A9FB6D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5E11-D5E0-0725-D76E-0B7C5E2C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D98C-7202-ACC1-8819-1725C3D9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832A-5B81-EF88-8EF4-9670387F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A6D-C5C1-8BBD-1B8D-02F6D516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6A9C80-92BE-94DF-D7F9-7B11618B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6474"/>
          </a:xfrm>
        </p:spPr>
        <p:txBody>
          <a:bodyPr>
            <a:normAutofit fontScale="90000"/>
          </a:bodyPr>
          <a:lstStyle/>
          <a:p>
            <a:r>
              <a:rPr lang="en-CA"/>
              <a:t>Meeting August 13, 2024</a:t>
            </a:r>
            <a:br>
              <a:rPr lang="en-CA"/>
            </a:br>
            <a:r>
              <a:rPr lang="en-CA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D497-50BE-4DAA-9F47-78F040A6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CA"/>
              <a:t>The problem with the Abdul surface water depths being too small has been fixed</a:t>
            </a:r>
          </a:p>
          <a:p>
            <a:r>
              <a:rPr lang="en-CA"/>
              <a:t>The repositories for MUT_Source and MUT_Examples have been updated </a:t>
            </a:r>
          </a:p>
          <a:p>
            <a:r>
              <a:rPr lang="en-CA"/>
              <a:t>Stress Period time stepping inputs can now be defined.  MUT was previously using fixed default values</a:t>
            </a:r>
          </a:p>
          <a:p>
            <a:r>
              <a:rPr lang="en-CA"/>
              <a:t>A combo box is now used to choose unsaturated function type in GWF materials database </a:t>
            </a:r>
          </a:p>
          <a:p>
            <a:r>
              <a:rPr lang="en-CA"/>
              <a:t>Materials database values are now shown in the MUT echo (.eco) file. </a:t>
            </a:r>
          </a:p>
          <a:p>
            <a:r>
              <a:rPr lang="en-CA"/>
              <a:t>Currently, the MUT build assumes time units of seconds and length units of metres for all inputs.    </a:t>
            </a:r>
          </a:p>
          <a:p>
            <a:r>
              <a:rPr lang="en-CA"/>
              <a:t>Some results for the example problems are presented below</a:t>
            </a:r>
          </a:p>
        </p:txBody>
      </p:sp>
    </p:spTree>
    <p:extLst>
      <p:ext uri="{BB962C8B-B14F-4D97-AF65-F5344CB8AC3E}">
        <p14:creationId xmlns:p14="http://schemas.microsoft.com/office/powerpoint/2010/main" val="270399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234309-D2A4-234D-82DD-FFC38FD1C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5" y="0"/>
            <a:ext cx="1173338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44235C-4D64-AAF5-663A-8AE98D301E27}"/>
              </a:ext>
            </a:extLst>
          </p:cNvPr>
          <p:cNvSpPr txBox="1"/>
          <p:nvPr/>
        </p:nvSpPr>
        <p:spPr>
          <a:xfrm>
            <a:off x="413656" y="674914"/>
            <a:ext cx="927898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This is the case with a SWF domain and a critical depth boundary at the left end.  The water table is extended to show the level in the SFW domain. </a:t>
            </a:r>
          </a:p>
        </p:txBody>
      </p:sp>
    </p:spTree>
    <p:extLst>
      <p:ext uri="{BB962C8B-B14F-4D97-AF65-F5344CB8AC3E}">
        <p14:creationId xmlns:p14="http://schemas.microsoft.com/office/powerpoint/2010/main" val="318324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24B94-A767-6936-5706-F9F6447CB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4" y="0"/>
            <a:ext cx="1175051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BF4B51-E30C-F7E8-C694-BF4EFB1D1E34}"/>
              </a:ext>
            </a:extLst>
          </p:cNvPr>
          <p:cNvSpPr txBox="1"/>
          <p:nvPr/>
        </p:nvSpPr>
        <p:spPr>
          <a:xfrm>
            <a:off x="8225244" y="4367348"/>
            <a:ext cx="295656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SWF depths are now restored to the results we had before last April.</a:t>
            </a:r>
          </a:p>
        </p:txBody>
      </p:sp>
    </p:spTree>
    <p:extLst>
      <p:ext uri="{BB962C8B-B14F-4D97-AF65-F5344CB8AC3E}">
        <p14:creationId xmlns:p14="http://schemas.microsoft.com/office/powerpoint/2010/main" val="55599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E2D006-FA65-2743-5C8F-61E39F7BC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4" y="0"/>
            <a:ext cx="11750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6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98FA02-3AAD-2D34-6BDA-30BBD8DDD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7" y="0"/>
            <a:ext cx="1141120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B0A197-68A9-7B56-2DA8-4984C5AE5167}"/>
              </a:ext>
            </a:extLst>
          </p:cNvPr>
          <p:cNvSpPr txBox="1"/>
          <p:nvPr/>
        </p:nvSpPr>
        <p:spPr>
          <a:xfrm>
            <a:off x="7545975" y="2582091"/>
            <a:ext cx="295656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We need to show the results that were calibrated to match HGS and include the HGS results</a:t>
            </a:r>
          </a:p>
        </p:txBody>
      </p:sp>
    </p:spTree>
    <p:extLst>
      <p:ext uri="{BB962C8B-B14F-4D97-AF65-F5344CB8AC3E}">
        <p14:creationId xmlns:p14="http://schemas.microsoft.com/office/powerpoint/2010/main" val="17756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867E-596F-0DE3-5A65-E9776ECD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02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CA"/>
              <a:t>Stress Period time stepping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778E-4374-8A29-D999-DB990900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897"/>
            <a:ext cx="3371850" cy="5367066"/>
          </a:xfrm>
        </p:spPr>
        <p:txBody>
          <a:bodyPr/>
          <a:lstStyle/>
          <a:p>
            <a:pPr marL="0" indent="0">
              <a:buNone/>
            </a:pPr>
            <a:r>
              <a:rPr lang="en-CA" sz="1800">
                <a:solidFill>
                  <a:srgbClr val="000000"/>
                </a:solidFill>
              </a:rPr>
              <a:t>Default values:</a:t>
            </a:r>
          </a:p>
          <a:p>
            <a:r>
              <a:rPr lang="en-CA" sz="1800">
                <a:solidFill>
                  <a:srgbClr val="000000"/>
                </a:solidFill>
              </a:rPr>
              <a:t>Deltat=1.000000e-03</a:t>
            </a:r>
          </a:p>
          <a:p>
            <a:r>
              <a:rPr lang="en-CA" sz="1800">
                <a:solidFill>
                  <a:srgbClr val="000000"/>
                </a:solidFill>
              </a:rPr>
              <a:t>Tminat=1.000000e-05</a:t>
            </a:r>
          </a:p>
          <a:p>
            <a:r>
              <a:rPr lang="en-CA" sz="1800">
                <a:solidFill>
                  <a:srgbClr val="000000"/>
                </a:solidFill>
              </a:rPr>
              <a:t>Tmaxat=60.0d0</a:t>
            </a:r>
          </a:p>
          <a:p>
            <a:r>
              <a:rPr lang="en-CA" sz="1800">
                <a:solidFill>
                  <a:srgbClr val="000000"/>
                </a:solidFill>
              </a:rPr>
              <a:t>Tadjat=1.100000e+00</a:t>
            </a:r>
          </a:p>
          <a:p>
            <a:r>
              <a:rPr lang="en-CA" sz="1800">
                <a:solidFill>
                  <a:srgbClr val="000000"/>
                </a:solidFill>
              </a:rPr>
              <a:t>Tcutat=2.000000e+00</a:t>
            </a:r>
          </a:p>
          <a:p>
            <a:pPr marL="0" indent="0">
              <a:buNone/>
            </a:pPr>
            <a:endParaRPr lang="en-CA" sz="180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9575C-412F-DC94-7A2E-D841924ED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019" y="871450"/>
            <a:ext cx="7487695" cy="2581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7C7CF9-B3A6-2B28-00F8-65364FBEADB0}"/>
              </a:ext>
            </a:extLst>
          </p:cNvPr>
          <p:cNvSpPr txBox="1">
            <a:spLocks/>
          </p:cNvSpPr>
          <p:nvPr/>
        </p:nvSpPr>
        <p:spPr>
          <a:xfrm>
            <a:off x="4446019" y="3493430"/>
            <a:ext cx="7487695" cy="67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800">
                <a:solidFill>
                  <a:srgbClr val="000000"/>
                </a:solidFill>
              </a:rPr>
              <a:t>Default values can be changed inside the stress period definition in the MUT input .mut file as shown here for Tmaxat. </a:t>
            </a:r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269E88-85DE-6D94-2288-8E25B92D2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019" y="4357434"/>
            <a:ext cx="4563112" cy="18195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72BB03-9C03-E63F-B460-53B0E3BAA60B}"/>
              </a:ext>
            </a:extLst>
          </p:cNvPr>
          <p:cNvSpPr txBox="1">
            <a:spLocks/>
          </p:cNvSpPr>
          <p:nvPr/>
        </p:nvSpPr>
        <p:spPr>
          <a:xfrm>
            <a:off x="4446019" y="6174782"/>
            <a:ext cx="7772922" cy="67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800">
                <a:solidFill>
                  <a:srgbClr val="000000"/>
                </a:solidFill>
              </a:rPr>
              <a:t>The MUT .eco file shows any defaults that have been reassigned.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6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867E-596F-0DE3-5A65-E9776ECD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02"/>
            <a:ext cx="10515600" cy="671195"/>
          </a:xfrm>
        </p:spPr>
        <p:txBody>
          <a:bodyPr>
            <a:normAutofit/>
          </a:bodyPr>
          <a:lstStyle/>
          <a:p>
            <a:r>
              <a:rPr lang="en-CA" sz="3600"/>
              <a:t>GWF materials: unsaturated function type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7C7CF9-B3A6-2B28-00F8-65364FBEADB0}"/>
              </a:ext>
            </a:extLst>
          </p:cNvPr>
          <p:cNvSpPr txBox="1">
            <a:spLocks/>
          </p:cNvSpPr>
          <p:nvPr/>
        </p:nvSpPr>
        <p:spPr>
          <a:xfrm>
            <a:off x="844784" y="2963997"/>
            <a:ext cx="8699265" cy="67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Unsaturated function type is now chosen using a combo box in the GWF materials database form.   There is an additional input field for the Brooks-Corey Exponent. </a:t>
            </a:r>
            <a:endParaRPr kumimoji="0" lang="en-CA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72BB03-9C03-E63F-B460-53B0E3BAA60B}"/>
              </a:ext>
            </a:extLst>
          </p:cNvPr>
          <p:cNvSpPr txBox="1">
            <a:spLocks/>
          </p:cNvSpPr>
          <p:nvPr/>
        </p:nvSpPr>
        <p:spPr>
          <a:xfrm>
            <a:off x="838200" y="5952853"/>
            <a:ext cx="9106564" cy="67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Unsaturated function type is set to Brooks-Corey, the MUT .eco file also shows the Brooks-Corey exponent value</a:t>
            </a:r>
            <a:endParaRPr kumimoji="0" lang="en-CA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32FA25-3C1D-8315-6803-1C327DFD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30" y="3664921"/>
            <a:ext cx="9021434" cy="21243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2282EB-884B-3357-2BC4-9DD6D560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30" y="1101825"/>
            <a:ext cx="8326012" cy="18290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6072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3686BB-6139-2860-A119-825C9300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23" y="3307347"/>
            <a:ext cx="8707065" cy="3010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61C0C6-328A-9C80-C06A-4E77F1B9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746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CA"/>
              <a:t>Materials database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29390-1F1F-0550-FC9F-8F1AB1196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323" y="1007156"/>
            <a:ext cx="5572903" cy="1609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9926FA-996A-EF20-D2A4-31B18F8DB079}"/>
              </a:ext>
            </a:extLst>
          </p:cNvPr>
          <p:cNvSpPr txBox="1">
            <a:spLocks/>
          </p:cNvSpPr>
          <p:nvPr/>
        </p:nvSpPr>
        <p:spPr>
          <a:xfrm>
            <a:off x="747323" y="2634111"/>
            <a:ext cx="5572904" cy="671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800">
                <a:solidFill>
                  <a:srgbClr val="000000"/>
                </a:solidFill>
              </a:rPr>
              <a:t>Material property values (e.g. Kh, Kv etc) can be defined in the MUT input .mut file as shown here for the GWF domain. </a:t>
            </a:r>
            <a:endParaRPr lang="en-CA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010BEC-514C-DB5C-8FB4-E255ACD765F4}"/>
              </a:ext>
            </a:extLst>
          </p:cNvPr>
          <p:cNvSpPr txBox="1">
            <a:spLocks/>
          </p:cNvSpPr>
          <p:nvPr/>
        </p:nvSpPr>
        <p:spPr>
          <a:xfrm>
            <a:off x="619125" y="6336713"/>
            <a:ext cx="7772922" cy="67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1800">
                <a:solidFill>
                  <a:srgbClr val="000000"/>
                </a:solidFill>
              </a:rPr>
              <a:t>The MUT .eco file shows the property values that have been assigned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83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C0C6-328A-9C80-C06A-4E77F1B9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74626"/>
            <a:ext cx="11068050" cy="692150"/>
          </a:xfrm>
        </p:spPr>
        <p:txBody>
          <a:bodyPr>
            <a:normAutofit fontScale="90000"/>
          </a:bodyPr>
          <a:lstStyle/>
          <a:p>
            <a:r>
              <a:rPr lang="en-CA"/>
              <a:t>Materials database values for CLN and SWF domains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010BEC-514C-DB5C-8FB4-E255ACD765F4}"/>
              </a:ext>
            </a:extLst>
          </p:cNvPr>
          <p:cNvSpPr txBox="1">
            <a:spLocks/>
          </p:cNvSpPr>
          <p:nvPr/>
        </p:nvSpPr>
        <p:spPr>
          <a:xfrm>
            <a:off x="771525" y="5662725"/>
            <a:ext cx="7772922" cy="67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SWF domain properties assigned are written to the MUT .eco file</a:t>
            </a:r>
            <a:endParaRPr kumimoji="0" lang="en-CA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05960-E545-2A85-DAF1-2FC79968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4145251"/>
            <a:ext cx="8049748" cy="14289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A2DE11-CC61-16E4-D0D9-C2CEB57FA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195275"/>
            <a:ext cx="8497486" cy="1609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7503AD-62F6-77D8-6588-2444FD5D5DD5}"/>
              </a:ext>
            </a:extLst>
          </p:cNvPr>
          <p:cNvSpPr txBox="1">
            <a:spLocks/>
          </p:cNvSpPr>
          <p:nvPr/>
        </p:nvSpPr>
        <p:spPr>
          <a:xfrm>
            <a:off x="771525" y="3005026"/>
            <a:ext cx="7772922" cy="67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CLN domain properties assigned are written to the MUT .eco file</a:t>
            </a:r>
            <a:endParaRPr kumimoji="0" lang="en-CA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38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BB69-1CBC-45A3-F671-79766425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/>
          <a:lstStyle/>
          <a:p>
            <a:r>
              <a:rPr lang="en-CA"/>
              <a:t>Time and Length Units in MUT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125B-1949-C3FA-5732-54F6F0DE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/>
              <a:t>Currently, the MUT build assumes time units of seconds and length units of metres for all inputs. </a:t>
            </a:r>
          </a:p>
          <a:p>
            <a:r>
              <a:rPr lang="en-CA"/>
              <a:t>The 2_VSF_Hillslope and  4_SWF_RCH_CRD examples have been converted to time units of seconds. This fixed the problem we had previously with different results for the two examples. </a:t>
            </a:r>
          </a:p>
          <a:p>
            <a:r>
              <a:rPr lang="en-CA"/>
              <a:t>Although the results match HGS, the 1_VSF_Column example should be checked</a:t>
            </a:r>
          </a:p>
          <a:p>
            <a:pPr marL="0" indent="0">
              <a:buNone/>
            </a:pPr>
            <a:r>
              <a:rPr lang="en-CA"/>
              <a:t>The MUT  instruction </a:t>
            </a:r>
            <a:r>
              <a:rPr lang="en-CA" sz="1800">
                <a:latin typeface="Consolas" panose="020B0609020204030204" pitchFamily="49" charset="0"/>
              </a:rPr>
              <a:t>'modflow output to modflow structure’</a:t>
            </a:r>
            <a:r>
              <a:rPr lang="en-CA"/>
              <a:t> does read the time and length unit names (e.g. </a:t>
            </a:r>
            <a:r>
              <a:rPr lang="en-CA" cap="all"/>
              <a:t>Seconds, metres</a:t>
            </a:r>
            <a:r>
              <a:rPr lang="en-CA"/>
              <a:t>) from the listing file but only uses them to to display in Tecplot.</a:t>
            </a:r>
          </a:p>
          <a:p>
            <a:pPr marL="0" indent="0">
              <a:buNone/>
            </a:pPr>
            <a:r>
              <a:rPr lang="en-CA" b="1"/>
              <a:t>At some point, we will need to  implement options for these inputs for the build step. 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30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CB5B4DA-FD3C-FF25-CAC9-DEA955E45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0" y="0"/>
            <a:ext cx="11679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DD5B08-6362-FCE0-8EBC-1070F001C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0" y="0"/>
            <a:ext cx="11679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9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F4D3D-78B9-D693-6AFE-E0873EA3F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83" y="0"/>
            <a:ext cx="117072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D1BD6-B837-972B-429D-ED0919244EB1}"/>
              </a:ext>
            </a:extLst>
          </p:cNvPr>
          <p:cNvSpPr txBox="1"/>
          <p:nvPr/>
        </p:nvSpPr>
        <p:spPr>
          <a:xfrm>
            <a:off x="413656" y="674914"/>
            <a:ext cx="914835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This is the case with recharge and drain boundary conditions across the entire top of the GWF domain and </a:t>
            </a:r>
            <a:r>
              <a:rPr lang="en-CA" b="1"/>
              <a:t>no SWF domain.</a:t>
            </a:r>
          </a:p>
        </p:txBody>
      </p:sp>
    </p:spTree>
    <p:extLst>
      <p:ext uri="{BB962C8B-B14F-4D97-AF65-F5344CB8AC3E}">
        <p14:creationId xmlns:p14="http://schemas.microsoft.com/office/powerpoint/2010/main" val="36639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29821</TotalTime>
  <Words>530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Meeting August 13, 2024  </vt:lpstr>
      <vt:lpstr>Stress Period time stepping inputs</vt:lpstr>
      <vt:lpstr>GWF materials: unsaturated function type</vt:lpstr>
      <vt:lpstr>Materials database values</vt:lpstr>
      <vt:lpstr>Materials database values for CLN and SWF domains</vt:lpstr>
      <vt:lpstr>Time and Length Units in MUT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McLaren</dc:creator>
  <cp:lastModifiedBy>Rob McLaren</cp:lastModifiedBy>
  <cp:revision>15</cp:revision>
  <dcterms:created xsi:type="dcterms:W3CDTF">2024-04-24T14:54:52Z</dcterms:created>
  <dcterms:modified xsi:type="dcterms:W3CDTF">2024-09-24T10:29:20Z</dcterms:modified>
</cp:coreProperties>
</file>