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0" r:id="rId3"/>
    <p:sldId id="288" r:id="rId4"/>
    <p:sldId id="289" r:id="rId5"/>
    <p:sldId id="287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de-centred Modflow Domain" id="{D6800E78-57ED-40DA-97FC-97AA5DCEC95F}">
          <p14:sldIdLst>
            <p14:sldId id="286"/>
            <p14:sldId id="290"/>
            <p14:sldId id="288"/>
            <p14:sldId id="289"/>
          </p14:sldIdLst>
        </p14:section>
        <p14:section name="Tecplot Polygons" id="{17A27FB4-EE6C-4585-9E47-4E0A2AE12C55}">
          <p14:sldIdLst>
            <p14:sldId id="287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84C5-840A-6DB3-DCA4-AB1EBE99E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3CB-E50A-8614-E971-083B2EA29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21B5-8546-F996-E288-0E677376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B754-99DF-4D2A-F77D-11D08592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AAFF-3275-1F96-616D-C60EA638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18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AFE-3198-0CE6-3F9C-9E7D79D7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E380A-C8EE-EDDE-7B87-76B15B9D0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9AB6-069B-B56F-5B8E-6271C347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6A07A-6436-486E-4218-F314E37F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4E82D-24EE-E0DA-F047-AF55D633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0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50BDD-C680-85A0-4863-7BAC3B4D0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C39F7-CAFC-B211-881D-F619441D7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7B57-324A-9D49-4842-4D892EE1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FD993-93B0-2C42-D5EC-E3DE514A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70D0-0691-43CD-E8AC-EB470220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1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CD6A-F54F-7D52-03A0-1E310CAD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8262-222C-D836-A635-C10986EA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C1C8-3B80-4691-0178-76679E79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6D9A-D850-1CCF-22AC-499601E8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9461-A284-82B5-CE91-815467BE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14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D8B1-54D5-416B-EEB7-D624B3F3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E3116-2483-1FC4-624E-A78E1E6D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DC2A-B3B2-BAF9-B4A2-98D123C2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A5DB-9654-EB0D-A8AE-E7084728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0C6A-5530-8526-AA75-D18C63E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9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872F-065C-5C88-F357-4449B919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582A-E4C0-648E-325B-1A8BA735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47B72-AE1F-8CC3-2757-6D117B15A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A1930-FDEB-6FCF-4540-76F5DAE7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D2EE-3B06-121D-E1F0-D74B3C6F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92BEB-968E-0672-B84D-94F86E8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4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D16C-3EC5-901B-5882-C612104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0E84B-8A38-0652-742A-8722A950E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8FF0-9C53-66DF-F63F-E00CC34A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1DCF4-4B80-9FBF-6A4E-B80FDADA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9A0F5-C5D1-8275-8B9C-56FB5A7F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5D1EF-576E-9A2F-41E4-C67F171C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B2D23-06EF-A474-CCCE-F9B61940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2D8AA-8364-B818-BC08-3702EDEA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86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07DA-5F73-5CA5-47F0-DF56DDBB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86EED-36B2-09EA-E744-8C58427A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91EE6-BEA8-6A1A-2F89-8391080D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2D142-33AC-2A6A-BE5A-AAA9A979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78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3ECDC-8D4D-B594-91DB-01267C3C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706F5-2482-CCFC-14E7-4E8C8CA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4E9CB-7ACA-D7BC-4E0A-BD77B871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33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4799-9E12-879C-F7CB-9EFA74A2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AFF9-0B54-93DB-992C-CBB1F270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2F7A-4C22-80BE-26F7-4B9E9A66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1A56-64AC-3A47-8647-5DAA3A75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0F41-D6D7-EC60-F6E9-5FA5C499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153F2-CC57-6B8E-6A72-400FAC63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57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73F9-6DB4-D6D9-3667-0AFED70F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ADEFB-750A-6A1F-C4CD-B8EC73E2D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BE185-33C3-09A5-90DB-C313E1F94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2389-C2BC-CB9A-3C24-537BC6C2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99068-9F8A-2EC8-2BD4-0A452B86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CB12B-2955-5FFB-831E-3A9CFEC1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0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27B58-8FC3-B675-71BB-2E898F95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8D96-B664-AD00-2307-35850007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7914-348E-20AA-7A55-32E91796B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BE06-8859-4DFB-A2EF-4E5547F73E14}" type="datetimeFigureOut">
              <a:rPr lang="en-CA" smtClean="0"/>
              <a:t>2024-04-24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6DB3-BB1B-58C5-DDF0-05A64151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5C9E-FE22-EE3E-CA42-C55EAF398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04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0445A-6AA4-277C-E412-1877E164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C10DFD-9C90-6AAE-D91F-FD103F205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11" y="821068"/>
            <a:ext cx="6590384" cy="5861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8F199-E3A8-4102-AB70-F76CBDC687FF}"/>
              </a:ext>
            </a:extLst>
          </p:cNvPr>
          <p:cNvSpPr txBox="1"/>
          <p:nvPr/>
        </p:nvSpPr>
        <p:spPr>
          <a:xfrm>
            <a:off x="4672667" y="225432"/>
            <a:ext cx="7457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Test Problem: Node-centred </a:t>
            </a:r>
            <a:r>
              <a:rPr kumimoji="0" lang="en-CA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Tecplot</a:t>
            </a: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Generation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C23A9-1EDE-937E-C667-E060896BEA00}"/>
              </a:ext>
            </a:extLst>
          </p:cNvPr>
          <p:cNvSpPr txBox="1"/>
          <p:nvPr/>
        </p:nvSpPr>
        <p:spPr>
          <a:xfrm>
            <a:off x="341520" y="687097"/>
            <a:ext cx="4723526" cy="594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CA" sz="1600"/>
              <a:t>Numbers shown to right are Cell numbers</a:t>
            </a:r>
          </a:p>
          <a:p>
            <a:r>
              <a:rPr lang="en-CA" sz="1600"/>
              <a:t>Cell 1 (interior cell): </a:t>
            </a:r>
          </a:p>
          <a:p>
            <a:pPr lvl="1"/>
            <a:r>
              <a:rPr lang="en-CA" sz="1600"/>
              <a:t>is connected to cells 2,3,4,5 and 6 </a:t>
            </a:r>
          </a:p>
          <a:p>
            <a:pPr lvl="1"/>
            <a:r>
              <a:rPr lang="en-CA" sz="1600"/>
              <a:t>horizontal area is defined by the inner circle centres for all elements of which it is a part(blue fill)</a:t>
            </a:r>
          </a:p>
          <a:p>
            <a:pPr lvl="1"/>
            <a:r>
              <a:rPr lang="en-CA" sz="1600"/>
              <a:t>flow length to cell 2 is the distance from point 1 to intersection point A</a:t>
            </a:r>
          </a:p>
          <a:p>
            <a:r>
              <a:rPr lang="en-CA" sz="1600"/>
              <a:t>Cell 2 (boundary cell):</a:t>
            </a:r>
          </a:p>
          <a:p>
            <a:pPr lvl="1"/>
            <a:r>
              <a:rPr lang="en-CA" sz="1600"/>
              <a:t>is connected to cells 1,3 and 5 </a:t>
            </a:r>
          </a:p>
          <a:p>
            <a:pPr lvl="1"/>
            <a:r>
              <a:rPr lang="en-CA" sz="1600"/>
              <a:t>horizontal area is defined by the inner circle centres for all elements of which it is a part and tangent points along outer boundary (orange fill)</a:t>
            </a:r>
          </a:p>
          <a:p>
            <a:pPr lvl="1"/>
            <a:r>
              <a:rPr lang="en-CA" sz="1600"/>
              <a:t>Cell 2 to Cell 1 flow length is distance from point 2 to intersection point A</a:t>
            </a:r>
          </a:p>
          <a:p>
            <a:r>
              <a:rPr lang="en-CA" sz="1600"/>
              <a:t>Cell 1-2 flow area is distance from point B to point C</a:t>
            </a:r>
          </a:p>
          <a:p>
            <a:endParaRPr lang="en-CA" sz="1600"/>
          </a:p>
          <a:p>
            <a:endParaRPr lang="en-CA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FBF1D-8594-D03E-D54E-198698B7D936}"/>
              </a:ext>
            </a:extLst>
          </p:cNvPr>
          <p:cNvSpPr txBox="1"/>
          <p:nvPr/>
        </p:nvSpPr>
        <p:spPr>
          <a:xfrm>
            <a:off x="7201813" y="27926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495072-A15E-E9AA-DAF3-DA1F6A4FAE5B}"/>
              </a:ext>
            </a:extLst>
          </p:cNvPr>
          <p:cNvSpPr/>
          <p:nvPr/>
        </p:nvSpPr>
        <p:spPr>
          <a:xfrm>
            <a:off x="7026876" y="2570205"/>
            <a:ext cx="2215978" cy="1787611"/>
          </a:xfrm>
          <a:custGeom>
            <a:avLst/>
            <a:gdLst>
              <a:gd name="connsiteX0" fmla="*/ 889686 w 2215978"/>
              <a:gd name="connsiteY0" fmla="*/ 0 h 1787611"/>
              <a:gd name="connsiteX1" fmla="*/ 0 w 2215978"/>
              <a:gd name="connsiteY1" fmla="*/ 823784 h 1787611"/>
              <a:gd name="connsiteX2" fmla="*/ 733167 w 2215978"/>
              <a:gd name="connsiteY2" fmla="*/ 1787611 h 1787611"/>
              <a:gd name="connsiteX3" fmla="*/ 1762897 w 2215978"/>
              <a:gd name="connsiteY3" fmla="*/ 1334530 h 1787611"/>
              <a:gd name="connsiteX4" fmla="*/ 2215978 w 2215978"/>
              <a:gd name="connsiteY4" fmla="*/ 181233 h 1787611"/>
              <a:gd name="connsiteX5" fmla="*/ 889686 w 2215978"/>
              <a:gd name="connsiteY5" fmla="*/ 0 h 178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5978" h="1787611">
                <a:moveTo>
                  <a:pt x="889686" y="0"/>
                </a:moveTo>
                <a:lnTo>
                  <a:pt x="0" y="823784"/>
                </a:lnTo>
                <a:lnTo>
                  <a:pt x="733167" y="1787611"/>
                </a:lnTo>
                <a:lnTo>
                  <a:pt x="1762897" y="1334530"/>
                </a:lnTo>
                <a:lnTo>
                  <a:pt x="2215978" y="181233"/>
                </a:lnTo>
                <a:lnTo>
                  <a:pt x="889686" y="0"/>
                </a:lnTo>
                <a:close/>
              </a:path>
            </a:pathLst>
          </a:cu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F5568A-63A6-2C4B-E086-253DAE0AB6F7}"/>
              </a:ext>
            </a:extLst>
          </p:cNvPr>
          <p:cNvSpPr/>
          <p:nvPr/>
        </p:nvSpPr>
        <p:spPr>
          <a:xfrm>
            <a:off x="6448425" y="2000250"/>
            <a:ext cx="1466850" cy="1400175"/>
          </a:xfrm>
          <a:custGeom>
            <a:avLst/>
            <a:gdLst>
              <a:gd name="connsiteX0" fmla="*/ 276225 w 1466850"/>
              <a:gd name="connsiteY0" fmla="*/ 228600 h 1400175"/>
              <a:gd name="connsiteX1" fmla="*/ 0 w 1466850"/>
              <a:gd name="connsiteY1" fmla="*/ 1219200 h 1400175"/>
              <a:gd name="connsiteX2" fmla="*/ 581025 w 1466850"/>
              <a:gd name="connsiteY2" fmla="*/ 1400175 h 1400175"/>
              <a:gd name="connsiteX3" fmla="*/ 1466850 w 1466850"/>
              <a:gd name="connsiteY3" fmla="*/ 561975 h 1400175"/>
              <a:gd name="connsiteX4" fmla="*/ 1362075 w 1466850"/>
              <a:gd name="connsiteY4" fmla="*/ 0 h 1400175"/>
              <a:gd name="connsiteX5" fmla="*/ 276225 w 1466850"/>
              <a:gd name="connsiteY5" fmla="*/ 22860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6850" h="1400175">
                <a:moveTo>
                  <a:pt x="276225" y="228600"/>
                </a:moveTo>
                <a:lnTo>
                  <a:pt x="0" y="1219200"/>
                </a:lnTo>
                <a:lnTo>
                  <a:pt x="581025" y="1400175"/>
                </a:lnTo>
                <a:lnTo>
                  <a:pt x="1466850" y="561975"/>
                </a:lnTo>
                <a:lnTo>
                  <a:pt x="1362075" y="0"/>
                </a:lnTo>
                <a:lnTo>
                  <a:pt x="276225" y="228600"/>
                </a:lnTo>
                <a:close/>
              </a:path>
            </a:pathLst>
          </a:cu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B9987-8553-DAD4-88C5-1A0B2A270BEB}"/>
              </a:ext>
            </a:extLst>
          </p:cNvPr>
          <p:cNvSpPr txBox="1"/>
          <p:nvPr/>
        </p:nvSpPr>
        <p:spPr>
          <a:xfrm>
            <a:off x="6796661" y="33819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625DB-A9BA-F007-95D9-36D3F55DE623}"/>
              </a:ext>
            </a:extLst>
          </p:cNvPr>
          <p:cNvSpPr txBox="1"/>
          <p:nvPr/>
        </p:nvSpPr>
        <p:spPr>
          <a:xfrm>
            <a:off x="7836591" y="22515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4534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BE202-B283-AED7-ED64-CA61BF5E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478551"/>
            <a:ext cx="5510213" cy="4250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97E31-EAD6-9360-2276-EBEA78F4A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1478551"/>
            <a:ext cx="5510213" cy="4250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45CCB0-9773-E492-431D-FA178B8A36C5}"/>
              </a:ext>
            </a:extLst>
          </p:cNvPr>
          <p:cNvSpPr txBox="1"/>
          <p:nvPr/>
        </p:nvSpPr>
        <p:spPr>
          <a:xfrm>
            <a:off x="975438" y="151160"/>
            <a:ext cx="504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Method 1: half cell at top and bottom of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Can be plotted directly in Tecplot because number of cells equals number of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8711F-AF58-37F9-95C3-6A6A705BFD64}"/>
              </a:ext>
            </a:extLst>
          </p:cNvPr>
          <p:cNvSpPr txBox="1"/>
          <p:nvPr/>
        </p:nvSpPr>
        <p:spPr>
          <a:xfrm>
            <a:off x="6649766" y="755009"/>
            <a:ext cx="19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Method 2: full cells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8313B5-5526-3EF6-F5BF-698824AAA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206036" y="2826543"/>
            <a:ext cx="142875" cy="371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A4448C-34A4-F0B2-52DC-C5FEFE4C4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86987" y="3264693"/>
            <a:ext cx="142875" cy="371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72617B-2F2C-F223-FD77-02F6D484B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63175" y="3733800"/>
            <a:ext cx="142875" cy="371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D3C887-EC8E-8C8C-0AE6-B9BB0C7E5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25074" y="4636293"/>
            <a:ext cx="142875" cy="371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D776D9-8B58-4D78-337D-AFAE60815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44125" y="4171950"/>
            <a:ext cx="142875" cy="371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03FB33-6575-BFC1-301D-55A0DF79154F}"/>
              </a:ext>
            </a:extLst>
          </p:cNvPr>
          <p:cNvSpPr txBox="1"/>
          <p:nvPr/>
        </p:nvSpPr>
        <p:spPr>
          <a:xfrm>
            <a:off x="4676773" y="264628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Top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8B3C6-F3FE-3633-6B9A-477516CD2B34}"/>
              </a:ext>
            </a:extLst>
          </p:cNvPr>
          <p:cNvSpPr txBox="1"/>
          <p:nvPr/>
        </p:nvSpPr>
        <p:spPr>
          <a:xfrm>
            <a:off x="4676773" y="2882978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Bottom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7128FA-806B-D75E-1EDB-6FCE4126EFF7}"/>
              </a:ext>
            </a:extLst>
          </p:cNvPr>
          <p:cNvSpPr txBox="1"/>
          <p:nvPr/>
        </p:nvSpPr>
        <p:spPr>
          <a:xfrm>
            <a:off x="10267949" y="265461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Top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B90E6-877B-0EF0-9A4D-FFF1FAB0B59C}"/>
              </a:ext>
            </a:extLst>
          </p:cNvPr>
          <p:cNvSpPr txBox="1"/>
          <p:nvPr/>
        </p:nvSpPr>
        <p:spPr>
          <a:xfrm>
            <a:off x="10258424" y="309276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Bottom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9449C0-1367-5F68-9B7C-CCAE7B8E9DB6}"/>
              </a:ext>
            </a:extLst>
          </p:cNvPr>
          <p:cNvCxnSpPr>
            <a:cxnSpLocks/>
          </p:cNvCxnSpPr>
          <p:nvPr/>
        </p:nvCxnSpPr>
        <p:spPr>
          <a:xfrm>
            <a:off x="1657350" y="2646282"/>
            <a:ext cx="3003530" cy="3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7E5051-787E-9687-AD8D-4075FB13C549}"/>
              </a:ext>
            </a:extLst>
          </p:cNvPr>
          <p:cNvSpPr txBox="1"/>
          <p:nvPr/>
        </p:nvSpPr>
        <p:spPr>
          <a:xfrm rot="334585">
            <a:off x="3195193" y="265461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BCA80-13DA-15FB-1DEF-F86EEB0FDF9E}"/>
              </a:ext>
            </a:extLst>
          </p:cNvPr>
          <p:cNvSpPr txBox="1"/>
          <p:nvPr/>
        </p:nvSpPr>
        <p:spPr>
          <a:xfrm rot="334585">
            <a:off x="3165158" y="2817113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31F1B-8E3E-913B-80FC-479DE4C28A8B}"/>
              </a:ext>
            </a:extLst>
          </p:cNvPr>
          <p:cNvSpPr txBox="1"/>
          <p:nvPr/>
        </p:nvSpPr>
        <p:spPr>
          <a:xfrm rot="334585">
            <a:off x="8444120" y="281473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0BA404-ACAC-CEA1-37DC-631CF107DB17}"/>
              </a:ext>
            </a:extLst>
          </p:cNvPr>
          <p:cNvSpPr txBox="1"/>
          <p:nvPr/>
        </p:nvSpPr>
        <p:spPr>
          <a:xfrm rot="334585">
            <a:off x="8414085" y="297722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196164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B9EE-13A4-8392-EAC8-01D1BAED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/>
              <a:t>Node-Centred Modflow Cell Generation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BF12-8BE0-6DB0-C774-AF69FACF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/>
              <a:t>Define the SWF and GWF domains exactly the same as in the mesh-centred approach.  These are used for Tecplot visualization.  </a:t>
            </a:r>
          </a:p>
          <a:p>
            <a:r>
              <a:rPr lang="en-CA" sz="2000"/>
              <a:t>We already write the mesh-centred files correctly for Modflow</a:t>
            </a:r>
          </a:p>
          <a:p>
            <a:r>
              <a:rPr lang="en-CA" sz="2000"/>
              <a:t>We just need to swrite a set of node-centred files with the proper IA-JA structure, cell areas, flow lengths and flow areas based on the node-to-node connections define by the node list for each element</a:t>
            </a:r>
          </a:p>
        </p:txBody>
      </p:sp>
    </p:spTree>
    <p:extLst>
      <p:ext uri="{BB962C8B-B14F-4D97-AF65-F5344CB8AC3E}">
        <p14:creationId xmlns:p14="http://schemas.microsoft.com/office/powerpoint/2010/main" val="210695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17D7BB-2CF2-CCAE-BE50-1229B0D04A99}"/>
              </a:ext>
            </a:extLst>
          </p:cNvPr>
          <p:cNvSpPr txBox="1"/>
          <p:nvPr/>
        </p:nvSpPr>
        <p:spPr>
          <a:xfrm>
            <a:off x="823783" y="2215979"/>
            <a:ext cx="100748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>
                <a:solidFill>
                  <a:srgbClr val="008000"/>
                </a:solidFill>
                <a:latin typeface="Consolas" panose="020B0609020204030204" pitchFamily="49" charset="0"/>
              </a:rPr>
              <a:t>!-------------------------------------------------------------</a:t>
            </a:r>
            <a:endParaRPr lang="en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subroutine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WriteSWFFiles(Modflow)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implicit none</a:t>
            </a:r>
            <a:endParaRPr lang="en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(ModflowProject) Modflow</a:t>
            </a:r>
          </a:p>
          <a:p>
            <a:endParaRPr lang="en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:: i, j, i1, i2, nEnd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'(a)'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'#1. NSWFNDS               NJA_SWF             NSWFGWC </a:t>
            </a:r>
          </a:p>
          <a:p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'(10i9)'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1400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, Modflow.SWF.njag, 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,…</a:t>
            </a:r>
          </a:p>
          <a:p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        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'(a)'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'INTERNAL  1  (FREE)  -1  IA()'</a:t>
            </a:r>
            <a:endParaRPr lang="en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'(10i2)'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 (modflow.SWF.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ia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(i),i=1,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'(a)'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'INTERNAL  1  (FREE)  -1  JA()'</a:t>
            </a:r>
            <a:endParaRPr lang="en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i1=1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i=1,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    i2=i1+modflow.SWF.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ia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(i)-1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(Modflow.iSWF,*) (modflow.SWF.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ja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(j),j=i1,i2)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    i1=i2+1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end do</a:t>
            </a:r>
            <a:endParaRPr lang="en-CA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AA79D-C69A-B2CF-387F-27C2BA182852}"/>
              </a:ext>
            </a:extLst>
          </p:cNvPr>
          <p:cNvSpPr txBox="1"/>
          <p:nvPr/>
        </p:nvSpPr>
        <p:spPr>
          <a:xfrm>
            <a:off x="357994" y="400938"/>
            <a:ext cx="11298547" cy="239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CA"/>
              <a:t>Below is the code that writes the Modflow SWF file for the mesh-centred case.</a:t>
            </a:r>
          </a:p>
          <a:p>
            <a:r>
              <a:rPr lang="en-CA"/>
              <a:t>For the node-centred approach, we just have to:</a:t>
            </a:r>
          </a:p>
          <a:p>
            <a:pPr lvl="1"/>
            <a:r>
              <a:rPr lang="en-CA"/>
              <a:t>Change all </a:t>
            </a:r>
            <a:r>
              <a:rPr lang="en-CA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Modflow.SWF.nCells </a:t>
            </a:r>
            <a:r>
              <a:rPr lang="en-CA"/>
              <a:t>references to </a:t>
            </a:r>
            <a:r>
              <a:rPr lang="en-C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Modflow.SWF.nNodes </a:t>
            </a:r>
          </a:p>
          <a:p>
            <a:pPr lvl="1"/>
            <a:r>
              <a:rPr lang="en-CA"/>
              <a:t>Define </a:t>
            </a:r>
            <a:r>
              <a:rPr lang="en-C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</a:t>
            </a:r>
            <a:r>
              <a:rPr lang="en-CA"/>
              <a:t> and </a:t>
            </a:r>
            <a:r>
              <a:rPr lang="en-C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</a:t>
            </a:r>
            <a:r>
              <a:rPr lang="en-CA"/>
              <a:t> appropriately for the node-centred case</a:t>
            </a:r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3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D9A94-A2FB-02D4-C895-931CF168E2B0}"/>
              </a:ext>
            </a:extLst>
          </p:cNvPr>
          <p:cNvSpPr txBox="1"/>
          <p:nvPr/>
        </p:nvSpPr>
        <p:spPr>
          <a:xfrm>
            <a:off x="628650" y="438447"/>
            <a:ext cx="437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Teplot polygons are face-based, so the connectivity list has to look something like this: </a:t>
            </a: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4BCF7-85CC-2E75-3969-DE75128B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42846"/>
            <a:ext cx="4674750" cy="4415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F9CFC8-1AD9-61E8-D06F-087E868BB9B4}"/>
              </a:ext>
            </a:extLst>
          </p:cNvPr>
          <p:cNvSpPr txBox="1"/>
          <p:nvPr/>
        </p:nvSpPr>
        <p:spPr>
          <a:xfrm>
            <a:off x="6603435" y="3657600"/>
            <a:ext cx="4872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now, we’ll use simpler cell-based template and SWF meshes to define the node-centred modflow domain.</a:t>
            </a:r>
            <a:endParaRPr kumimoji="0" lang="en-CA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EE227-4511-20D0-F2DE-B18A9246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49" y="593325"/>
            <a:ext cx="4443622" cy="27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3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3B180-2879-C0F1-00E7-743EA43D0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2823B74-9272-CF5F-2A26-4E400FEB5CF0}"/>
              </a:ext>
            </a:extLst>
          </p:cNvPr>
          <p:cNvSpPr txBox="1"/>
          <p:nvPr/>
        </p:nvSpPr>
        <p:spPr>
          <a:xfrm>
            <a:off x="341520" y="821068"/>
            <a:ext cx="4723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define a 2D 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Tecplot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polygon mesh it will give us the neighbour information as before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Tecplot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Polygon Element Setup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and 2 (original nodes in 2D mesh) define </a:t>
            </a:r>
            <a:r>
              <a:rPr kumimoji="0" lang="en-CA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xCell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CA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yCell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coordinates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Inner circle centres (a to e) become nodes around the polygon element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nodes (A to C) must be generated along the outer boundary for each triangular element side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Cell 1 – node list:  1, A, a, b,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Cell 2 – node list:   2, B, b, c, d, e,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Inner cell – node list: e.g.   a, b, c, d, e, </a:t>
            </a:r>
            <a:r>
              <a:rPr kumimoji="0" lang="en-CA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depending on number of connections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38E9C-51A2-C59D-E935-6CF47FF7E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1" t="10269" r="12077" b="20566"/>
          <a:stretch/>
        </p:blipFill>
        <p:spPr>
          <a:xfrm>
            <a:off x="4913625" y="1118681"/>
            <a:ext cx="6754497" cy="4513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94739-1C5D-B189-CC83-44DECB640E21}"/>
              </a:ext>
            </a:extLst>
          </p:cNvPr>
          <p:cNvSpPr txBox="1"/>
          <p:nvPr/>
        </p:nvSpPr>
        <p:spPr>
          <a:xfrm>
            <a:off x="6006731" y="43011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47E7D-C9D2-C7CB-018E-8591ACE0A934}"/>
              </a:ext>
            </a:extLst>
          </p:cNvPr>
          <p:cNvSpPr txBox="1"/>
          <p:nvPr/>
        </p:nvSpPr>
        <p:spPr>
          <a:xfrm>
            <a:off x="6918777" y="3917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1977E-F624-B681-B3FC-80FC61DA5F41}"/>
              </a:ext>
            </a:extLst>
          </p:cNvPr>
          <p:cNvSpPr txBox="1"/>
          <p:nvPr/>
        </p:nvSpPr>
        <p:spPr>
          <a:xfrm>
            <a:off x="8256929" y="40125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DC341-FCF2-3EC0-B3F1-1EA93980BC1C}"/>
              </a:ext>
            </a:extLst>
          </p:cNvPr>
          <p:cNvSpPr txBox="1"/>
          <p:nvPr/>
        </p:nvSpPr>
        <p:spPr>
          <a:xfrm>
            <a:off x="9363056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F62FE-E77D-5820-7909-E6F23B676349}"/>
              </a:ext>
            </a:extLst>
          </p:cNvPr>
          <p:cNvSpPr txBox="1"/>
          <p:nvPr/>
        </p:nvSpPr>
        <p:spPr>
          <a:xfrm>
            <a:off x="10030742" y="224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37393-1986-432B-6B98-215AE1E9563D}"/>
              </a:ext>
            </a:extLst>
          </p:cNvPr>
          <p:cNvSpPr txBox="1"/>
          <p:nvPr/>
        </p:nvSpPr>
        <p:spPr>
          <a:xfrm>
            <a:off x="1872272" y="192481"/>
            <a:ext cx="8859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Node-centred </a:t>
            </a:r>
            <a:r>
              <a:rPr kumimoji="0" lang="en-CA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Tecplot</a:t>
            </a: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Representation/Generation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61C591-CF08-CB58-C8F0-5B6F4EA03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03" y="802882"/>
            <a:ext cx="2819683" cy="17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C12DA-AAC9-1B5F-9F65-B18955758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B9DC56-83C8-34BA-2CBB-0ECD85C0C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1" t="10269" r="12077" b="20566"/>
          <a:stretch/>
        </p:blipFill>
        <p:spPr>
          <a:xfrm>
            <a:off x="4913625" y="1118681"/>
            <a:ext cx="6754497" cy="4513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90DDD-34FB-42AA-2369-B56BF98FE514}"/>
              </a:ext>
            </a:extLst>
          </p:cNvPr>
          <p:cNvSpPr txBox="1"/>
          <p:nvPr/>
        </p:nvSpPr>
        <p:spPr>
          <a:xfrm>
            <a:off x="6006731" y="4301169"/>
            <a:ext cx="3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DCB7C-8FE7-C793-E684-09C396E79247}"/>
              </a:ext>
            </a:extLst>
          </p:cNvPr>
          <p:cNvSpPr txBox="1"/>
          <p:nvPr/>
        </p:nvSpPr>
        <p:spPr>
          <a:xfrm>
            <a:off x="6918777" y="3917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CB69B-08AA-B5A6-066D-C690C6328F85}"/>
              </a:ext>
            </a:extLst>
          </p:cNvPr>
          <p:cNvSpPr txBox="1"/>
          <p:nvPr/>
        </p:nvSpPr>
        <p:spPr>
          <a:xfrm>
            <a:off x="8256929" y="40125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C4507-2543-89CE-9E89-635A397E5316}"/>
              </a:ext>
            </a:extLst>
          </p:cNvPr>
          <p:cNvSpPr txBox="1"/>
          <p:nvPr/>
        </p:nvSpPr>
        <p:spPr>
          <a:xfrm>
            <a:off x="9363056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F562C-4D17-B761-E04B-09E23BAA2B79}"/>
              </a:ext>
            </a:extLst>
          </p:cNvPr>
          <p:cNvSpPr txBox="1"/>
          <p:nvPr/>
        </p:nvSpPr>
        <p:spPr>
          <a:xfrm>
            <a:off x="10030742" y="224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F5F48-86FC-F450-9BD6-0BD700935D04}"/>
              </a:ext>
            </a:extLst>
          </p:cNvPr>
          <p:cNvSpPr txBox="1"/>
          <p:nvPr/>
        </p:nvSpPr>
        <p:spPr>
          <a:xfrm>
            <a:off x="1872272" y="192481"/>
            <a:ext cx="8859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Node-centred </a:t>
            </a:r>
            <a:r>
              <a:rPr kumimoji="0" lang="en-CA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Tecplot</a:t>
            </a: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Generation Pseudocode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DB934-7464-BDF8-86D9-2161DBA6C487}"/>
              </a:ext>
            </a:extLst>
          </p:cNvPr>
          <p:cNvSpPr txBox="1"/>
          <p:nvPr/>
        </p:nvSpPr>
        <p:spPr>
          <a:xfrm>
            <a:off x="341520" y="821068"/>
            <a:ext cx="47866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Flag boundary nodes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Loop over 2D mesh nodes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=nCell+1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)=x(2D mesh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)=y(2D mesh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if(boundary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iNode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= node number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iNode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+=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iNode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+=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endif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loop over elements containing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iNode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+=a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iNode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+=b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end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A,B,a,b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relative to 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07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776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Node-Centred Modflow Cell Generation Methodology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McLaren</dc:creator>
  <cp:lastModifiedBy>Rob McLaren</cp:lastModifiedBy>
  <cp:revision>5</cp:revision>
  <dcterms:created xsi:type="dcterms:W3CDTF">2024-03-17T11:38:25Z</dcterms:created>
  <dcterms:modified xsi:type="dcterms:W3CDTF">2024-04-24T13:53:20Z</dcterms:modified>
</cp:coreProperties>
</file>