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9" r:id="rId5"/>
    <p:sldId id="270" r:id="rId6"/>
    <p:sldId id="271" r:id="rId7"/>
    <p:sldId id="274"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ner vs circum-circles" id="{BF6AE2EB-57A0-4FEC-A859-84EC09D86F5D}">
          <p14:sldIdLst>
            <p14:sldId id="263"/>
            <p14:sldId id="264"/>
            <p14:sldId id="265"/>
            <p14:sldId id="269"/>
            <p14:sldId id="270"/>
            <p14:sldId id="271"/>
            <p14:sldId id="274"/>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25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7896-40E1-41E4-F847-9C71D9B716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599A644-AE9A-48F0-8EF4-CA3A890011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163B7C3-2907-7034-C7AB-EB215A04D6ED}"/>
              </a:ext>
            </a:extLst>
          </p:cNvPr>
          <p:cNvSpPr>
            <a:spLocks noGrp="1"/>
          </p:cNvSpPr>
          <p:nvPr>
            <p:ph type="dt" sz="half" idx="10"/>
          </p:nvPr>
        </p:nvSpPr>
        <p:spPr/>
        <p:txBody>
          <a:bodyPr/>
          <a:lstStyle/>
          <a:p>
            <a:fld id="{AA1A7127-2037-488D-AE8C-7E1C72244655}" type="datetimeFigureOut">
              <a:rPr lang="en-CA" smtClean="0"/>
              <a:t>2024-03-17</a:t>
            </a:fld>
            <a:endParaRPr lang="en-CA"/>
          </a:p>
        </p:txBody>
      </p:sp>
      <p:sp>
        <p:nvSpPr>
          <p:cNvPr id="5" name="Footer Placeholder 4">
            <a:extLst>
              <a:ext uri="{FF2B5EF4-FFF2-40B4-BE49-F238E27FC236}">
                <a16:creationId xmlns:a16="http://schemas.microsoft.com/office/drawing/2014/main" id="{24A021B8-2336-0FB6-E864-46083B3C4AD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45EF03D-A710-749A-5A28-92E32E54D48E}"/>
              </a:ext>
            </a:extLst>
          </p:cNvPr>
          <p:cNvSpPr>
            <a:spLocks noGrp="1"/>
          </p:cNvSpPr>
          <p:nvPr>
            <p:ph type="sldNum" sz="quarter" idx="12"/>
          </p:nvPr>
        </p:nvSpPr>
        <p:spPr/>
        <p:txBody>
          <a:bodyPr/>
          <a:lstStyle/>
          <a:p>
            <a:fld id="{18EE3183-3381-4635-98E1-4162FD52D8DF}" type="slidenum">
              <a:rPr lang="en-CA" smtClean="0"/>
              <a:t>‹#›</a:t>
            </a:fld>
            <a:endParaRPr lang="en-CA"/>
          </a:p>
        </p:txBody>
      </p:sp>
    </p:spTree>
    <p:extLst>
      <p:ext uri="{BB962C8B-B14F-4D97-AF65-F5344CB8AC3E}">
        <p14:creationId xmlns:p14="http://schemas.microsoft.com/office/powerpoint/2010/main" val="90998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9B83-1E45-0BA5-D5B3-FFEE4A7ED60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574985D-946E-D854-2C0C-0726973CAB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98546EA-70A7-E37F-8CB3-D95A7358E8EC}"/>
              </a:ext>
            </a:extLst>
          </p:cNvPr>
          <p:cNvSpPr>
            <a:spLocks noGrp="1"/>
          </p:cNvSpPr>
          <p:nvPr>
            <p:ph type="dt" sz="half" idx="10"/>
          </p:nvPr>
        </p:nvSpPr>
        <p:spPr/>
        <p:txBody>
          <a:bodyPr/>
          <a:lstStyle/>
          <a:p>
            <a:fld id="{AA1A7127-2037-488D-AE8C-7E1C72244655}" type="datetimeFigureOut">
              <a:rPr lang="en-CA" smtClean="0"/>
              <a:t>2024-03-17</a:t>
            </a:fld>
            <a:endParaRPr lang="en-CA"/>
          </a:p>
        </p:txBody>
      </p:sp>
      <p:sp>
        <p:nvSpPr>
          <p:cNvPr id="5" name="Footer Placeholder 4">
            <a:extLst>
              <a:ext uri="{FF2B5EF4-FFF2-40B4-BE49-F238E27FC236}">
                <a16:creationId xmlns:a16="http://schemas.microsoft.com/office/drawing/2014/main" id="{9A26737A-927E-E552-CDD2-776A6D2D8E7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FDE9AFB-D545-2242-E3F1-313983A7C89A}"/>
              </a:ext>
            </a:extLst>
          </p:cNvPr>
          <p:cNvSpPr>
            <a:spLocks noGrp="1"/>
          </p:cNvSpPr>
          <p:nvPr>
            <p:ph type="sldNum" sz="quarter" idx="12"/>
          </p:nvPr>
        </p:nvSpPr>
        <p:spPr/>
        <p:txBody>
          <a:bodyPr/>
          <a:lstStyle/>
          <a:p>
            <a:fld id="{18EE3183-3381-4635-98E1-4162FD52D8DF}" type="slidenum">
              <a:rPr lang="en-CA" smtClean="0"/>
              <a:t>‹#›</a:t>
            </a:fld>
            <a:endParaRPr lang="en-CA"/>
          </a:p>
        </p:txBody>
      </p:sp>
    </p:spTree>
    <p:extLst>
      <p:ext uri="{BB962C8B-B14F-4D97-AF65-F5344CB8AC3E}">
        <p14:creationId xmlns:p14="http://schemas.microsoft.com/office/powerpoint/2010/main" val="143105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2423CA-3471-78BF-98DD-DD10993C3A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6A53CA0-1A3A-89EC-A34D-3B39B45653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96ACCA1-0A44-893C-1EF9-EF7FFCF67734}"/>
              </a:ext>
            </a:extLst>
          </p:cNvPr>
          <p:cNvSpPr>
            <a:spLocks noGrp="1"/>
          </p:cNvSpPr>
          <p:nvPr>
            <p:ph type="dt" sz="half" idx="10"/>
          </p:nvPr>
        </p:nvSpPr>
        <p:spPr/>
        <p:txBody>
          <a:bodyPr/>
          <a:lstStyle/>
          <a:p>
            <a:fld id="{AA1A7127-2037-488D-AE8C-7E1C72244655}" type="datetimeFigureOut">
              <a:rPr lang="en-CA" smtClean="0"/>
              <a:t>2024-03-17</a:t>
            </a:fld>
            <a:endParaRPr lang="en-CA"/>
          </a:p>
        </p:txBody>
      </p:sp>
      <p:sp>
        <p:nvSpPr>
          <p:cNvPr id="5" name="Footer Placeholder 4">
            <a:extLst>
              <a:ext uri="{FF2B5EF4-FFF2-40B4-BE49-F238E27FC236}">
                <a16:creationId xmlns:a16="http://schemas.microsoft.com/office/drawing/2014/main" id="{CB57FCF1-0725-4D5C-34D3-5A1F49ED9F8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C8DA031-D599-9AF0-BF85-0F2B12F5E64C}"/>
              </a:ext>
            </a:extLst>
          </p:cNvPr>
          <p:cNvSpPr>
            <a:spLocks noGrp="1"/>
          </p:cNvSpPr>
          <p:nvPr>
            <p:ph type="sldNum" sz="quarter" idx="12"/>
          </p:nvPr>
        </p:nvSpPr>
        <p:spPr/>
        <p:txBody>
          <a:bodyPr/>
          <a:lstStyle/>
          <a:p>
            <a:fld id="{18EE3183-3381-4635-98E1-4162FD52D8DF}" type="slidenum">
              <a:rPr lang="en-CA" smtClean="0"/>
              <a:t>‹#›</a:t>
            </a:fld>
            <a:endParaRPr lang="en-CA"/>
          </a:p>
        </p:txBody>
      </p:sp>
    </p:spTree>
    <p:extLst>
      <p:ext uri="{BB962C8B-B14F-4D97-AF65-F5344CB8AC3E}">
        <p14:creationId xmlns:p14="http://schemas.microsoft.com/office/powerpoint/2010/main" val="2678175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9A42-1F5E-543D-C08A-716DB207FE2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C682E9F-042A-4A00-8276-FC47F97BF7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571602-466F-3415-17E5-83D4CDDCF7A4}"/>
              </a:ext>
            </a:extLst>
          </p:cNvPr>
          <p:cNvSpPr>
            <a:spLocks noGrp="1"/>
          </p:cNvSpPr>
          <p:nvPr>
            <p:ph type="dt" sz="half" idx="10"/>
          </p:nvPr>
        </p:nvSpPr>
        <p:spPr/>
        <p:txBody>
          <a:bodyPr/>
          <a:lstStyle/>
          <a:p>
            <a:fld id="{AA1A7127-2037-488D-AE8C-7E1C72244655}" type="datetimeFigureOut">
              <a:rPr lang="en-CA" smtClean="0"/>
              <a:t>2024-03-17</a:t>
            </a:fld>
            <a:endParaRPr lang="en-CA"/>
          </a:p>
        </p:txBody>
      </p:sp>
      <p:sp>
        <p:nvSpPr>
          <p:cNvPr id="5" name="Footer Placeholder 4">
            <a:extLst>
              <a:ext uri="{FF2B5EF4-FFF2-40B4-BE49-F238E27FC236}">
                <a16:creationId xmlns:a16="http://schemas.microsoft.com/office/drawing/2014/main" id="{747F8B70-F607-8419-468A-3A05E56A81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D63BCE-3081-CA75-403D-618C5AA70C99}"/>
              </a:ext>
            </a:extLst>
          </p:cNvPr>
          <p:cNvSpPr>
            <a:spLocks noGrp="1"/>
          </p:cNvSpPr>
          <p:nvPr>
            <p:ph type="sldNum" sz="quarter" idx="12"/>
          </p:nvPr>
        </p:nvSpPr>
        <p:spPr/>
        <p:txBody>
          <a:bodyPr/>
          <a:lstStyle/>
          <a:p>
            <a:fld id="{18EE3183-3381-4635-98E1-4162FD52D8DF}" type="slidenum">
              <a:rPr lang="en-CA" smtClean="0"/>
              <a:t>‹#›</a:t>
            </a:fld>
            <a:endParaRPr lang="en-CA"/>
          </a:p>
        </p:txBody>
      </p:sp>
    </p:spTree>
    <p:extLst>
      <p:ext uri="{BB962C8B-B14F-4D97-AF65-F5344CB8AC3E}">
        <p14:creationId xmlns:p14="http://schemas.microsoft.com/office/powerpoint/2010/main" val="297433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01EF-6900-6F04-E08B-A721012B25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F4D776C-49FE-3EB8-E775-B8EDBC3090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C98831-AB24-FE4A-28BC-CE688FC2CC1A}"/>
              </a:ext>
            </a:extLst>
          </p:cNvPr>
          <p:cNvSpPr>
            <a:spLocks noGrp="1"/>
          </p:cNvSpPr>
          <p:nvPr>
            <p:ph type="dt" sz="half" idx="10"/>
          </p:nvPr>
        </p:nvSpPr>
        <p:spPr/>
        <p:txBody>
          <a:bodyPr/>
          <a:lstStyle/>
          <a:p>
            <a:fld id="{AA1A7127-2037-488D-AE8C-7E1C72244655}" type="datetimeFigureOut">
              <a:rPr lang="en-CA" smtClean="0"/>
              <a:t>2024-03-17</a:t>
            </a:fld>
            <a:endParaRPr lang="en-CA"/>
          </a:p>
        </p:txBody>
      </p:sp>
      <p:sp>
        <p:nvSpPr>
          <p:cNvPr id="5" name="Footer Placeholder 4">
            <a:extLst>
              <a:ext uri="{FF2B5EF4-FFF2-40B4-BE49-F238E27FC236}">
                <a16:creationId xmlns:a16="http://schemas.microsoft.com/office/drawing/2014/main" id="{E8199E14-B035-05E6-6D5C-CDCDF288FBF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5A68B34-F2A3-158E-C273-C500771E8396}"/>
              </a:ext>
            </a:extLst>
          </p:cNvPr>
          <p:cNvSpPr>
            <a:spLocks noGrp="1"/>
          </p:cNvSpPr>
          <p:nvPr>
            <p:ph type="sldNum" sz="quarter" idx="12"/>
          </p:nvPr>
        </p:nvSpPr>
        <p:spPr/>
        <p:txBody>
          <a:bodyPr/>
          <a:lstStyle/>
          <a:p>
            <a:fld id="{18EE3183-3381-4635-98E1-4162FD52D8DF}" type="slidenum">
              <a:rPr lang="en-CA" smtClean="0"/>
              <a:t>‹#›</a:t>
            </a:fld>
            <a:endParaRPr lang="en-CA"/>
          </a:p>
        </p:txBody>
      </p:sp>
    </p:spTree>
    <p:extLst>
      <p:ext uri="{BB962C8B-B14F-4D97-AF65-F5344CB8AC3E}">
        <p14:creationId xmlns:p14="http://schemas.microsoft.com/office/powerpoint/2010/main" val="235384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A4B4-FF62-8236-8034-20064DD33D5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1633373-5382-C43B-BD09-3C8F138646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2EB65CE-7B69-E2EC-F021-C51C04C78D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1FF4D95-7C2D-00D9-DE99-5818F5332C05}"/>
              </a:ext>
            </a:extLst>
          </p:cNvPr>
          <p:cNvSpPr>
            <a:spLocks noGrp="1"/>
          </p:cNvSpPr>
          <p:nvPr>
            <p:ph type="dt" sz="half" idx="10"/>
          </p:nvPr>
        </p:nvSpPr>
        <p:spPr/>
        <p:txBody>
          <a:bodyPr/>
          <a:lstStyle/>
          <a:p>
            <a:fld id="{AA1A7127-2037-488D-AE8C-7E1C72244655}" type="datetimeFigureOut">
              <a:rPr lang="en-CA" smtClean="0"/>
              <a:t>2024-03-17</a:t>
            </a:fld>
            <a:endParaRPr lang="en-CA"/>
          </a:p>
        </p:txBody>
      </p:sp>
      <p:sp>
        <p:nvSpPr>
          <p:cNvPr id="6" name="Footer Placeholder 5">
            <a:extLst>
              <a:ext uri="{FF2B5EF4-FFF2-40B4-BE49-F238E27FC236}">
                <a16:creationId xmlns:a16="http://schemas.microsoft.com/office/drawing/2014/main" id="{3E02EB78-592C-26F2-0841-207F198FE71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F7446EA-A2CE-7E9E-BDD0-C5CF1985F47C}"/>
              </a:ext>
            </a:extLst>
          </p:cNvPr>
          <p:cNvSpPr>
            <a:spLocks noGrp="1"/>
          </p:cNvSpPr>
          <p:nvPr>
            <p:ph type="sldNum" sz="quarter" idx="12"/>
          </p:nvPr>
        </p:nvSpPr>
        <p:spPr/>
        <p:txBody>
          <a:bodyPr/>
          <a:lstStyle/>
          <a:p>
            <a:fld id="{18EE3183-3381-4635-98E1-4162FD52D8DF}" type="slidenum">
              <a:rPr lang="en-CA" smtClean="0"/>
              <a:t>‹#›</a:t>
            </a:fld>
            <a:endParaRPr lang="en-CA"/>
          </a:p>
        </p:txBody>
      </p:sp>
    </p:spTree>
    <p:extLst>
      <p:ext uri="{BB962C8B-B14F-4D97-AF65-F5344CB8AC3E}">
        <p14:creationId xmlns:p14="http://schemas.microsoft.com/office/powerpoint/2010/main" val="427105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7D5CD-774B-D96D-52DB-A7EA8508C7A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09F42A8-F94B-1D9A-726A-B80AD87623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CBB546-5E44-0323-246A-FFBFE2A646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59072BC-C984-2A71-AD8E-D420A74F8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252861-2806-E316-66D0-1DA71EB06F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DC092DD-DE0C-E9D0-63D6-D02064BCDCA5}"/>
              </a:ext>
            </a:extLst>
          </p:cNvPr>
          <p:cNvSpPr>
            <a:spLocks noGrp="1"/>
          </p:cNvSpPr>
          <p:nvPr>
            <p:ph type="dt" sz="half" idx="10"/>
          </p:nvPr>
        </p:nvSpPr>
        <p:spPr/>
        <p:txBody>
          <a:bodyPr/>
          <a:lstStyle/>
          <a:p>
            <a:fld id="{AA1A7127-2037-488D-AE8C-7E1C72244655}" type="datetimeFigureOut">
              <a:rPr lang="en-CA" smtClean="0"/>
              <a:t>2024-03-17</a:t>
            </a:fld>
            <a:endParaRPr lang="en-CA"/>
          </a:p>
        </p:txBody>
      </p:sp>
      <p:sp>
        <p:nvSpPr>
          <p:cNvPr id="8" name="Footer Placeholder 7">
            <a:extLst>
              <a:ext uri="{FF2B5EF4-FFF2-40B4-BE49-F238E27FC236}">
                <a16:creationId xmlns:a16="http://schemas.microsoft.com/office/drawing/2014/main" id="{2CE0067B-6862-2493-9586-15D0AFE8DBB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5E4D815-C3CC-0D62-5222-98A083D09E83}"/>
              </a:ext>
            </a:extLst>
          </p:cNvPr>
          <p:cNvSpPr>
            <a:spLocks noGrp="1"/>
          </p:cNvSpPr>
          <p:nvPr>
            <p:ph type="sldNum" sz="quarter" idx="12"/>
          </p:nvPr>
        </p:nvSpPr>
        <p:spPr/>
        <p:txBody>
          <a:bodyPr/>
          <a:lstStyle/>
          <a:p>
            <a:fld id="{18EE3183-3381-4635-98E1-4162FD52D8DF}" type="slidenum">
              <a:rPr lang="en-CA" smtClean="0"/>
              <a:t>‹#›</a:t>
            </a:fld>
            <a:endParaRPr lang="en-CA"/>
          </a:p>
        </p:txBody>
      </p:sp>
    </p:spTree>
    <p:extLst>
      <p:ext uri="{BB962C8B-B14F-4D97-AF65-F5344CB8AC3E}">
        <p14:creationId xmlns:p14="http://schemas.microsoft.com/office/powerpoint/2010/main" val="3903373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5DEC-4F31-C762-C944-F2564A6A515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82C6A85-1470-E2A6-4F36-A902EAF78BA0}"/>
              </a:ext>
            </a:extLst>
          </p:cNvPr>
          <p:cNvSpPr>
            <a:spLocks noGrp="1"/>
          </p:cNvSpPr>
          <p:nvPr>
            <p:ph type="dt" sz="half" idx="10"/>
          </p:nvPr>
        </p:nvSpPr>
        <p:spPr/>
        <p:txBody>
          <a:bodyPr/>
          <a:lstStyle/>
          <a:p>
            <a:fld id="{AA1A7127-2037-488D-AE8C-7E1C72244655}" type="datetimeFigureOut">
              <a:rPr lang="en-CA" smtClean="0"/>
              <a:t>2024-03-17</a:t>
            </a:fld>
            <a:endParaRPr lang="en-CA"/>
          </a:p>
        </p:txBody>
      </p:sp>
      <p:sp>
        <p:nvSpPr>
          <p:cNvPr id="4" name="Footer Placeholder 3">
            <a:extLst>
              <a:ext uri="{FF2B5EF4-FFF2-40B4-BE49-F238E27FC236}">
                <a16:creationId xmlns:a16="http://schemas.microsoft.com/office/drawing/2014/main" id="{B23C2DD9-02A0-D3ED-AF93-D8A86BD9B24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1A05B91-EE56-3624-ABFD-730DBFD23C10}"/>
              </a:ext>
            </a:extLst>
          </p:cNvPr>
          <p:cNvSpPr>
            <a:spLocks noGrp="1"/>
          </p:cNvSpPr>
          <p:nvPr>
            <p:ph type="sldNum" sz="quarter" idx="12"/>
          </p:nvPr>
        </p:nvSpPr>
        <p:spPr/>
        <p:txBody>
          <a:bodyPr/>
          <a:lstStyle/>
          <a:p>
            <a:fld id="{18EE3183-3381-4635-98E1-4162FD52D8DF}" type="slidenum">
              <a:rPr lang="en-CA" smtClean="0"/>
              <a:t>‹#›</a:t>
            </a:fld>
            <a:endParaRPr lang="en-CA"/>
          </a:p>
        </p:txBody>
      </p:sp>
    </p:spTree>
    <p:extLst>
      <p:ext uri="{BB962C8B-B14F-4D97-AF65-F5344CB8AC3E}">
        <p14:creationId xmlns:p14="http://schemas.microsoft.com/office/powerpoint/2010/main" val="26468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07C805-4300-8085-3CF9-D57B239D8CF0}"/>
              </a:ext>
            </a:extLst>
          </p:cNvPr>
          <p:cNvSpPr>
            <a:spLocks noGrp="1"/>
          </p:cNvSpPr>
          <p:nvPr>
            <p:ph type="dt" sz="half" idx="10"/>
          </p:nvPr>
        </p:nvSpPr>
        <p:spPr/>
        <p:txBody>
          <a:bodyPr/>
          <a:lstStyle/>
          <a:p>
            <a:fld id="{AA1A7127-2037-488D-AE8C-7E1C72244655}" type="datetimeFigureOut">
              <a:rPr lang="en-CA" smtClean="0"/>
              <a:t>2024-03-17</a:t>
            </a:fld>
            <a:endParaRPr lang="en-CA"/>
          </a:p>
        </p:txBody>
      </p:sp>
      <p:sp>
        <p:nvSpPr>
          <p:cNvPr id="3" name="Footer Placeholder 2">
            <a:extLst>
              <a:ext uri="{FF2B5EF4-FFF2-40B4-BE49-F238E27FC236}">
                <a16:creationId xmlns:a16="http://schemas.microsoft.com/office/drawing/2014/main" id="{0F91AF89-4EE5-10A7-C085-C95799747C0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D1BC8BE-8330-DDF0-7454-0B7ABE3744EC}"/>
              </a:ext>
            </a:extLst>
          </p:cNvPr>
          <p:cNvSpPr>
            <a:spLocks noGrp="1"/>
          </p:cNvSpPr>
          <p:nvPr>
            <p:ph type="sldNum" sz="quarter" idx="12"/>
          </p:nvPr>
        </p:nvSpPr>
        <p:spPr/>
        <p:txBody>
          <a:bodyPr/>
          <a:lstStyle/>
          <a:p>
            <a:fld id="{18EE3183-3381-4635-98E1-4162FD52D8DF}" type="slidenum">
              <a:rPr lang="en-CA" smtClean="0"/>
              <a:t>‹#›</a:t>
            </a:fld>
            <a:endParaRPr lang="en-CA"/>
          </a:p>
        </p:txBody>
      </p:sp>
    </p:spTree>
    <p:extLst>
      <p:ext uri="{BB962C8B-B14F-4D97-AF65-F5344CB8AC3E}">
        <p14:creationId xmlns:p14="http://schemas.microsoft.com/office/powerpoint/2010/main" val="548924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8B0D2-899E-F33A-AB5D-717E5E79C1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3E5727F-4073-FF5E-D464-8C0C9C19C7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F86C36C-D2AE-45FC-9354-4319BCC6E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092211-6DDA-97BE-DF0A-E22D68EED7BD}"/>
              </a:ext>
            </a:extLst>
          </p:cNvPr>
          <p:cNvSpPr>
            <a:spLocks noGrp="1"/>
          </p:cNvSpPr>
          <p:nvPr>
            <p:ph type="dt" sz="half" idx="10"/>
          </p:nvPr>
        </p:nvSpPr>
        <p:spPr/>
        <p:txBody>
          <a:bodyPr/>
          <a:lstStyle/>
          <a:p>
            <a:fld id="{AA1A7127-2037-488D-AE8C-7E1C72244655}" type="datetimeFigureOut">
              <a:rPr lang="en-CA" smtClean="0"/>
              <a:t>2024-03-17</a:t>
            </a:fld>
            <a:endParaRPr lang="en-CA"/>
          </a:p>
        </p:txBody>
      </p:sp>
      <p:sp>
        <p:nvSpPr>
          <p:cNvPr id="6" name="Footer Placeholder 5">
            <a:extLst>
              <a:ext uri="{FF2B5EF4-FFF2-40B4-BE49-F238E27FC236}">
                <a16:creationId xmlns:a16="http://schemas.microsoft.com/office/drawing/2014/main" id="{6CDF6DCC-C197-03AE-E5ED-9672E6CC1D4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87F0CDB-A769-9FB7-A03C-F2804C721169}"/>
              </a:ext>
            </a:extLst>
          </p:cNvPr>
          <p:cNvSpPr>
            <a:spLocks noGrp="1"/>
          </p:cNvSpPr>
          <p:nvPr>
            <p:ph type="sldNum" sz="quarter" idx="12"/>
          </p:nvPr>
        </p:nvSpPr>
        <p:spPr/>
        <p:txBody>
          <a:bodyPr/>
          <a:lstStyle/>
          <a:p>
            <a:fld id="{18EE3183-3381-4635-98E1-4162FD52D8DF}" type="slidenum">
              <a:rPr lang="en-CA" smtClean="0"/>
              <a:t>‹#›</a:t>
            </a:fld>
            <a:endParaRPr lang="en-CA"/>
          </a:p>
        </p:txBody>
      </p:sp>
    </p:spTree>
    <p:extLst>
      <p:ext uri="{BB962C8B-B14F-4D97-AF65-F5344CB8AC3E}">
        <p14:creationId xmlns:p14="http://schemas.microsoft.com/office/powerpoint/2010/main" val="2073396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1AA3-C66C-394B-8D83-1BC8B10817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9FBF835-8795-0F96-46D5-689DD6EA4F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00D7200-CECB-0B1B-BD9E-999F919A8D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3AB183-8A41-CACE-862E-AA1FF415636B}"/>
              </a:ext>
            </a:extLst>
          </p:cNvPr>
          <p:cNvSpPr>
            <a:spLocks noGrp="1"/>
          </p:cNvSpPr>
          <p:nvPr>
            <p:ph type="dt" sz="half" idx="10"/>
          </p:nvPr>
        </p:nvSpPr>
        <p:spPr/>
        <p:txBody>
          <a:bodyPr/>
          <a:lstStyle/>
          <a:p>
            <a:fld id="{AA1A7127-2037-488D-AE8C-7E1C72244655}" type="datetimeFigureOut">
              <a:rPr lang="en-CA" smtClean="0"/>
              <a:t>2024-03-17</a:t>
            </a:fld>
            <a:endParaRPr lang="en-CA"/>
          </a:p>
        </p:txBody>
      </p:sp>
      <p:sp>
        <p:nvSpPr>
          <p:cNvPr id="6" name="Footer Placeholder 5">
            <a:extLst>
              <a:ext uri="{FF2B5EF4-FFF2-40B4-BE49-F238E27FC236}">
                <a16:creationId xmlns:a16="http://schemas.microsoft.com/office/drawing/2014/main" id="{6744D73E-DAA7-D8CE-E50F-905D52DE5B8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0755F70-A4C5-A6C3-48DD-93FA750DEAE9}"/>
              </a:ext>
            </a:extLst>
          </p:cNvPr>
          <p:cNvSpPr>
            <a:spLocks noGrp="1"/>
          </p:cNvSpPr>
          <p:nvPr>
            <p:ph type="sldNum" sz="quarter" idx="12"/>
          </p:nvPr>
        </p:nvSpPr>
        <p:spPr/>
        <p:txBody>
          <a:bodyPr/>
          <a:lstStyle/>
          <a:p>
            <a:fld id="{18EE3183-3381-4635-98E1-4162FD52D8DF}" type="slidenum">
              <a:rPr lang="en-CA" smtClean="0"/>
              <a:t>‹#›</a:t>
            </a:fld>
            <a:endParaRPr lang="en-CA"/>
          </a:p>
        </p:txBody>
      </p:sp>
    </p:spTree>
    <p:extLst>
      <p:ext uri="{BB962C8B-B14F-4D97-AF65-F5344CB8AC3E}">
        <p14:creationId xmlns:p14="http://schemas.microsoft.com/office/powerpoint/2010/main" val="1095443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C2F039-A31A-1D10-BA19-CE0B7984E6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25F84CB-08F7-C434-9636-FA34202412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7416775-39E9-F18A-950E-04E74498D1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A7127-2037-488D-AE8C-7E1C72244655}" type="datetimeFigureOut">
              <a:rPr lang="en-CA" smtClean="0"/>
              <a:t>2024-03-17</a:t>
            </a:fld>
            <a:endParaRPr lang="en-CA"/>
          </a:p>
        </p:txBody>
      </p:sp>
      <p:sp>
        <p:nvSpPr>
          <p:cNvPr id="5" name="Footer Placeholder 4">
            <a:extLst>
              <a:ext uri="{FF2B5EF4-FFF2-40B4-BE49-F238E27FC236}">
                <a16:creationId xmlns:a16="http://schemas.microsoft.com/office/drawing/2014/main" id="{AB6B0DD3-4FA0-740D-69C4-C262870565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0BE078F-ED32-5634-3766-D4FCDE9CD4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E3183-3381-4635-98E1-4162FD52D8DF}" type="slidenum">
              <a:rPr lang="en-CA" smtClean="0"/>
              <a:t>‹#›</a:t>
            </a:fld>
            <a:endParaRPr lang="en-CA"/>
          </a:p>
        </p:txBody>
      </p:sp>
    </p:spTree>
    <p:extLst>
      <p:ext uri="{BB962C8B-B14F-4D97-AF65-F5344CB8AC3E}">
        <p14:creationId xmlns:p14="http://schemas.microsoft.com/office/powerpoint/2010/main" val="2609678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D71BC5-A01C-5A90-7C8E-0FCDB37DB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1155" y="0"/>
            <a:ext cx="7710845" cy="6858000"/>
          </a:xfrm>
          <a:prstGeom prst="rect">
            <a:avLst/>
          </a:prstGeom>
        </p:spPr>
      </p:pic>
      <p:sp>
        <p:nvSpPr>
          <p:cNvPr id="4" name="TextBox 3">
            <a:extLst>
              <a:ext uri="{FF2B5EF4-FFF2-40B4-BE49-F238E27FC236}">
                <a16:creationId xmlns:a16="http://schemas.microsoft.com/office/drawing/2014/main" id="{400B7A28-2BB9-AF3F-BCB9-536237D79FCE}"/>
              </a:ext>
            </a:extLst>
          </p:cNvPr>
          <p:cNvSpPr txBox="1"/>
          <p:nvPr/>
        </p:nvSpPr>
        <p:spPr>
          <a:xfrm>
            <a:off x="485192" y="531844"/>
            <a:ext cx="3900196"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The outer (or </a:t>
            </a:r>
            <a:r>
              <a:rPr kumimoji="0" lang="en-CA" sz="1800" b="0" i="0" u="none" strike="noStrike" kern="1200" cap="none" spc="0" normalizeH="0" baseline="0" noProof="0" err="1">
                <a:ln>
                  <a:noFill/>
                </a:ln>
                <a:solidFill>
                  <a:prstClr val="black"/>
                </a:solidFill>
                <a:effectLst/>
                <a:uLnTx/>
                <a:uFillTx/>
                <a:latin typeface="Calibri" panose="020F0502020204030204"/>
                <a:ea typeface="+mn-ea"/>
                <a:cs typeface="+mn-cs"/>
              </a:rPr>
              <a:t>circum</a:t>
            </a: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 circle is defined to intersect all 3 triangle nodes, while the inner circle is defined to be tangent to all 3 triangle sides.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To the left, outer circle centres are shown by the blue spheres.  Many are located just inside the triangle (e.g. pt A) while some where completely outside the triangle and have been replaced by the inner circle centres as indicated by the yellow spheres (e.g. point B)</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8BD0EE05-231B-DE66-3DB7-A8AF4306FB8B}"/>
              </a:ext>
            </a:extLst>
          </p:cNvPr>
          <p:cNvSpPr txBox="1"/>
          <p:nvPr/>
        </p:nvSpPr>
        <p:spPr>
          <a:xfrm>
            <a:off x="8089641" y="1073021"/>
            <a:ext cx="3177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A</a:t>
            </a:r>
          </a:p>
        </p:txBody>
      </p:sp>
      <p:sp>
        <p:nvSpPr>
          <p:cNvPr id="9" name="TextBox 8">
            <a:extLst>
              <a:ext uri="{FF2B5EF4-FFF2-40B4-BE49-F238E27FC236}">
                <a16:creationId xmlns:a16="http://schemas.microsoft.com/office/drawing/2014/main" id="{E04695D3-A22B-44CE-DFB8-AAB6D5872B42}"/>
              </a:ext>
            </a:extLst>
          </p:cNvPr>
          <p:cNvSpPr txBox="1"/>
          <p:nvPr/>
        </p:nvSpPr>
        <p:spPr>
          <a:xfrm>
            <a:off x="7707086" y="3498979"/>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B</a:t>
            </a:r>
          </a:p>
        </p:txBody>
      </p:sp>
    </p:spTree>
    <p:extLst>
      <p:ext uri="{BB962C8B-B14F-4D97-AF65-F5344CB8AC3E}">
        <p14:creationId xmlns:p14="http://schemas.microsoft.com/office/powerpoint/2010/main" val="2478470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EE004-2E50-201A-8A7D-1CF02D15AF1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C85E886-4B32-B74B-A620-9CD11FA22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1155" y="0"/>
            <a:ext cx="7710845" cy="6858000"/>
          </a:xfrm>
          <a:prstGeom prst="rect">
            <a:avLst/>
          </a:prstGeom>
        </p:spPr>
      </p:pic>
      <p:sp>
        <p:nvSpPr>
          <p:cNvPr id="5" name="TextBox 4">
            <a:extLst>
              <a:ext uri="{FF2B5EF4-FFF2-40B4-BE49-F238E27FC236}">
                <a16:creationId xmlns:a16="http://schemas.microsoft.com/office/drawing/2014/main" id="{49F5EF89-90AC-AEE5-4528-E32BA76CE3BA}"/>
              </a:ext>
            </a:extLst>
          </p:cNvPr>
          <p:cNvSpPr txBox="1"/>
          <p:nvPr/>
        </p:nvSpPr>
        <p:spPr>
          <a:xfrm>
            <a:off x="251927" y="289248"/>
            <a:ext cx="390019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Here the inner circle centres have been used exclusively (blue </a:t>
            </a:r>
            <a:r>
              <a:rPr kumimoji="0" lang="en-CA" sz="1800" b="0" i="0" u="none" strike="noStrike" kern="1200" cap="none" spc="0" normalizeH="0" baseline="0" noProof="0" err="1">
                <a:ln>
                  <a:noFill/>
                </a:ln>
                <a:solidFill>
                  <a:prstClr val="black"/>
                </a:solidFill>
                <a:effectLst/>
                <a:uLnTx/>
                <a:uFillTx/>
                <a:latin typeface="Calibri" panose="020F0502020204030204"/>
                <a:ea typeface="+mn-ea"/>
                <a:cs typeface="+mn-cs"/>
              </a:rPr>
              <a:t>shperes</a:t>
            </a: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049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6707C1-3779-8BCA-1BBC-D0698BB7D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21" y="1465859"/>
            <a:ext cx="5874655" cy="5224899"/>
          </a:xfrm>
          <a:prstGeom prst="rect">
            <a:avLst/>
          </a:prstGeom>
        </p:spPr>
      </p:pic>
      <p:sp>
        <p:nvSpPr>
          <p:cNvPr id="4" name="TextBox 3">
            <a:extLst>
              <a:ext uri="{FF2B5EF4-FFF2-40B4-BE49-F238E27FC236}">
                <a16:creationId xmlns:a16="http://schemas.microsoft.com/office/drawing/2014/main" id="{D2A09034-A266-D27D-291F-2DE190A7749F}"/>
              </a:ext>
            </a:extLst>
          </p:cNvPr>
          <p:cNvSpPr txBox="1"/>
          <p:nvPr/>
        </p:nvSpPr>
        <p:spPr>
          <a:xfrm>
            <a:off x="152921" y="244997"/>
            <a:ext cx="5874655" cy="141577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a:ln>
                  <a:noFill/>
                </a:ln>
                <a:solidFill>
                  <a:prstClr val="black"/>
                </a:solidFill>
                <a:effectLst/>
                <a:uLnTx/>
                <a:uFillTx/>
                <a:latin typeface="Calibri" panose="020F0502020204030204"/>
                <a:ea typeface="+mn-ea"/>
                <a:cs typeface="+mn-cs"/>
              </a:rPr>
              <a:t>Mesh-centred control volume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600" b="0" i="0" u="none" strike="noStrike" kern="1200" cap="none" spc="0" normalizeH="0" baseline="0" noProof="0">
                <a:ln>
                  <a:noFill/>
                </a:ln>
                <a:solidFill>
                  <a:prstClr val="black"/>
                </a:solidFill>
                <a:effectLst/>
                <a:uLnTx/>
                <a:uFillTx/>
                <a:latin typeface="Calibri" panose="020F0502020204030204"/>
                <a:ea typeface="+mn-ea"/>
                <a:cs typeface="+mn-cs"/>
              </a:rPr>
              <a:t>Inner circle centres (blue circles) represent </a:t>
            </a:r>
            <a:r>
              <a:rPr kumimoji="0" lang="en-CA" sz="1600" b="0" i="0" u="none" strike="noStrike" kern="1200" cap="none" spc="0" normalizeH="0" baseline="0" noProof="0" err="1">
                <a:ln>
                  <a:noFill/>
                </a:ln>
                <a:solidFill>
                  <a:prstClr val="black"/>
                </a:solidFill>
                <a:effectLst/>
                <a:uLnTx/>
                <a:uFillTx/>
                <a:latin typeface="Calibri" panose="020F0502020204030204"/>
                <a:ea typeface="+mn-ea"/>
                <a:cs typeface="+mn-cs"/>
              </a:rPr>
              <a:t>Modflow</a:t>
            </a:r>
            <a:r>
              <a:rPr kumimoji="0" lang="en-CA" sz="1600" b="0" i="0" u="none" strike="noStrike" kern="1200" cap="none" spc="0" normalizeH="0" baseline="0" noProof="0">
                <a:ln>
                  <a:noFill/>
                </a:ln>
                <a:solidFill>
                  <a:prstClr val="black"/>
                </a:solidFill>
                <a:effectLst/>
                <a:uLnTx/>
                <a:uFillTx/>
                <a:latin typeface="Calibri" panose="020F0502020204030204"/>
                <a:ea typeface="+mn-ea"/>
                <a:cs typeface="+mn-cs"/>
              </a:rPr>
              <a:t> cells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600" b="0" i="0" u="none" strike="noStrike" kern="1200" cap="none" spc="0" normalizeH="0" baseline="0" noProof="0">
                <a:ln>
                  <a:noFill/>
                </a:ln>
                <a:solidFill>
                  <a:prstClr val="black"/>
                </a:solidFill>
                <a:effectLst/>
                <a:uLnTx/>
                <a:uFillTx/>
                <a:latin typeface="Calibri" panose="020F0502020204030204"/>
                <a:ea typeface="+mn-ea"/>
                <a:cs typeface="+mn-cs"/>
              </a:rPr>
              <a:t>Cell area (yellow shading) is equal to the triangular element area</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pic>
        <p:nvPicPr>
          <p:cNvPr id="8" name="Picture 7">
            <a:extLst>
              <a:ext uri="{FF2B5EF4-FFF2-40B4-BE49-F238E27FC236}">
                <a16:creationId xmlns:a16="http://schemas.microsoft.com/office/drawing/2014/main" id="{34CDE5AF-4D0E-FF00-EF40-6DEE9AE8B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65859"/>
            <a:ext cx="5874655" cy="5224899"/>
          </a:xfrm>
          <a:prstGeom prst="rect">
            <a:avLst/>
          </a:prstGeom>
        </p:spPr>
      </p:pic>
      <p:sp>
        <p:nvSpPr>
          <p:cNvPr id="9" name="TextBox 8">
            <a:extLst>
              <a:ext uri="{FF2B5EF4-FFF2-40B4-BE49-F238E27FC236}">
                <a16:creationId xmlns:a16="http://schemas.microsoft.com/office/drawing/2014/main" id="{598B6660-DE19-6DFD-88D7-67101553E969}"/>
              </a:ext>
            </a:extLst>
          </p:cNvPr>
          <p:cNvSpPr txBox="1"/>
          <p:nvPr/>
        </p:nvSpPr>
        <p:spPr>
          <a:xfrm>
            <a:off x="6096000" y="244997"/>
            <a:ext cx="5874655"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a:ln>
                  <a:noFill/>
                </a:ln>
                <a:solidFill>
                  <a:prstClr val="black"/>
                </a:solidFill>
                <a:effectLst/>
                <a:uLnTx/>
                <a:uFillTx/>
                <a:latin typeface="Calibri" panose="020F0502020204030204"/>
                <a:ea typeface="+mn-ea"/>
                <a:cs typeface="+mn-cs"/>
              </a:rPr>
              <a:t>Node-centred control volume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600" b="0" i="0" u="none" strike="noStrike" kern="1200" cap="none" spc="0" normalizeH="0" baseline="0" noProof="0">
                <a:ln>
                  <a:noFill/>
                </a:ln>
                <a:solidFill>
                  <a:prstClr val="black"/>
                </a:solidFill>
                <a:effectLst/>
                <a:uLnTx/>
                <a:uFillTx/>
                <a:latin typeface="Calibri" panose="020F0502020204030204"/>
                <a:ea typeface="+mn-ea"/>
                <a:cs typeface="+mn-cs"/>
              </a:rPr>
              <a:t>Triangular element nodes (blue spheres) represent </a:t>
            </a:r>
            <a:r>
              <a:rPr kumimoji="0" lang="en-CA" sz="1600" b="0" i="0" u="none" strike="noStrike" kern="1200" cap="none" spc="0" normalizeH="0" baseline="0" noProof="0" err="1">
                <a:ln>
                  <a:noFill/>
                </a:ln>
                <a:solidFill>
                  <a:prstClr val="black"/>
                </a:solidFill>
                <a:effectLst/>
                <a:uLnTx/>
                <a:uFillTx/>
                <a:latin typeface="Calibri" panose="020F0502020204030204"/>
                <a:ea typeface="+mn-ea"/>
                <a:cs typeface="+mn-cs"/>
              </a:rPr>
              <a:t>Modflow</a:t>
            </a:r>
            <a:r>
              <a:rPr kumimoji="0" lang="en-CA" sz="1600" b="0" i="0" u="none" strike="noStrike" kern="1200" cap="none" spc="0" normalizeH="0" baseline="0" noProof="0">
                <a:ln>
                  <a:noFill/>
                </a:ln>
                <a:solidFill>
                  <a:prstClr val="black"/>
                </a:solidFill>
                <a:effectLst/>
                <a:uLnTx/>
                <a:uFillTx/>
                <a:latin typeface="Calibri" panose="020F0502020204030204"/>
                <a:ea typeface="+mn-ea"/>
                <a:cs typeface="+mn-cs"/>
              </a:rPr>
              <a:t> cells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600" b="0" i="0" u="none" strike="noStrike" kern="1200" cap="none" spc="0" normalizeH="0" baseline="0" noProof="0">
                <a:ln>
                  <a:noFill/>
                </a:ln>
                <a:solidFill>
                  <a:prstClr val="black"/>
                </a:solidFill>
                <a:effectLst/>
                <a:uLnTx/>
                <a:uFillTx/>
                <a:latin typeface="Calibri" panose="020F0502020204030204"/>
                <a:ea typeface="+mn-ea"/>
                <a:cs typeface="+mn-cs"/>
              </a:rPr>
              <a:t>Cell area (yellow shading) is defined by the inner circle centres from all adjoining triangular elements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4159277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51FED-4F16-EBC8-66B4-331599F7358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1A88247-154F-CA60-0ED4-B0F21522DC76}"/>
              </a:ext>
            </a:extLst>
          </p:cNvPr>
          <p:cNvPicPr>
            <a:picLocks noChangeAspect="1"/>
          </p:cNvPicPr>
          <p:nvPr/>
        </p:nvPicPr>
        <p:blipFill rotWithShape="1">
          <a:blip r:embed="rId2">
            <a:extLst>
              <a:ext uri="{28A0092B-C50C-407E-A947-70E740481C1C}">
                <a14:useLocalDpi xmlns:a14="http://schemas.microsoft.com/office/drawing/2010/main" val="0"/>
              </a:ext>
            </a:extLst>
          </a:blip>
          <a:srcRect t="11905"/>
          <a:stretch/>
        </p:blipFill>
        <p:spPr>
          <a:xfrm>
            <a:off x="152921" y="2087895"/>
            <a:ext cx="5874655" cy="4602863"/>
          </a:xfrm>
          <a:prstGeom prst="rect">
            <a:avLst/>
          </a:prstGeom>
        </p:spPr>
      </p:pic>
      <p:sp>
        <p:nvSpPr>
          <p:cNvPr id="4" name="TextBox 3">
            <a:extLst>
              <a:ext uri="{FF2B5EF4-FFF2-40B4-BE49-F238E27FC236}">
                <a16:creationId xmlns:a16="http://schemas.microsoft.com/office/drawing/2014/main" id="{F72BF0FD-021D-0356-BFCF-6371EC20CD60}"/>
              </a:ext>
            </a:extLst>
          </p:cNvPr>
          <p:cNvSpPr txBox="1"/>
          <p:nvPr/>
        </p:nvSpPr>
        <p:spPr>
          <a:xfrm>
            <a:off x="152921" y="179680"/>
            <a:ext cx="5874655" cy="215443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a:ln>
                  <a:noFill/>
                </a:ln>
                <a:solidFill>
                  <a:prstClr val="black"/>
                </a:solidFill>
                <a:effectLst/>
                <a:uLnTx/>
                <a:uFillTx/>
                <a:latin typeface="Calibri" panose="020F0502020204030204"/>
                <a:ea typeface="+mn-ea"/>
                <a:cs typeface="+mn-cs"/>
              </a:rPr>
              <a:t>Mesh-centred Cell-to-cell Connections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600" b="0" i="0" u="none" strike="noStrike" kern="1200" cap="none" spc="0" normalizeH="0" baseline="0" noProof="0">
                <a:ln>
                  <a:noFill/>
                </a:ln>
                <a:solidFill>
                  <a:prstClr val="black"/>
                </a:solidFill>
                <a:effectLst/>
                <a:uLnTx/>
                <a:uFillTx/>
                <a:latin typeface="Calibri" panose="020F0502020204030204"/>
                <a:ea typeface="+mn-ea"/>
                <a:cs typeface="+mn-cs"/>
              </a:rPr>
              <a:t>Cell connection distance defined by sum of distance from circle centre to edge tangents (blue arrows) or distance between adjacent circle centres (dashed blue arrow)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600" b="0" i="0" u="none" strike="noStrike" kern="1200" cap="none" spc="0" normalizeH="0" baseline="0" noProof="0">
                <a:ln>
                  <a:noFill/>
                </a:ln>
                <a:solidFill>
                  <a:prstClr val="black"/>
                </a:solidFill>
                <a:effectLst/>
                <a:uLnTx/>
                <a:uFillTx/>
                <a:latin typeface="Calibri" panose="020F0502020204030204"/>
                <a:ea typeface="+mn-ea"/>
                <a:cs typeface="+mn-cs"/>
              </a:rPr>
              <a:t>Cell connection length (orange line) defined by triangular element side length</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pic>
        <p:nvPicPr>
          <p:cNvPr id="8" name="Picture 7">
            <a:extLst>
              <a:ext uri="{FF2B5EF4-FFF2-40B4-BE49-F238E27FC236}">
                <a16:creationId xmlns:a16="http://schemas.microsoft.com/office/drawing/2014/main" id="{15F53279-2CFB-9C8A-57D3-4FAAD068406E}"/>
              </a:ext>
            </a:extLst>
          </p:cNvPr>
          <p:cNvPicPr>
            <a:picLocks noChangeAspect="1"/>
          </p:cNvPicPr>
          <p:nvPr/>
        </p:nvPicPr>
        <p:blipFill rotWithShape="1">
          <a:blip r:embed="rId3">
            <a:extLst>
              <a:ext uri="{28A0092B-C50C-407E-A947-70E740481C1C}">
                <a14:useLocalDpi xmlns:a14="http://schemas.microsoft.com/office/drawing/2010/main" val="0"/>
              </a:ext>
            </a:extLst>
          </a:blip>
          <a:srcRect t="11905"/>
          <a:stretch/>
        </p:blipFill>
        <p:spPr>
          <a:xfrm>
            <a:off x="6096000" y="2087895"/>
            <a:ext cx="5874655" cy="4602863"/>
          </a:xfrm>
          <a:prstGeom prst="rect">
            <a:avLst/>
          </a:prstGeom>
        </p:spPr>
      </p:pic>
      <p:sp>
        <p:nvSpPr>
          <p:cNvPr id="9" name="TextBox 8">
            <a:extLst>
              <a:ext uri="{FF2B5EF4-FFF2-40B4-BE49-F238E27FC236}">
                <a16:creationId xmlns:a16="http://schemas.microsoft.com/office/drawing/2014/main" id="{7B130488-752A-38CC-5493-400A5E015E2E}"/>
              </a:ext>
            </a:extLst>
          </p:cNvPr>
          <p:cNvSpPr txBox="1"/>
          <p:nvPr/>
        </p:nvSpPr>
        <p:spPr>
          <a:xfrm>
            <a:off x="6096000" y="179680"/>
            <a:ext cx="5874655" cy="187743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a:ln>
                  <a:noFill/>
                </a:ln>
                <a:solidFill>
                  <a:prstClr val="black"/>
                </a:solidFill>
                <a:effectLst/>
                <a:uLnTx/>
                <a:uFillTx/>
                <a:latin typeface="Calibri" panose="020F0502020204030204"/>
                <a:ea typeface="+mn-ea"/>
                <a:cs typeface="+mn-cs"/>
              </a:rPr>
              <a:t>Node-centred Cell-to-cell Connections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600" b="0" i="0" u="none" strike="noStrike" kern="1200" cap="none" spc="0" normalizeH="0" baseline="0" noProof="0">
                <a:ln>
                  <a:noFill/>
                </a:ln>
                <a:solidFill>
                  <a:prstClr val="black"/>
                </a:solidFill>
                <a:effectLst/>
                <a:uLnTx/>
                <a:uFillTx/>
                <a:latin typeface="Calibri" panose="020F0502020204030204"/>
                <a:ea typeface="+mn-ea"/>
                <a:cs typeface="+mn-cs"/>
              </a:rPr>
              <a:t>Cell connection distance (blue arrow) defined by triangular element side length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600" b="0" i="0" u="none" strike="noStrike" kern="1200" cap="none" spc="0" normalizeH="0" baseline="0" noProof="0">
                <a:ln>
                  <a:noFill/>
                </a:ln>
                <a:solidFill>
                  <a:prstClr val="black"/>
                </a:solidFill>
                <a:effectLst/>
                <a:uLnTx/>
                <a:uFillTx/>
                <a:latin typeface="Calibri" panose="020F0502020204030204"/>
                <a:ea typeface="+mn-ea"/>
                <a:cs typeface="+mn-cs"/>
              </a:rPr>
              <a:t>Cell connection length defined by sum of distance from circle centre to edge tangents (orange lines) or distance between adjacent circle centres (dashed orange line)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cxnSp>
        <p:nvCxnSpPr>
          <p:cNvPr id="5" name="Straight Connector 4">
            <a:extLst>
              <a:ext uri="{FF2B5EF4-FFF2-40B4-BE49-F238E27FC236}">
                <a16:creationId xmlns:a16="http://schemas.microsoft.com/office/drawing/2014/main" id="{6281088A-EDF8-72A8-8F84-51759E2E92AA}"/>
              </a:ext>
            </a:extLst>
          </p:cNvPr>
          <p:cNvCxnSpPr>
            <a:cxnSpLocks/>
          </p:cNvCxnSpPr>
          <p:nvPr/>
        </p:nvCxnSpPr>
        <p:spPr>
          <a:xfrm flipV="1">
            <a:off x="3144416" y="3144416"/>
            <a:ext cx="1054360" cy="1371600"/>
          </a:xfrm>
          <a:prstGeom prst="line">
            <a:avLst/>
          </a:prstGeom>
          <a:ln w="41275"/>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1A9503FA-770E-28BA-057A-E1559675CDB1}"/>
              </a:ext>
            </a:extLst>
          </p:cNvPr>
          <p:cNvCxnSpPr>
            <a:cxnSpLocks/>
          </p:cNvCxnSpPr>
          <p:nvPr/>
        </p:nvCxnSpPr>
        <p:spPr>
          <a:xfrm>
            <a:off x="9034463" y="3834882"/>
            <a:ext cx="342900" cy="298579"/>
          </a:xfrm>
          <a:prstGeom prst="line">
            <a:avLst/>
          </a:prstGeom>
          <a:ln w="41275"/>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42E26CD8-27DC-91D8-1CCF-E69628C8B68A}"/>
              </a:ext>
            </a:extLst>
          </p:cNvPr>
          <p:cNvCxnSpPr>
            <a:cxnSpLocks/>
          </p:cNvCxnSpPr>
          <p:nvPr/>
        </p:nvCxnSpPr>
        <p:spPr>
          <a:xfrm flipV="1">
            <a:off x="9106678" y="3144416"/>
            <a:ext cx="1035698" cy="1371600"/>
          </a:xfrm>
          <a:prstGeom prst="line">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3D54DB-9C00-1B79-A75E-D13498EEA800}"/>
              </a:ext>
            </a:extLst>
          </p:cNvPr>
          <p:cNvCxnSpPr>
            <a:cxnSpLocks/>
          </p:cNvCxnSpPr>
          <p:nvPr/>
        </p:nvCxnSpPr>
        <p:spPr>
          <a:xfrm>
            <a:off x="9710738" y="3676262"/>
            <a:ext cx="342900" cy="298579"/>
          </a:xfrm>
          <a:prstGeom prst="line">
            <a:avLst/>
          </a:prstGeom>
          <a:ln w="41275"/>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508DAAA5-C822-1E15-DF85-AF0C61C2E46B}"/>
              </a:ext>
            </a:extLst>
          </p:cNvPr>
          <p:cNvCxnSpPr>
            <a:cxnSpLocks/>
          </p:cNvCxnSpPr>
          <p:nvPr/>
        </p:nvCxnSpPr>
        <p:spPr>
          <a:xfrm>
            <a:off x="9034463" y="3834882"/>
            <a:ext cx="1019175" cy="139959"/>
          </a:xfrm>
          <a:prstGeom prst="line">
            <a:avLst/>
          </a:prstGeom>
          <a:ln w="41275">
            <a:prstDash val="dash"/>
          </a:ln>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4D45A682-E6BC-5FFC-C88C-E06DABCA7763}"/>
              </a:ext>
            </a:extLst>
          </p:cNvPr>
          <p:cNvCxnSpPr>
            <a:cxnSpLocks/>
          </p:cNvCxnSpPr>
          <p:nvPr/>
        </p:nvCxnSpPr>
        <p:spPr>
          <a:xfrm>
            <a:off x="3098006" y="3845676"/>
            <a:ext cx="342900" cy="298579"/>
          </a:xfrm>
          <a:prstGeom prst="line">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5416B77-1A2C-C466-87C3-1F506D12CE76}"/>
              </a:ext>
            </a:extLst>
          </p:cNvPr>
          <p:cNvCxnSpPr>
            <a:cxnSpLocks/>
          </p:cNvCxnSpPr>
          <p:nvPr/>
        </p:nvCxnSpPr>
        <p:spPr>
          <a:xfrm>
            <a:off x="3774281" y="3687056"/>
            <a:ext cx="342900" cy="298579"/>
          </a:xfrm>
          <a:prstGeom prst="line">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CE7E5CF-EA85-AD66-08B7-B56ADFCD9944}"/>
              </a:ext>
            </a:extLst>
          </p:cNvPr>
          <p:cNvCxnSpPr>
            <a:cxnSpLocks/>
          </p:cNvCxnSpPr>
          <p:nvPr/>
        </p:nvCxnSpPr>
        <p:spPr>
          <a:xfrm>
            <a:off x="3098006" y="3845676"/>
            <a:ext cx="1019175" cy="139959"/>
          </a:xfrm>
          <a:prstGeom prst="line">
            <a:avLst/>
          </a:prstGeom>
          <a:ln w="41275">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434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362DC16-5EA4-892C-83AB-E03A1D396ACA}"/>
              </a:ext>
            </a:extLst>
          </p:cNvPr>
          <p:cNvSpPr txBox="1"/>
          <p:nvPr/>
        </p:nvSpPr>
        <p:spPr>
          <a:xfrm>
            <a:off x="341520" y="1609011"/>
            <a:ext cx="4723526"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a:ln>
                  <a:noFill/>
                </a:ln>
                <a:solidFill>
                  <a:prstClr val="black"/>
                </a:solidFill>
                <a:effectLst/>
                <a:uLnTx/>
                <a:uFillTx/>
                <a:latin typeface="Calibri" panose="020F0502020204030204"/>
                <a:ea typeface="+mn-ea"/>
                <a:cs typeface="+mn-cs"/>
              </a:rPr>
              <a:t>Node-centred scheme cell area calculation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Cell areas can be calculated by summing the areas of the triangle pairs from the adjoining elements 1 to 5 in this case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Shown for element 1 are the blue triangles ABC and ACD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Points B and D are the intersection points between the element 1 sides and the lines between the adjoining element inner circle centres</a:t>
            </a:r>
          </a:p>
        </p:txBody>
      </p:sp>
      <p:pic>
        <p:nvPicPr>
          <p:cNvPr id="2" name="Picture 1">
            <a:extLst>
              <a:ext uri="{FF2B5EF4-FFF2-40B4-BE49-F238E27FC236}">
                <a16:creationId xmlns:a16="http://schemas.microsoft.com/office/drawing/2014/main" id="{39AB8414-3126-EE70-0A37-7FFF7A065F14}"/>
              </a:ext>
            </a:extLst>
          </p:cNvPr>
          <p:cNvPicPr>
            <a:picLocks noChangeAspect="1"/>
          </p:cNvPicPr>
          <p:nvPr/>
        </p:nvPicPr>
        <p:blipFill rotWithShape="1">
          <a:blip r:embed="rId2"/>
          <a:srcRect l="36928" t="39743" r="30525" b="25294"/>
          <a:stretch/>
        </p:blipFill>
        <p:spPr>
          <a:xfrm>
            <a:off x="5592463" y="854225"/>
            <a:ext cx="5660197" cy="5149550"/>
          </a:xfrm>
          <a:prstGeom prst="rect">
            <a:avLst/>
          </a:prstGeom>
        </p:spPr>
      </p:pic>
      <p:cxnSp>
        <p:nvCxnSpPr>
          <p:cNvPr id="3" name="Straight Connector 2">
            <a:extLst>
              <a:ext uri="{FF2B5EF4-FFF2-40B4-BE49-F238E27FC236}">
                <a16:creationId xmlns:a16="http://schemas.microsoft.com/office/drawing/2014/main" id="{C44EEACA-6721-2CFD-8B43-8971ACFCE3D1}"/>
              </a:ext>
            </a:extLst>
          </p:cNvPr>
          <p:cNvCxnSpPr>
            <a:cxnSpLocks/>
          </p:cNvCxnSpPr>
          <p:nvPr/>
        </p:nvCxnSpPr>
        <p:spPr>
          <a:xfrm flipV="1">
            <a:off x="7978333" y="2116332"/>
            <a:ext cx="2919868" cy="1524388"/>
          </a:xfrm>
          <a:prstGeom prst="line">
            <a:avLst/>
          </a:prstGeom>
          <a:ln w="4127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D7E4EA7-88A1-238D-ACF1-DB113B16C59E}"/>
              </a:ext>
            </a:extLst>
          </p:cNvPr>
          <p:cNvCxnSpPr>
            <a:cxnSpLocks/>
          </p:cNvCxnSpPr>
          <p:nvPr/>
        </p:nvCxnSpPr>
        <p:spPr>
          <a:xfrm flipH="1" flipV="1">
            <a:off x="9364672" y="1901355"/>
            <a:ext cx="1533529" cy="214977"/>
          </a:xfrm>
          <a:prstGeom prst="line">
            <a:avLst/>
          </a:prstGeom>
          <a:ln w="4127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2937B14-1795-5702-96C9-D3ACE3275F28}"/>
              </a:ext>
            </a:extLst>
          </p:cNvPr>
          <p:cNvCxnSpPr>
            <a:cxnSpLocks/>
          </p:cNvCxnSpPr>
          <p:nvPr/>
        </p:nvCxnSpPr>
        <p:spPr>
          <a:xfrm flipH="1">
            <a:off x="7977528" y="1901355"/>
            <a:ext cx="1414528" cy="1739365"/>
          </a:xfrm>
          <a:prstGeom prst="line">
            <a:avLst/>
          </a:prstGeom>
          <a:ln w="41275">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5888DE4-6768-6BA3-D997-3CF5F9236A46}"/>
              </a:ext>
            </a:extLst>
          </p:cNvPr>
          <p:cNvSpPr txBox="1"/>
          <p:nvPr/>
        </p:nvSpPr>
        <p:spPr>
          <a:xfrm>
            <a:off x="7242123" y="5611491"/>
            <a:ext cx="433675" cy="5051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4</a:t>
            </a:r>
          </a:p>
        </p:txBody>
      </p:sp>
      <p:sp>
        <p:nvSpPr>
          <p:cNvPr id="20" name="TextBox 19">
            <a:extLst>
              <a:ext uri="{FF2B5EF4-FFF2-40B4-BE49-F238E27FC236}">
                <a16:creationId xmlns:a16="http://schemas.microsoft.com/office/drawing/2014/main" id="{17172C45-58FA-568B-910C-90945EA9BDC9}"/>
              </a:ext>
            </a:extLst>
          </p:cNvPr>
          <p:cNvSpPr txBox="1"/>
          <p:nvPr/>
        </p:nvSpPr>
        <p:spPr>
          <a:xfrm>
            <a:off x="7707090" y="3681599"/>
            <a:ext cx="456718" cy="5051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A</a:t>
            </a:r>
          </a:p>
        </p:txBody>
      </p:sp>
      <p:sp>
        <p:nvSpPr>
          <p:cNvPr id="21" name="Oval 20">
            <a:extLst>
              <a:ext uri="{FF2B5EF4-FFF2-40B4-BE49-F238E27FC236}">
                <a16:creationId xmlns:a16="http://schemas.microsoft.com/office/drawing/2014/main" id="{3384FD3D-7129-419D-E583-077DDC4DC5F1}"/>
              </a:ext>
            </a:extLst>
          </p:cNvPr>
          <p:cNvSpPr/>
          <p:nvPr/>
        </p:nvSpPr>
        <p:spPr>
          <a:xfrm>
            <a:off x="8163808" y="5745496"/>
            <a:ext cx="228017" cy="1999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04CDFAF3-2D0A-4933-5450-13D91AF17656}"/>
              </a:ext>
            </a:extLst>
          </p:cNvPr>
          <p:cNvSpPr txBox="1"/>
          <p:nvPr/>
        </p:nvSpPr>
        <p:spPr>
          <a:xfrm>
            <a:off x="11184130" y="1660807"/>
            <a:ext cx="433675" cy="5051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1</a:t>
            </a:r>
          </a:p>
        </p:txBody>
      </p:sp>
      <p:sp>
        <p:nvSpPr>
          <p:cNvPr id="23" name="TextBox 22">
            <a:extLst>
              <a:ext uri="{FF2B5EF4-FFF2-40B4-BE49-F238E27FC236}">
                <a16:creationId xmlns:a16="http://schemas.microsoft.com/office/drawing/2014/main" id="{CFD2DE4D-9EEB-BCF8-58AB-D26F1252B3FD}"/>
              </a:ext>
            </a:extLst>
          </p:cNvPr>
          <p:cNvSpPr txBox="1"/>
          <p:nvPr/>
        </p:nvSpPr>
        <p:spPr>
          <a:xfrm>
            <a:off x="9697761" y="4499806"/>
            <a:ext cx="433675" cy="5051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5</a:t>
            </a:r>
          </a:p>
        </p:txBody>
      </p:sp>
      <p:sp>
        <p:nvSpPr>
          <p:cNvPr id="24" name="TextBox 23">
            <a:extLst>
              <a:ext uri="{FF2B5EF4-FFF2-40B4-BE49-F238E27FC236}">
                <a16:creationId xmlns:a16="http://schemas.microsoft.com/office/drawing/2014/main" id="{AA5134C3-6BEE-512E-9385-7C95DFB2DDE5}"/>
              </a:ext>
            </a:extLst>
          </p:cNvPr>
          <p:cNvSpPr txBox="1"/>
          <p:nvPr/>
        </p:nvSpPr>
        <p:spPr>
          <a:xfrm>
            <a:off x="7668974" y="1277665"/>
            <a:ext cx="433675" cy="5051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2</a:t>
            </a:r>
          </a:p>
        </p:txBody>
      </p:sp>
      <p:sp>
        <p:nvSpPr>
          <p:cNvPr id="25" name="TextBox 24">
            <a:extLst>
              <a:ext uri="{FF2B5EF4-FFF2-40B4-BE49-F238E27FC236}">
                <a16:creationId xmlns:a16="http://schemas.microsoft.com/office/drawing/2014/main" id="{8FAD1344-8141-0091-4EF0-900F7765E396}"/>
              </a:ext>
            </a:extLst>
          </p:cNvPr>
          <p:cNvSpPr txBox="1"/>
          <p:nvPr/>
        </p:nvSpPr>
        <p:spPr>
          <a:xfrm>
            <a:off x="5375626" y="3176401"/>
            <a:ext cx="433675" cy="5051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3</a:t>
            </a:r>
          </a:p>
        </p:txBody>
      </p:sp>
      <p:cxnSp>
        <p:nvCxnSpPr>
          <p:cNvPr id="26" name="Straight Connector 25">
            <a:extLst>
              <a:ext uri="{FF2B5EF4-FFF2-40B4-BE49-F238E27FC236}">
                <a16:creationId xmlns:a16="http://schemas.microsoft.com/office/drawing/2014/main" id="{B777AD4C-8394-FF07-D7D4-DAEA98C2F1C7}"/>
              </a:ext>
            </a:extLst>
          </p:cNvPr>
          <p:cNvCxnSpPr>
            <a:cxnSpLocks/>
          </p:cNvCxnSpPr>
          <p:nvPr/>
        </p:nvCxnSpPr>
        <p:spPr>
          <a:xfrm flipH="1">
            <a:off x="10309812" y="2153954"/>
            <a:ext cx="588389" cy="1262107"/>
          </a:xfrm>
          <a:prstGeom prst="line">
            <a:avLst/>
          </a:prstGeom>
          <a:ln w="4127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1AA0D88-CCAA-F396-C001-EA207F50072E}"/>
              </a:ext>
            </a:extLst>
          </p:cNvPr>
          <p:cNvCxnSpPr>
            <a:cxnSpLocks/>
          </p:cNvCxnSpPr>
          <p:nvPr/>
        </p:nvCxnSpPr>
        <p:spPr>
          <a:xfrm flipH="1">
            <a:off x="7970944" y="3416062"/>
            <a:ext cx="2338868" cy="224659"/>
          </a:xfrm>
          <a:prstGeom prst="line">
            <a:avLst/>
          </a:prstGeom>
          <a:ln w="41275">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4904B25-5B82-3AD0-FF58-6EDDA467B1E3}"/>
              </a:ext>
            </a:extLst>
          </p:cNvPr>
          <p:cNvSpPr txBox="1"/>
          <p:nvPr/>
        </p:nvSpPr>
        <p:spPr>
          <a:xfrm>
            <a:off x="9145721" y="1471813"/>
            <a:ext cx="470544" cy="5051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D</a:t>
            </a:r>
          </a:p>
        </p:txBody>
      </p:sp>
      <p:sp>
        <p:nvSpPr>
          <p:cNvPr id="37" name="TextBox 36">
            <a:extLst>
              <a:ext uri="{FF2B5EF4-FFF2-40B4-BE49-F238E27FC236}">
                <a16:creationId xmlns:a16="http://schemas.microsoft.com/office/drawing/2014/main" id="{070BAF92-5335-298A-1DD9-B5E8C9748CD2}"/>
              </a:ext>
            </a:extLst>
          </p:cNvPr>
          <p:cNvSpPr txBox="1"/>
          <p:nvPr/>
        </p:nvSpPr>
        <p:spPr>
          <a:xfrm>
            <a:off x="10216416" y="3312466"/>
            <a:ext cx="445195" cy="5051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B</a:t>
            </a:r>
          </a:p>
        </p:txBody>
      </p:sp>
      <p:sp>
        <p:nvSpPr>
          <p:cNvPr id="38" name="TextBox 37">
            <a:extLst>
              <a:ext uri="{FF2B5EF4-FFF2-40B4-BE49-F238E27FC236}">
                <a16:creationId xmlns:a16="http://schemas.microsoft.com/office/drawing/2014/main" id="{64126953-394C-C15D-85D6-902F2EB42A1C}"/>
              </a:ext>
            </a:extLst>
          </p:cNvPr>
          <p:cNvSpPr txBox="1"/>
          <p:nvPr/>
        </p:nvSpPr>
        <p:spPr>
          <a:xfrm>
            <a:off x="10847072" y="1773137"/>
            <a:ext cx="442892" cy="5051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C</a:t>
            </a:r>
          </a:p>
        </p:txBody>
      </p:sp>
    </p:spTree>
    <p:extLst>
      <p:ext uri="{BB962C8B-B14F-4D97-AF65-F5344CB8AC3E}">
        <p14:creationId xmlns:p14="http://schemas.microsoft.com/office/powerpoint/2010/main" val="724640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3EE33-22CC-A2EC-EE24-BA2EE2F52AD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95787B32-6113-380C-8D3D-3FFEBC94AF8A}"/>
              </a:ext>
            </a:extLst>
          </p:cNvPr>
          <p:cNvPicPr>
            <a:picLocks noChangeAspect="1"/>
          </p:cNvPicPr>
          <p:nvPr/>
        </p:nvPicPr>
        <p:blipFill rotWithShape="1">
          <a:blip r:embed="rId2">
            <a:extLst>
              <a:ext uri="{28A0092B-C50C-407E-A947-70E740481C1C}">
                <a14:useLocalDpi xmlns:a14="http://schemas.microsoft.com/office/drawing/2010/main" val="0"/>
              </a:ext>
            </a:extLst>
          </a:blip>
          <a:srcRect t="21947"/>
          <a:stretch/>
        </p:blipFill>
        <p:spPr>
          <a:xfrm>
            <a:off x="6096000" y="2612571"/>
            <a:ext cx="5874655" cy="4078187"/>
          </a:xfrm>
          <a:prstGeom prst="rect">
            <a:avLst/>
          </a:prstGeom>
        </p:spPr>
      </p:pic>
      <p:pic>
        <p:nvPicPr>
          <p:cNvPr id="3" name="Picture 2">
            <a:extLst>
              <a:ext uri="{FF2B5EF4-FFF2-40B4-BE49-F238E27FC236}">
                <a16:creationId xmlns:a16="http://schemas.microsoft.com/office/drawing/2014/main" id="{8E43CEBC-8EDB-7E1F-E5EF-213617A3594C}"/>
              </a:ext>
            </a:extLst>
          </p:cNvPr>
          <p:cNvPicPr>
            <a:picLocks noChangeAspect="1"/>
          </p:cNvPicPr>
          <p:nvPr/>
        </p:nvPicPr>
        <p:blipFill rotWithShape="1">
          <a:blip r:embed="rId3">
            <a:extLst>
              <a:ext uri="{28A0092B-C50C-407E-A947-70E740481C1C}">
                <a14:useLocalDpi xmlns:a14="http://schemas.microsoft.com/office/drawing/2010/main" val="0"/>
              </a:ext>
            </a:extLst>
          </a:blip>
          <a:srcRect t="21947"/>
          <a:stretch/>
        </p:blipFill>
        <p:spPr>
          <a:xfrm>
            <a:off x="152920" y="2612571"/>
            <a:ext cx="5874655" cy="4078186"/>
          </a:xfrm>
          <a:prstGeom prst="rect">
            <a:avLst/>
          </a:prstGeom>
        </p:spPr>
      </p:pic>
      <p:sp>
        <p:nvSpPr>
          <p:cNvPr id="4" name="TextBox 3">
            <a:extLst>
              <a:ext uri="{FF2B5EF4-FFF2-40B4-BE49-F238E27FC236}">
                <a16:creationId xmlns:a16="http://schemas.microsoft.com/office/drawing/2014/main" id="{1301C951-72CB-2059-5CCF-6D9B0256AD02}"/>
              </a:ext>
            </a:extLst>
          </p:cNvPr>
          <p:cNvSpPr txBox="1"/>
          <p:nvPr/>
        </p:nvSpPr>
        <p:spPr>
          <a:xfrm>
            <a:off x="152921" y="244997"/>
            <a:ext cx="5874655"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a:ln>
                  <a:noFill/>
                </a:ln>
                <a:solidFill>
                  <a:prstClr val="black"/>
                </a:solidFill>
                <a:effectLst/>
                <a:uLnTx/>
                <a:uFillTx/>
                <a:latin typeface="Calibri" panose="020F0502020204030204"/>
                <a:ea typeface="+mn-ea"/>
                <a:cs typeface="+mn-cs"/>
              </a:rPr>
              <a:t>Mesh-centred boundary inflow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600" b="0" i="0" u="none" strike="noStrike" kern="1200" cap="none" spc="0" normalizeH="0" baseline="0" noProof="0">
                <a:ln>
                  <a:noFill/>
                </a:ln>
                <a:solidFill>
                  <a:prstClr val="black"/>
                </a:solidFill>
                <a:effectLst/>
                <a:uLnTx/>
                <a:uFillTx/>
                <a:latin typeface="Calibri" panose="020F0502020204030204"/>
                <a:ea typeface="+mn-ea"/>
                <a:cs typeface="+mn-cs"/>
              </a:rPr>
              <a:t>The contributing length used to calculate inflow to cell 1 is defined by the triangular element side length AB</a:t>
            </a:r>
          </a:p>
        </p:txBody>
      </p:sp>
      <p:sp>
        <p:nvSpPr>
          <p:cNvPr id="9" name="TextBox 8">
            <a:extLst>
              <a:ext uri="{FF2B5EF4-FFF2-40B4-BE49-F238E27FC236}">
                <a16:creationId xmlns:a16="http://schemas.microsoft.com/office/drawing/2014/main" id="{CF6E2EA3-C911-0E7F-8930-BBDFE87E18E3}"/>
              </a:ext>
            </a:extLst>
          </p:cNvPr>
          <p:cNvSpPr txBox="1"/>
          <p:nvPr/>
        </p:nvSpPr>
        <p:spPr>
          <a:xfrm>
            <a:off x="6096000" y="244997"/>
            <a:ext cx="5874655" cy="286232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a:ln>
                  <a:noFill/>
                </a:ln>
                <a:solidFill>
                  <a:prstClr val="black"/>
                </a:solidFill>
                <a:effectLst/>
                <a:uLnTx/>
                <a:uFillTx/>
                <a:latin typeface="Calibri" panose="020F0502020204030204"/>
                <a:ea typeface="+mn-ea"/>
                <a:cs typeface="+mn-cs"/>
              </a:rPr>
              <a:t>Node-centred boundary inflow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600" b="0" i="0" u="none" strike="noStrike" kern="1200" cap="none" spc="0" normalizeH="0" baseline="0" noProof="0">
                <a:ln>
                  <a:noFill/>
                </a:ln>
                <a:solidFill>
                  <a:prstClr val="black"/>
                </a:solidFill>
                <a:effectLst/>
                <a:uLnTx/>
                <a:uFillTx/>
                <a:latin typeface="Calibri" panose="020F0502020204030204"/>
                <a:ea typeface="+mn-ea"/>
                <a:cs typeface="+mn-cs"/>
              </a:rPr>
              <a:t>The contributing length used to calculate inflow to the cell is defined by the lengths AB for the yellow shaded cell 1 and BC for the orange shaded cell 2</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600" b="0" i="0" u="none" strike="noStrike" kern="1200" cap="none" spc="0" normalizeH="0" baseline="0" noProof="0">
                <a:ln>
                  <a:noFill/>
                </a:ln>
                <a:solidFill>
                  <a:prstClr val="black"/>
                </a:solidFill>
                <a:effectLst/>
                <a:uLnTx/>
                <a:uFillTx/>
                <a:latin typeface="Calibri" panose="020F0502020204030204"/>
                <a:ea typeface="+mn-ea"/>
                <a:cs typeface="+mn-cs"/>
              </a:rPr>
              <a:t>The point A,B and C are located at the intersection of the triangular element side and the perpendicular line to the inner circle centre.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600" b="0" i="0" u="none" strike="noStrike" kern="1200" cap="none" spc="0" normalizeH="0" baseline="0" noProof="0">
                <a:ln>
                  <a:noFill/>
                </a:ln>
                <a:solidFill>
                  <a:prstClr val="black"/>
                </a:solidFill>
                <a:effectLst/>
                <a:uLnTx/>
                <a:uFillTx/>
                <a:latin typeface="Calibri" panose="020F0502020204030204"/>
                <a:ea typeface="+mn-ea"/>
                <a:cs typeface="+mn-cs"/>
              </a:rPr>
              <a:t>Inflow to the larger cell 2 is balanced by a larger contributing length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6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
        <p:nvSpPr>
          <p:cNvPr id="10" name="TextBox 9">
            <a:extLst>
              <a:ext uri="{FF2B5EF4-FFF2-40B4-BE49-F238E27FC236}">
                <a16:creationId xmlns:a16="http://schemas.microsoft.com/office/drawing/2014/main" id="{AAD35BF1-903D-2EE5-6681-5F4859253BD1}"/>
              </a:ext>
            </a:extLst>
          </p:cNvPr>
          <p:cNvSpPr txBox="1"/>
          <p:nvPr/>
        </p:nvSpPr>
        <p:spPr>
          <a:xfrm>
            <a:off x="1698171" y="4413380"/>
            <a:ext cx="3177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A</a:t>
            </a:r>
          </a:p>
        </p:txBody>
      </p:sp>
      <p:sp>
        <p:nvSpPr>
          <p:cNvPr id="11" name="TextBox 10">
            <a:extLst>
              <a:ext uri="{FF2B5EF4-FFF2-40B4-BE49-F238E27FC236}">
                <a16:creationId xmlns:a16="http://schemas.microsoft.com/office/drawing/2014/main" id="{6F0B886F-7A3C-86BE-B5DB-6FA74D09E4EE}"/>
              </a:ext>
            </a:extLst>
          </p:cNvPr>
          <p:cNvSpPr txBox="1"/>
          <p:nvPr/>
        </p:nvSpPr>
        <p:spPr>
          <a:xfrm>
            <a:off x="3278155" y="3512976"/>
            <a:ext cx="3177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B</a:t>
            </a:r>
          </a:p>
        </p:txBody>
      </p:sp>
      <p:sp>
        <p:nvSpPr>
          <p:cNvPr id="12" name="TextBox 11">
            <a:extLst>
              <a:ext uri="{FF2B5EF4-FFF2-40B4-BE49-F238E27FC236}">
                <a16:creationId xmlns:a16="http://schemas.microsoft.com/office/drawing/2014/main" id="{004F88B1-D01E-3D5E-054F-3FDFAA0BE2C6}"/>
              </a:ext>
            </a:extLst>
          </p:cNvPr>
          <p:cNvSpPr txBox="1"/>
          <p:nvPr/>
        </p:nvSpPr>
        <p:spPr>
          <a:xfrm>
            <a:off x="7413968" y="4612456"/>
            <a:ext cx="3177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A</a:t>
            </a:r>
          </a:p>
        </p:txBody>
      </p:sp>
      <p:sp>
        <p:nvSpPr>
          <p:cNvPr id="13" name="TextBox 12">
            <a:extLst>
              <a:ext uri="{FF2B5EF4-FFF2-40B4-BE49-F238E27FC236}">
                <a16:creationId xmlns:a16="http://schemas.microsoft.com/office/drawing/2014/main" id="{3B8455DE-C1AB-632F-5752-9135868C03D4}"/>
              </a:ext>
            </a:extLst>
          </p:cNvPr>
          <p:cNvSpPr txBox="1"/>
          <p:nvPr/>
        </p:nvSpPr>
        <p:spPr>
          <a:xfrm>
            <a:off x="8032899" y="4210053"/>
            <a:ext cx="3177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B</a:t>
            </a:r>
          </a:p>
        </p:txBody>
      </p:sp>
      <p:sp>
        <p:nvSpPr>
          <p:cNvPr id="14" name="TextBox 13">
            <a:extLst>
              <a:ext uri="{FF2B5EF4-FFF2-40B4-BE49-F238E27FC236}">
                <a16:creationId xmlns:a16="http://schemas.microsoft.com/office/drawing/2014/main" id="{ABE8389A-11A0-9612-31A1-346766DC6DD7}"/>
              </a:ext>
            </a:extLst>
          </p:cNvPr>
          <p:cNvSpPr txBox="1"/>
          <p:nvPr/>
        </p:nvSpPr>
        <p:spPr>
          <a:xfrm>
            <a:off x="9939454" y="3244334"/>
            <a:ext cx="3177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C</a:t>
            </a:r>
          </a:p>
        </p:txBody>
      </p:sp>
      <p:sp>
        <p:nvSpPr>
          <p:cNvPr id="15" name="TextBox 14">
            <a:extLst>
              <a:ext uri="{FF2B5EF4-FFF2-40B4-BE49-F238E27FC236}">
                <a16:creationId xmlns:a16="http://schemas.microsoft.com/office/drawing/2014/main" id="{3571EF67-4726-3805-1811-01A724CE19A5}"/>
              </a:ext>
            </a:extLst>
          </p:cNvPr>
          <p:cNvSpPr txBox="1"/>
          <p:nvPr/>
        </p:nvSpPr>
        <p:spPr>
          <a:xfrm>
            <a:off x="2444621" y="459804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1</a:t>
            </a:r>
          </a:p>
        </p:txBody>
      </p:sp>
      <p:sp>
        <p:nvSpPr>
          <p:cNvPr id="16" name="TextBox 15">
            <a:extLst>
              <a:ext uri="{FF2B5EF4-FFF2-40B4-BE49-F238E27FC236}">
                <a16:creationId xmlns:a16="http://schemas.microsoft.com/office/drawing/2014/main" id="{EDC1F66E-4814-8E6F-85E7-FCA742E4BD88}"/>
              </a:ext>
            </a:extLst>
          </p:cNvPr>
          <p:cNvSpPr txBox="1"/>
          <p:nvPr/>
        </p:nvSpPr>
        <p:spPr>
          <a:xfrm>
            <a:off x="9324392" y="3840721"/>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2</a:t>
            </a:r>
          </a:p>
        </p:txBody>
      </p:sp>
      <p:sp>
        <p:nvSpPr>
          <p:cNvPr id="17" name="TextBox 16">
            <a:extLst>
              <a:ext uri="{FF2B5EF4-FFF2-40B4-BE49-F238E27FC236}">
                <a16:creationId xmlns:a16="http://schemas.microsoft.com/office/drawing/2014/main" id="{CB205B52-4A53-CF52-B82F-3F5DA2E81835}"/>
              </a:ext>
            </a:extLst>
          </p:cNvPr>
          <p:cNvSpPr txBox="1"/>
          <p:nvPr/>
        </p:nvSpPr>
        <p:spPr>
          <a:xfrm>
            <a:off x="7806326" y="4651664"/>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black"/>
                </a:solidFill>
                <a:effectLst/>
                <a:uLnTx/>
                <a:uFillTx/>
                <a:latin typeface="Calibri" panose="020F0502020204030204"/>
                <a:ea typeface="+mn-ea"/>
                <a:cs typeface="+mn-cs"/>
              </a:rPr>
              <a:t>1</a:t>
            </a:r>
          </a:p>
        </p:txBody>
      </p:sp>
    </p:spTree>
    <p:extLst>
      <p:ext uri="{BB962C8B-B14F-4D97-AF65-F5344CB8AC3E}">
        <p14:creationId xmlns:p14="http://schemas.microsoft.com/office/powerpoint/2010/main" val="2307689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C38DB-F34F-B247-3C54-03560E0D9BF2}"/>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877E72C7-8EB2-B144-C331-CF43B0346E57}"/>
              </a:ext>
            </a:extLst>
          </p:cNvPr>
          <p:cNvSpPr txBox="1"/>
          <p:nvPr/>
        </p:nvSpPr>
        <p:spPr>
          <a:xfrm>
            <a:off x="5803641" y="5719665"/>
            <a:ext cx="484972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err="1">
                <a:ln>
                  <a:noFill/>
                </a:ln>
                <a:solidFill>
                  <a:srgbClr val="7030A0"/>
                </a:solidFill>
                <a:effectLst/>
                <a:uLnTx/>
                <a:uFillTx/>
                <a:latin typeface="Calibri" panose="020F0502020204030204"/>
                <a:ea typeface="+mn-ea"/>
                <a:cs typeface="+mn-cs"/>
              </a:rPr>
              <a:t>Tecplot</a:t>
            </a:r>
            <a:r>
              <a:rPr kumimoji="0" lang="en-CA" sz="1800" b="0" i="0" u="none" strike="noStrike" kern="1200" cap="none" spc="0" normalizeH="0" baseline="0" noProof="0">
                <a:ln>
                  <a:noFill/>
                </a:ln>
                <a:solidFill>
                  <a:srgbClr val="7030A0"/>
                </a:solidFill>
                <a:effectLst/>
                <a:uLnTx/>
                <a:uFillTx/>
                <a:latin typeface="Calibri" panose="020F0502020204030204"/>
                <a:ea typeface="+mn-ea"/>
                <a:cs typeface="+mn-cs"/>
              </a:rPr>
              <a:t> face neighbours can be used to generate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srgbClr val="7030A0"/>
                </a:solidFill>
                <a:effectLst/>
                <a:uLnTx/>
                <a:uFillTx/>
                <a:latin typeface="Calibri" panose="020F0502020204030204"/>
                <a:ea typeface="+mn-ea"/>
                <a:cs typeface="+mn-cs"/>
              </a:rPr>
              <a:t>connectivity lists for </a:t>
            </a:r>
            <a:r>
              <a:rPr kumimoji="0" lang="en-CA" sz="1800" b="0" i="0" u="none" strike="noStrike" kern="1200" cap="none" spc="0" normalizeH="0" baseline="0" noProof="0" err="1">
                <a:ln>
                  <a:noFill/>
                </a:ln>
                <a:solidFill>
                  <a:srgbClr val="7030A0"/>
                </a:solidFill>
                <a:effectLst/>
                <a:uLnTx/>
                <a:uFillTx/>
                <a:latin typeface="Calibri" panose="020F0502020204030204"/>
                <a:ea typeface="+mn-ea"/>
                <a:cs typeface="+mn-cs"/>
              </a:rPr>
              <a:t>modflow</a:t>
            </a:r>
            <a:r>
              <a:rPr kumimoji="0" lang="en-CA" sz="1800" b="0" i="0" u="none" strike="noStrike" kern="1200" cap="none" spc="0" normalizeH="0" baseline="0" noProof="0">
                <a:ln>
                  <a:noFill/>
                </a:ln>
                <a:solidFill>
                  <a:srgbClr val="7030A0"/>
                </a:solidFill>
                <a:effectLst/>
                <a:uLnTx/>
                <a:uFillTx/>
                <a:latin typeface="Calibri" panose="020F0502020204030204"/>
                <a:ea typeface="+mn-ea"/>
                <a:cs typeface="+mn-cs"/>
              </a:rPr>
              <a:t> cells </a:t>
            </a:r>
          </a:p>
        </p:txBody>
      </p:sp>
    </p:spTree>
    <p:extLst>
      <p:ext uri="{BB962C8B-B14F-4D97-AF65-F5344CB8AC3E}">
        <p14:creationId xmlns:p14="http://schemas.microsoft.com/office/powerpoint/2010/main" val="186667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B4DEEF-00B4-AD9F-D66A-3D42A0FF977F}"/>
              </a:ext>
            </a:extLst>
          </p:cNvPr>
          <p:cNvPicPr>
            <a:picLocks noChangeAspect="1"/>
          </p:cNvPicPr>
          <p:nvPr/>
        </p:nvPicPr>
        <p:blipFill>
          <a:blip r:embed="rId2"/>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6E509B46-EB85-CA5F-0037-3BE0B12BB727}"/>
              </a:ext>
            </a:extLst>
          </p:cNvPr>
          <p:cNvPicPr>
            <a:picLocks noChangeAspect="1"/>
          </p:cNvPicPr>
          <p:nvPr/>
        </p:nvPicPr>
        <p:blipFill>
          <a:blip r:embed="rId3"/>
          <a:stretch>
            <a:fillRect/>
          </a:stretch>
        </p:blipFill>
        <p:spPr>
          <a:xfrm>
            <a:off x="9666137" y="3704253"/>
            <a:ext cx="1991868" cy="2394406"/>
          </a:xfrm>
          <a:prstGeom prst="rect">
            <a:avLst/>
          </a:prstGeom>
        </p:spPr>
      </p:pic>
      <p:pic>
        <p:nvPicPr>
          <p:cNvPr id="11" name="Picture 10">
            <a:extLst>
              <a:ext uri="{FF2B5EF4-FFF2-40B4-BE49-F238E27FC236}">
                <a16:creationId xmlns:a16="http://schemas.microsoft.com/office/drawing/2014/main" id="{41EE11DD-43C2-85BE-BA21-603894DB8EB5}"/>
              </a:ext>
            </a:extLst>
          </p:cNvPr>
          <p:cNvPicPr>
            <a:picLocks noChangeAspect="1"/>
          </p:cNvPicPr>
          <p:nvPr/>
        </p:nvPicPr>
        <p:blipFill>
          <a:blip r:embed="rId4"/>
          <a:stretch>
            <a:fillRect/>
          </a:stretch>
        </p:blipFill>
        <p:spPr>
          <a:xfrm>
            <a:off x="5915419" y="4264089"/>
            <a:ext cx="1991868" cy="2394406"/>
          </a:xfrm>
          <a:prstGeom prst="rect">
            <a:avLst/>
          </a:prstGeom>
        </p:spPr>
      </p:pic>
      <p:sp>
        <p:nvSpPr>
          <p:cNvPr id="12" name="TextBox 11">
            <a:extLst>
              <a:ext uri="{FF2B5EF4-FFF2-40B4-BE49-F238E27FC236}">
                <a16:creationId xmlns:a16="http://schemas.microsoft.com/office/drawing/2014/main" id="{B2ACCF90-3E8A-05FF-FB74-3C038157DCA2}"/>
              </a:ext>
            </a:extLst>
          </p:cNvPr>
          <p:cNvSpPr txBox="1"/>
          <p:nvPr/>
        </p:nvSpPr>
        <p:spPr>
          <a:xfrm>
            <a:off x="1731706" y="5526832"/>
            <a:ext cx="4034612" cy="9206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srgbClr val="7030A0"/>
                </a:solidFill>
                <a:effectLst/>
                <a:uLnTx/>
                <a:uFillTx/>
                <a:latin typeface="Calibri" panose="020F0502020204030204"/>
                <a:ea typeface="+mn-ea"/>
                <a:cs typeface="+mn-cs"/>
              </a:rPr>
              <a:t>Cell area and circle radius can be used 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srgbClr val="7030A0"/>
                </a:solidFill>
                <a:effectLst/>
                <a:uLnTx/>
                <a:uFillTx/>
                <a:latin typeface="Calibri" panose="020F0502020204030204"/>
                <a:ea typeface="+mn-ea"/>
                <a:cs typeface="+mn-cs"/>
              </a:rPr>
              <a:t>define flow  distance and area for cell to cell connections</a:t>
            </a:r>
          </a:p>
        </p:txBody>
      </p:sp>
    </p:spTree>
    <p:extLst>
      <p:ext uri="{BB962C8B-B14F-4D97-AF65-F5344CB8AC3E}">
        <p14:creationId xmlns:p14="http://schemas.microsoft.com/office/powerpoint/2010/main" val="616624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463</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 McLaren</dc:creator>
  <cp:lastModifiedBy>Bill McLaren</cp:lastModifiedBy>
  <cp:revision>1</cp:revision>
  <dcterms:created xsi:type="dcterms:W3CDTF">2024-03-17T11:33:19Z</dcterms:created>
  <dcterms:modified xsi:type="dcterms:W3CDTF">2024-03-17T11:33:49Z</dcterms:modified>
</cp:coreProperties>
</file>