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71" r:id="rId5"/>
    <p:sldId id="272" r:id="rId6"/>
    <p:sldId id="273" r:id="rId7"/>
    <p:sldId id="275" r:id="rId8"/>
    <p:sldId id="274" r:id="rId9"/>
    <p:sldId id="277" r:id="rId10"/>
    <p:sldId id="276" r:id="rId11"/>
    <p:sldId id="278" r:id="rId12"/>
    <p:sldId id="279" r:id="rId13"/>
    <p:sldId id="269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2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1500" b="1" strike="noStrike" spc="-1">
                <a:solidFill>
                  <a:srgbClr val="FFFFFF"/>
                </a:solidFill>
                <a:latin typeface="Calibri Light"/>
              </a:rPr>
              <a:t>Status Quo</a:t>
            </a:r>
            <a:endParaRPr lang="en-US" sz="115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4800" b="1" strike="noStrike" spc="-1" dirty="0">
                <a:solidFill>
                  <a:srgbClr val="FFFFFF"/>
                </a:solidFill>
                <a:latin typeface="Calibri Light"/>
              </a:rPr>
              <a:t>16.03.2020</a:t>
            </a:r>
            <a:endParaRPr lang="en-US" sz="4800" b="0" strike="noStrike" spc="-1" dirty="0">
              <a:latin typeface="Arial"/>
            </a:endParaRPr>
          </a:p>
        </p:txBody>
      </p:sp>
      <p:pic>
        <p:nvPicPr>
          <p:cNvPr id="3" name="Grafik 2" descr="Ein Bild, das Monitor, drinnen, Bildschirm, Screenshot enthält.&#10;&#10;Automatisch generierte Beschreibung">
            <a:extLst>
              <a:ext uri="{FF2B5EF4-FFF2-40B4-BE49-F238E27FC236}">
                <a16:creationId xmlns:a16="http://schemas.microsoft.com/office/drawing/2014/main" id="{92D08A91-8D00-4683-A960-38F769098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115" y="4256330"/>
            <a:ext cx="8658809" cy="26016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Calibri Light"/>
              </a:rPr>
              <a:t>Tasks for the next milestone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Model comparison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spc="-1" dirty="0">
                <a:solidFill>
                  <a:srgbClr val="FFFFFF"/>
                </a:solidFill>
                <a:latin typeface="Calibri"/>
              </a:rPr>
              <a:t>Small, medium, large model training on 2&amp;3 figures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S</a:t>
            </a:r>
            <a:r>
              <a:rPr lang="en-US" sz="2000" spc="-1" dirty="0">
                <a:solidFill>
                  <a:srgbClr val="FFFFFF"/>
                </a:solidFill>
                <a:latin typeface="Calibri"/>
              </a:rPr>
              <a:t>igmoid, </a:t>
            </a:r>
            <a:r>
              <a:rPr lang="en-US" sz="2000" spc="-1" dirty="0" err="1">
                <a:solidFill>
                  <a:srgbClr val="FFFFFF"/>
                </a:solidFill>
                <a:latin typeface="Calibri"/>
              </a:rPr>
              <a:t>relu</a:t>
            </a:r>
            <a:r>
              <a:rPr lang="en-US" sz="2000" spc="-1" dirty="0">
                <a:solidFill>
                  <a:srgbClr val="FFFFFF"/>
                </a:solidFill>
                <a:latin typeface="Calibri"/>
              </a:rPr>
              <a:t>, leaky </a:t>
            </a:r>
            <a:r>
              <a:rPr lang="en-US" sz="2000" spc="-1" dirty="0" err="1">
                <a:solidFill>
                  <a:srgbClr val="FFFFFF"/>
                </a:solidFill>
                <a:latin typeface="Calibri"/>
              </a:rPr>
              <a:t>relu</a:t>
            </a:r>
            <a:r>
              <a:rPr lang="en-US" sz="2000" spc="-1" dirty="0">
                <a:solidFill>
                  <a:srgbClr val="FFFFFF"/>
                </a:solidFill>
                <a:latin typeface="Calibri"/>
              </a:rPr>
              <a:t> difference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Convolutions, Dropout, random noise addition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spc="-1" dirty="0">
                <a:solidFill>
                  <a:srgbClr val="FFFFFF"/>
                </a:solidFill>
                <a:latin typeface="Calibri"/>
              </a:rPr>
              <a:t>Make an overview and use </a:t>
            </a:r>
            <a:r>
              <a:rPr lang="en-US" sz="2000" spc="-1" dirty="0" err="1">
                <a:solidFill>
                  <a:srgbClr val="FFFFFF"/>
                </a:solidFill>
                <a:latin typeface="Calibri"/>
              </a:rPr>
              <a:t>Tensorboard</a:t>
            </a:r>
            <a:r>
              <a:rPr lang="en-US" sz="2000" spc="-1" dirty="0">
                <a:solidFill>
                  <a:srgbClr val="FFFFFF"/>
                </a:solidFill>
                <a:latin typeface="Calibri"/>
              </a:rPr>
              <a:t> for a visual representation of the models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spc="-1" dirty="0">
                <a:solidFill>
                  <a:srgbClr val="FFFFFF"/>
                </a:solidFill>
                <a:latin typeface="Calibri"/>
              </a:rPr>
              <a:t>Cleaning the code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Clean the augmentation, model and image cleaning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modul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spc="-1" dirty="0">
                <a:solidFill>
                  <a:srgbClr val="FFFFFF"/>
                </a:solidFill>
                <a:latin typeface="Calibri"/>
              </a:rPr>
              <a:t>Generating more images for Batman, Deadpool, Antman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Different pose of the figures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Additional augmentation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spc="-1" dirty="0">
                <a:solidFill>
                  <a:srgbClr val="FFFFFF"/>
                </a:solidFill>
                <a:latin typeface="Calibri"/>
              </a:rPr>
              <a:t>Adding different backgrounds like, forest, rooms, random texture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397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1500" b="1" strike="noStrike" spc="-1">
                <a:solidFill>
                  <a:srgbClr val="FFFFFF"/>
                </a:solidFill>
                <a:latin typeface="Calibri Light"/>
              </a:rPr>
              <a:t>Status Quo</a:t>
            </a:r>
            <a:endParaRPr lang="en-US" sz="115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4800" b="1" strike="noStrike" spc="-1" dirty="0">
                <a:solidFill>
                  <a:srgbClr val="FFFFFF"/>
                </a:solidFill>
                <a:latin typeface="Calibri Light"/>
              </a:rPr>
              <a:t>18.02.2020.</a:t>
            </a:r>
            <a:endParaRPr lang="en-US" sz="4800" b="0" strike="noStrike" spc="-1" dirty="0">
              <a:latin typeface="Arial"/>
            </a:endParaRPr>
          </a:p>
        </p:txBody>
      </p:sp>
      <p:pic>
        <p:nvPicPr>
          <p:cNvPr id="116" name="Content Placeholder 3"/>
          <p:cNvPicPr/>
          <p:nvPr/>
        </p:nvPicPr>
        <p:blipFill>
          <a:blip r:embed="rId2"/>
          <a:stretch/>
        </p:blipFill>
        <p:spPr>
          <a:xfrm>
            <a:off x="0" y="4848120"/>
            <a:ext cx="12192480" cy="2009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1802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</a:rPr>
              <a:t>Tools used for the technical thesis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Visual Studio Code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As development enviroment for python files</a:t>
            </a:r>
            <a:endParaRPr lang="en-US" sz="2400" b="0" strike="noStrike" spc="-1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Why? Clean, nice looking, easy to use, „hyped“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GIT &amp; GitHub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As code versioning and sharing</a:t>
            </a:r>
            <a:endParaRPr lang="en-US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As project organizational tool</a:t>
            </a:r>
            <a:endParaRPr lang="en-US" sz="2400" b="0" strike="noStrike" spc="-1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Using issues and milestones</a:t>
            </a:r>
            <a:endParaRPr lang="en-US" sz="2000" b="0" strike="noStrike" spc="-1">
              <a:latin typeface="Arial"/>
            </a:endParaRPr>
          </a:p>
          <a:p>
            <a:pPr marL="1600200" lvl="3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Milestone &lt;- grouping several issues/tasks into milestones</a:t>
            </a:r>
            <a:endParaRPr lang="en-US" sz="1800" b="0" strike="noStrike" spc="-1">
              <a:latin typeface="Arial"/>
            </a:endParaRPr>
          </a:p>
          <a:p>
            <a:pPr marL="1600200" lvl="3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Issues &lt;- documenting status quo of task, problems which occured and expectatiosn before starting the task</a:t>
            </a:r>
            <a:endParaRPr lang="en-US" sz="1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GitKraken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Visualisation of Git&amp;GitHub Project</a:t>
            </a:r>
            <a:endParaRPr lang="en-US" sz="2400" b="0" strike="noStrike" spc="-1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Timelines for Milestones &amp; Issues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</a:rPr>
              <a:t>Visual Studio Code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20" name="Grafik 119"/>
          <p:cNvPicPr/>
          <p:nvPr/>
        </p:nvPicPr>
        <p:blipFill>
          <a:blip r:embed="rId2"/>
          <a:stretch/>
        </p:blipFill>
        <p:spPr>
          <a:xfrm>
            <a:off x="2194560" y="1698480"/>
            <a:ext cx="8056080" cy="5159160"/>
          </a:xfrm>
          <a:prstGeom prst="rect">
            <a:avLst/>
          </a:prstGeom>
          <a:ln>
            <a:noFill/>
          </a:ln>
        </p:spPr>
      </p:pic>
      <p:pic>
        <p:nvPicPr>
          <p:cNvPr id="121" name="Grafik 120"/>
          <p:cNvPicPr/>
          <p:nvPr/>
        </p:nvPicPr>
        <p:blipFill>
          <a:blip r:embed="rId2"/>
          <a:stretch/>
        </p:blipFill>
        <p:spPr>
          <a:xfrm>
            <a:off x="1554480" y="1288440"/>
            <a:ext cx="8696160" cy="556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</a:rPr>
              <a:t>GitHub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23" name="Content Placeholder 5"/>
          <p:cNvPicPr/>
          <p:nvPr/>
        </p:nvPicPr>
        <p:blipFill>
          <a:blip r:embed="rId2"/>
          <a:stretch/>
        </p:blipFill>
        <p:spPr>
          <a:xfrm>
            <a:off x="2502720" y="1392120"/>
            <a:ext cx="6563520" cy="5465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</a:rPr>
              <a:t>GitKraken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25" name="Content Placeholder 3"/>
          <p:cNvPicPr/>
          <p:nvPr/>
        </p:nvPicPr>
        <p:blipFill>
          <a:blip r:embed="rId2"/>
          <a:stretch/>
        </p:blipFill>
        <p:spPr>
          <a:xfrm>
            <a:off x="1276560" y="1458000"/>
            <a:ext cx="9603360" cy="539928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</a:rPr>
              <a:t>GitKraken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27" name="Content Placeholder 3"/>
          <p:cNvPicPr/>
          <p:nvPr/>
        </p:nvPicPr>
        <p:blipFill>
          <a:blip r:embed="rId2"/>
          <a:stretch/>
        </p:blipFill>
        <p:spPr>
          <a:xfrm>
            <a:off x="604440" y="1362960"/>
            <a:ext cx="9464040" cy="539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38440" y="36540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</a:rPr>
              <a:t>GitKraken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29" name="Grafik 128"/>
          <p:cNvPicPr/>
          <p:nvPr/>
        </p:nvPicPr>
        <p:blipFill>
          <a:blip r:embed="rId2"/>
          <a:stretch/>
        </p:blipFill>
        <p:spPr>
          <a:xfrm>
            <a:off x="1828800" y="1411560"/>
            <a:ext cx="8320680" cy="5446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</a:rPr>
              <a:t>Tasks done for reaching milestone one: „First model“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Images generated</a:t>
            </a:r>
            <a:endParaRPr lang="en-US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10 different figures each figure with 1000 different positions</a:t>
            </a:r>
            <a:endParaRPr lang="en-US" sz="20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Arduino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programm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for moving the figures „pseudo randomly“ in circles</a:t>
            </a:r>
            <a:endParaRPr lang="en-US" sz="20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Python program for configuring the webcam (exposure time, focus) and saving the images</a:t>
            </a:r>
            <a:endParaRPr lang="en-US" sz="20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Model created</a:t>
            </a:r>
            <a:endParaRPr lang="en-US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Using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tensorflow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2</a:t>
            </a:r>
            <a:endParaRPr lang="en-US" sz="20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[Using CUDA and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cuDNN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] → Many issues with drivers and „black screens“ but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apperently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working</a:t>
            </a:r>
            <a:endParaRPr lang="en-US" sz="20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Some little twerking on the model was done, but the accuracy was still at around 35% → Better model and more images needed → Milestone 2&amp;3</a:t>
            </a:r>
            <a:endParaRPr lang="en-US" sz="20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spc="-1" dirty="0">
                <a:solidFill>
                  <a:srgbClr val="FFFFFF"/>
                </a:solidFill>
                <a:latin typeface="Calibri"/>
              </a:rPr>
              <a:t>Overfitting the model with 6 images for two figures</a:t>
            </a: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Proofing the model idea and set up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98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</a:rPr>
              <a:t>Sample images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9880" y="1681200"/>
            <a:ext cx="5157000" cy="82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FFFFFF"/>
                </a:solidFill>
                <a:latin typeface="Calibri"/>
              </a:rPr>
              <a:t>Batman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839880" y="2505240"/>
            <a:ext cx="5157000" cy="368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4"/>
          <p:cNvSpPr/>
          <p:nvPr/>
        </p:nvSpPr>
        <p:spPr>
          <a:xfrm>
            <a:off x="6172200" y="1681200"/>
            <a:ext cx="5182560" cy="82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FFFFFF"/>
                </a:solidFill>
                <a:latin typeface="Calibri"/>
              </a:rPr>
              <a:t>Deadpool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6172200" y="2505240"/>
            <a:ext cx="5182560" cy="368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7" name="Grafik 136"/>
          <p:cNvPicPr/>
          <p:nvPr/>
        </p:nvPicPr>
        <p:blipFill>
          <a:blip r:embed="rId2"/>
          <a:stretch/>
        </p:blipFill>
        <p:spPr>
          <a:xfrm>
            <a:off x="853920" y="2505240"/>
            <a:ext cx="4723560" cy="3542760"/>
          </a:xfrm>
          <a:prstGeom prst="rect">
            <a:avLst/>
          </a:prstGeom>
          <a:ln>
            <a:noFill/>
          </a:ln>
        </p:spPr>
      </p:pic>
      <p:pic>
        <p:nvPicPr>
          <p:cNvPr id="138" name="Grafik 137"/>
          <p:cNvPicPr/>
          <p:nvPr/>
        </p:nvPicPr>
        <p:blipFill>
          <a:blip r:embed="rId2"/>
          <a:stretch/>
        </p:blipFill>
        <p:spPr>
          <a:xfrm>
            <a:off x="853920" y="2505240"/>
            <a:ext cx="4911840" cy="3683880"/>
          </a:xfrm>
          <a:prstGeom prst="rect">
            <a:avLst/>
          </a:prstGeom>
          <a:ln>
            <a:noFill/>
          </a:ln>
        </p:spPr>
      </p:pic>
      <p:pic>
        <p:nvPicPr>
          <p:cNvPr id="139" name="Grafik 138"/>
          <p:cNvPicPr/>
          <p:nvPr/>
        </p:nvPicPr>
        <p:blipFill>
          <a:blip r:embed="rId3"/>
          <a:stretch/>
        </p:blipFill>
        <p:spPr>
          <a:xfrm>
            <a:off x="6172200" y="2504880"/>
            <a:ext cx="4912200" cy="3684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Calibri Light"/>
              </a:rPr>
              <a:t>Tasks done for reaching next milestones (2&amp;3)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000" spc="-1" dirty="0">
                <a:solidFill>
                  <a:srgbClr val="FFFFFF"/>
                </a:solidFill>
                <a:latin typeface="Calibri"/>
              </a:rPr>
              <a:t>F</a:t>
            </a:r>
            <a:r>
              <a:rPr lang="en-US" sz="2000" spc="-1" dirty="0" err="1">
                <a:solidFill>
                  <a:srgbClr val="FFFFFF"/>
                </a:solidFill>
                <a:latin typeface="Calibri"/>
              </a:rPr>
              <a:t>ixed</a:t>
            </a:r>
            <a:r>
              <a:rPr lang="en-US" sz="2000" spc="-1" dirty="0">
                <a:solidFill>
                  <a:srgbClr val="FFFFFF"/>
                </a:solidFill>
                <a:latin typeface="Calibri"/>
              </a:rPr>
              <a:t> problems with the GPU usage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b="0" strike="noStrike" spc="-1" dirty="0">
                <a:solidFill>
                  <a:srgbClr val="FFFFFF"/>
                </a:solidFill>
                <a:latin typeface="Calibri"/>
              </a:rPr>
              <a:t>Driver update to </a:t>
            </a:r>
            <a:r>
              <a:rPr lang="en-US" b="0" strike="noStrike" spc="-1" dirty="0" err="1">
                <a:solidFill>
                  <a:srgbClr val="FFFFFF"/>
                </a:solidFill>
                <a:latin typeface="Calibri"/>
              </a:rPr>
              <a:t>tf</a:t>
            </a:r>
            <a:r>
              <a:rPr lang="en-US" b="0" strike="noStrike" spc="-1" dirty="0">
                <a:solidFill>
                  <a:srgbClr val="FFFFFF"/>
                </a:solidFill>
                <a:latin typeface="Calibri"/>
              </a:rPr>
              <a:t> 2.1.0 and </a:t>
            </a:r>
            <a:r>
              <a:rPr lang="en-US" b="0" strike="noStrike" spc="-1" dirty="0" err="1">
                <a:solidFill>
                  <a:srgbClr val="FFFFFF"/>
                </a:solidFill>
                <a:latin typeface="Calibri"/>
              </a:rPr>
              <a:t>cuDNN</a:t>
            </a:r>
            <a:r>
              <a:rPr lang="en-US" b="0" strike="noStrike" spc="-1" dirty="0">
                <a:solidFill>
                  <a:srgbClr val="FFFFFF"/>
                </a:solidFill>
                <a:latin typeface="Calibri"/>
              </a:rPr>
              <a:t> 10.2.xx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latin typeface="Calibri"/>
              </a:rPr>
              <a:t>Image augmentation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b="0" strike="noStrike" spc="-1" dirty="0">
                <a:solidFill>
                  <a:srgbClr val="FFFFFF"/>
                </a:solidFill>
                <a:latin typeface="Calibri"/>
              </a:rPr>
              <a:t>Experiments with </a:t>
            </a:r>
            <a:r>
              <a:rPr lang="en-US" spc="-1" dirty="0">
                <a:solidFill>
                  <a:srgbClr val="FFFFFF"/>
                </a:solidFill>
                <a:latin typeface="Calibri"/>
              </a:rPr>
              <a:t>OpenCV, </a:t>
            </a:r>
            <a:r>
              <a:rPr lang="en-US" spc="-1" dirty="0" err="1">
                <a:solidFill>
                  <a:srgbClr val="FFFFFF"/>
                </a:solidFill>
                <a:latin typeface="Calibri"/>
              </a:rPr>
              <a:t>numpy</a:t>
            </a:r>
            <a:r>
              <a:rPr lang="en-US" spc="-1" dirty="0">
                <a:solidFill>
                  <a:srgbClr val="FFFFFF"/>
                </a:solidFill>
                <a:latin typeface="Calibri"/>
              </a:rPr>
              <a:t> and </a:t>
            </a:r>
            <a:r>
              <a:rPr lang="en-US" spc="-1" dirty="0" err="1">
                <a:solidFill>
                  <a:srgbClr val="FFFFFF"/>
                </a:solidFill>
                <a:latin typeface="Calibri"/>
              </a:rPr>
              <a:t>tensorflow</a:t>
            </a:r>
            <a:endParaRPr lang="en-US" spc="-1" dirty="0">
              <a:solidFill>
                <a:srgbClr val="FFFFFF"/>
              </a:solidFill>
              <a:latin typeface="Calibri"/>
            </a:endParaRP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pc="-1" dirty="0" err="1">
                <a:solidFill>
                  <a:srgbClr val="FFFFFF"/>
                </a:solidFill>
                <a:latin typeface="Calibri"/>
              </a:rPr>
              <a:t>Tensorflow</a:t>
            </a:r>
            <a:r>
              <a:rPr lang="en-US" spc="-1" dirty="0">
                <a:solidFill>
                  <a:srgbClr val="FFFFFF"/>
                </a:solidFill>
                <a:latin typeface="Calibri"/>
              </a:rPr>
              <a:t> is used now most of the time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b="0" strike="noStrike" spc="-1" dirty="0">
                <a:solidFill>
                  <a:srgbClr val="FFFFFF"/>
                </a:solidFill>
                <a:latin typeface="Calibri"/>
              </a:rPr>
              <a:t>Cleaning the stepper motor of the image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latin typeface="Calibri"/>
              </a:rPr>
              <a:t>Adding gaussian noise against overfitting problems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latin typeface="Calibri"/>
              </a:rPr>
              <a:t>Generating second model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latin typeface="Calibri"/>
              </a:rPr>
              <a:t>Different model approaches tried – no relevant testing, just pure experimenting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latin typeface="Calibri"/>
              </a:rPr>
              <a:t>Inference tested on one smartphone image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latin typeface="Calibri"/>
              </a:rPr>
              <a:t>Problems (hopefully) overcome about the model prediction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latin typeface="Calibri"/>
              </a:rPr>
              <a:t> Saving a model for later usage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latin typeface="Calibri"/>
              </a:rPr>
              <a:t>Using callbacks for checkpoint saving</a:t>
            </a:r>
          </a:p>
        </p:txBody>
      </p:sp>
      <p:pic>
        <p:nvPicPr>
          <p:cNvPr id="3" name="Grafik 2" descr="Ein Bild, das Text, Monitor, schwarz, sitzend enthält.&#10;&#10;Automatisch generierte Beschreibung">
            <a:extLst>
              <a:ext uri="{FF2B5EF4-FFF2-40B4-BE49-F238E27FC236}">
                <a16:creationId xmlns:a16="http://schemas.microsoft.com/office/drawing/2014/main" id="{EC02EF4A-11D2-4636-94BC-342476B71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102" y="1528616"/>
            <a:ext cx="2254898" cy="530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03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98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</a:rPr>
              <a:t>Normalized images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41" name="Grafik 140"/>
          <p:cNvPicPr/>
          <p:nvPr/>
        </p:nvPicPr>
        <p:blipFill>
          <a:blip r:embed="rId2"/>
          <a:stretch/>
        </p:blipFill>
        <p:spPr>
          <a:xfrm>
            <a:off x="839880" y="1371960"/>
            <a:ext cx="7115040" cy="533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</a:rPr>
              <a:t>Issues encountered reaching first milestone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Driver problems</a:t>
            </a:r>
            <a:endParaRPr lang="en-US" sz="28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Installing CUDA and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cuDNN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was not possible with the first try</a:t>
            </a:r>
            <a:endParaRPr lang="en-US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It appears that the already installed NVIDIA driver caused problems</a:t>
            </a:r>
            <a:endParaRPr lang="en-US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Why using CUDA?</a:t>
            </a:r>
            <a:endParaRPr lang="en-US" sz="2400" b="0" strike="noStrike" spc="-1" dirty="0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GPU for faster model calculations</a:t>
            </a:r>
            <a:endParaRPr lang="en-US" sz="20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800" spc="-1" dirty="0">
                <a:solidFill>
                  <a:srgbClr val="FFFFFF"/>
                </a:solidFill>
                <a:latin typeface="Calibri"/>
              </a:rPr>
              <a:t>Data preparation</a:t>
            </a:r>
          </a:p>
          <a:p>
            <a:pPr marL="685800" lvl="1" indent="-22788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spc="-1">
                <a:solidFill>
                  <a:srgbClr val="FFFFFF"/>
                </a:solidFill>
                <a:latin typeface="Calibri"/>
              </a:rPr>
              <a:t>Labels </a:t>
            </a:r>
            <a:r>
              <a:rPr lang="en-US" sz="2400" spc="-1" dirty="0">
                <a:solidFill>
                  <a:srgbClr val="FFFFFF"/>
                </a:solidFill>
                <a:latin typeface="Calibri"/>
              </a:rPr>
              <a:t>and feature</a:t>
            </a:r>
          </a:p>
          <a:p>
            <a:pPr marL="685800" lvl="1" indent="-22788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spc="-1" dirty="0">
                <a:solidFill>
                  <a:srgbClr val="FFFFFF"/>
                </a:solidFill>
                <a:latin typeface="Calibri"/>
              </a:rPr>
              <a:t>Input pipeline for the model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</a:rPr>
              <a:t>Tasks for up to second and third milestone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45" name="Content Placeholder 7"/>
          <p:cNvPicPr/>
          <p:nvPr/>
        </p:nvPicPr>
        <p:blipFill>
          <a:blip r:embed="rId2"/>
          <a:stretch/>
        </p:blipFill>
        <p:spPr>
          <a:xfrm>
            <a:off x="0" y="3459240"/>
            <a:ext cx="12191400" cy="339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</a:rPr>
              <a:t>Tasks for the next milestone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Augmentation for images</a:t>
            </a:r>
            <a:endParaRPr lang="en-US" sz="28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Generating more images for each figure</a:t>
            </a:r>
            <a:endParaRPr lang="en-US" sz="28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Generate more „real“ images for each figure and future augmentation</a:t>
            </a:r>
            <a:endParaRPr lang="en-US" sz="28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Better image collection through better set up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98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Calibri Light"/>
              </a:rPr>
              <a:t>Image augmentation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9880" y="1681200"/>
            <a:ext cx="5157000" cy="82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 dirty="0">
                <a:solidFill>
                  <a:srgbClr val="FFFFFF"/>
                </a:solidFill>
                <a:latin typeface="Calibri"/>
              </a:rPr>
              <a:t>Batman clean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839880" y="2505240"/>
            <a:ext cx="5157000" cy="368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4"/>
          <p:cNvSpPr/>
          <p:nvPr/>
        </p:nvSpPr>
        <p:spPr>
          <a:xfrm>
            <a:off x="6172200" y="1681200"/>
            <a:ext cx="5182560" cy="82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 dirty="0">
                <a:solidFill>
                  <a:srgbClr val="FFFFFF"/>
                </a:solidFill>
                <a:latin typeface="Calibri"/>
              </a:rPr>
              <a:t>Batman noise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6172200" y="2505240"/>
            <a:ext cx="5182560" cy="368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Grafik 2" descr="Ein Bild, das Uhr enthält.&#10;&#10;Automatisch generierte Beschreibung">
            <a:extLst>
              <a:ext uri="{FF2B5EF4-FFF2-40B4-BE49-F238E27FC236}">
                <a16:creationId xmlns:a16="http://schemas.microsoft.com/office/drawing/2014/main" id="{D2930AE0-CA96-45BB-812A-2AE4B468C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122" y="2504520"/>
            <a:ext cx="4736416" cy="368653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7CB8ED2-7890-4C45-A430-8423DC1EF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40" y="2504519"/>
            <a:ext cx="4736416" cy="368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19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98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Calibri Light"/>
              </a:rPr>
              <a:t>Image augmentation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9880" y="1681200"/>
            <a:ext cx="5157000" cy="82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 dirty="0">
                <a:solidFill>
                  <a:srgbClr val="FFFFFF"/>
                </a:solidFill>
                <a:latin typeface="Calibri"/>
              </a:rPr>
              <a:t>Rotation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839880" y="2505240"/>
            <a:ext cx="5157000" cy="368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4"/>
          <p:cNvSpPr/>
          <p:nvPr/>
        </p:nvSpPr>
        <p:spPr>
          <a:xfrm>
            <a:off x="6172200" y="1681200"/>
            <a:ext cx="5182560" cy="82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 dirty="0">
                <a:solidFill>
                  <a:srgbClr val="FFFFFF"/>
                </a:solidFill>
                <a:latin typeface="Calibri"/>
              </a:rPr>
              <a:t>Movement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6172200" y="2505240"/>
            <a:ext cx="5182560" cy="368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044E6D2-5EC0-404F-9076-9A3E109B3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40" y="2504520"/>
            <a:ext cx="1752845" cy="4098758"/>
          </a:xfrm>
          <a:prstGeom prst="rect">
            <a:avLst/>
          </a:prstGeom>
        </p:spPr>
      </p:pic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D30DC10-134B-4357-B2C8-C2C203A35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504519"/>
            <a:ext cx="3406795" cy="412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99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98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Calibri Light"/>
              </a:rPr>
              <a:t>Model training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9880" y="1681200"/>
            <a:ext cx="5157000" cy="82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 dirty="0">
                <a:solidFill>
                  <a:srgbClr val="FFFFFF"/>
                </a:solidFill>
                <a:latin typeface="Calibri"/>
              </a:rPr>
              <a:t>Overfitting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839880" y="2505240"/>
            <a:ext cx="5157000" cy="368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4"/>
          <p:cNvSpPr/>
          <p:nvPr/>
        </p:nvSpPr>
        <p:spPr>
          <a:xfrm>
            <a:off x="6172200" y="1681200"/>
            <a:ext cx="5182560" cy="82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 dirty="0">
                <a:solidFill>
                  <a:srgbClr val="FFFFFF"/>
                </a:solidFill>
                <a:latin typeface="Calibri"/>
              </a:rPr>
              <a:t>Epochs &amp; accuracy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6172200" y="2505240"/>
            <a:ext cx="5182560" cy="368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878CD0D-EBCE-4A9E-B291-10921819D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61" y="2466995"/>
            <a:ext cx="7436725" cy="2709805"/>
          </a:xfrm>
          <a:prstGeom prst="rect">
            <a:avLst/>
          </a:prstGeom>
        </p:spPr>
      </p:pic>
      <p:pic>
        <p:nvPicPr>
          <p:cNvPr id="13" name="Grafik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370320C-7961-4750-9660-6D17D1F56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40" y="2504520"/>
            <a:ext cx="3403890" cy="333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86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98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Calibri Light"/>
              </a:rPr>
              <a:t>Model training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9880" y="1681200"/>
            <a:ext cx="5157000" cy="82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 dirty="0">
                <a:solidFill>
                  <a:srgbClr val="FFFFFF"/>
                </a:solidFill>
                <a:latin typeface="Calibri"/>
              </a:rPr>
              <a:t>Sigmoid </a:t>
            </a:r>
            <a:r>
              <a:rPr lang="en-US" sz="2400" b="1" spc="-1" dirty="0">
                <a:solidFill>
                  <a:srgbClr val="FFFFFF"/>
                </a:solidFill>
                <a:latin typeface="Calibri"/>
              </a:rPr>
              <a:t>i</a:t>
            </a:r>
            <a:r>
              <a:rPr lang="en-US" sz="2400" b="1" strike="noStrike" spc="-1" dirty="0">
                <a:solidFill>
                  <a:srgbClr val="FFFFFF"/>
                </a:solidFill>
                <a:latin typeface="Calibri"/>
              </a:rPr>
              <a:t>nstead of </a:t>
            </a:r>
            <a:r>
              <a:rPr lang="en-US" sz="2400" b="1" strike="noStrike" spc="-1" dirty="0" err="1">
                <a:solidFill>
                  <a:srgbClr val="FFFFFF"/>
                </a:solidFill>
                <a:latin typeface="Calibri"/>
              </a:rPr>
              <a:t>relu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839880" y="2505240"/>
            <a:ext cx="5157000" cy="368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4"/>
          <p:cNvSpPr/>
          <p:nvPr/>
        </p:nvSpPr>
        <p:spPr>
          <a:xfrm>
            <a:off x="6172200" y="1681200"/>
            <a:ext cx="5182560" cy="82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 dirty="0">
                <a:solidFill>
                  <a:srgbClr val="FFFFFF"/>
                </a:solidFill>
                <a:latin typeface="Calibri"/>
              </a:rPr>
              <a:t>Better but still leading to overfitting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6172200" y="2505240"/>
            <a:ext cx="5182560" cy="368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Grafik 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DEB301E2-9250-441E-B9B3-6F39C731F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40" y="2504520"/>
            <a:ext cx="4166883" cy="4075995"/>
          </a:xfrm>
          <a:prstGeom prst="rect">
            <a:avLst/>
          </a:prstGeom>
        </p:spPr>
      </p:pic>
      <p:pic>
        <p:nvPicPr>
          <p:cNvPr id="15" name="Grafik 1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E22B7F72-99A3-43F5-A5C6-21F92DA09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04519"/>
            <a:ext cx="4055021" cy="407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35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98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Calibri Light"/>
              </a:rPr>
              <a:t>Model training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9880" y="1681200"/>
            <a:ext cx="5157000" cy="82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 dirty="0">
                <a:solidFill>
                  <a:srgbClr val="FFFFFF"/>
                </a:solidFill>
                <a:latin typeface="Calibri"/>
              </a:rPr>
              <a:t>First prediction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839880" y="2505240"/>
            <a:ext cx="5157000" cy="368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5"/>
          <p:cNvSpPr/>
          <p:nvPr/>
        </p:nvSpPr>
        <p:spPr>
          <a:xfrm>
            <a:off x="6172200" y="2505240"/>
            <a:ext cx="5182560" cy="368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Grafik 3" descr="Ein Bild, das Screenshot, Monitor, Computer, Bildschirm enthält.&#10;&#10;Automatisch generierte Beschreibung">
            <a:extLst>
              <a:ext uri="{FF2B5EF4-FFF2-40B4-BE49-F238E27FC236}">
                <a16:creationId xmlns:a16="http://schemas.microsoft.com/office/drawing/2014/main" id="{56D51AA3-FC92-436F-9986-077AC00F0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40" y="2504520"/>
            <a:ext cx="2889603" cy="4278835"/>
          </a:xfrm>
          <a:prstGeom prst="rect">
            <a:avLst/>
          </a:prstGeom>
        </p:spPr>
      </p:pic>
      <p:sp>
        <p:nvSpPr>
          <p:cNvPr id="11" name="CustomShape 2">
            <a:extLst>
              <a:ext uri="{FF2B5EF4-FFF2-40B4-BE49-F238E27FC236}">
                <a16:creationId xmlns:a16="http://schemas.microsoft.com/office/drawing/2014/main" id="{2EE99AD7-9630-43A6-8EA1-752977352029}"/>
              </a:ext>
            </a:extLst>
          </p:cNvPr>
          <p:cNvSpPr/>
          <p:nvPr/>
        </p:nvSpPr>
        <p:spPr>
          <a:xfrm>
            <a:off x="5374432" y="2092860"/>
            <a:ext cx="5678274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000" spc="-1" dirty="0">
                <a:solidFill>
                  <a:srgbClr val="FFFFFF"/>
                </a:solidFill>
                <a:latin typeface="Calibri"/>
              </a:rPr>
              <a:t>First </a:t>
            </a:r>
            <a:r>
              <a:rPr lang="de-DE" sz="2000" spc="-1" dirty="0" err="1">
                <a:solidFill>
                  <a:srgbClr val="FFFFFF"/>
                </a:solidFill>
                <a:latin typeface="Calibri"/>
              </a:rPr>
              <a:t>prediction</a:t>
            </a:r>
            <a:r>
              <a:rPr lang="de-DE" sz="2000" spc="-1" dirty="0">
                <a:solidFill>
                  <a:srgbClr val="FFFFFF"/>
                </a:solidFill>
                <a:latin typeface="Calibri"/>
              </a:rPr>
              <a:t> on a </a:t>
            </a:r>
            <a:r>
              <a:rPr lang="de-DE" sz="2000" spc="-1" dirty="0" err="1">
                <a:solidFill>
                  <a:srgbClr val="FFFFFF"/>
                </a:solidFill>
                <a:latin typeface="Calibri"/>
              </a:rPr>
              <a:t>smartphone</a:t>
            </a:r>
            <a:r>
              <a:rPr lang="de-DE" sz="2000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FFFFFF"/>
                </a:solidFill>
                <a:latin typeface="Calibri"/>
              </a:rPr>
              <a:t>image</a:t>
            </a:r>
            <a:endParaRPr lang="de-DE" sz="2000" spc="-1" dirty="0">
              <a:solidFill>
                <a:srgbClr val="FFFFFF"/>
              </a:solidFill>
              <a:latin typeface="Calibri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FFFFFF"/>
                </a:solidFill>
                <a:latin typeface="Calibri"/>
              </a:rPr>
              <a:t>Result</a:t>
            </a:r>
            <a:r>
              <a:rPr lang="de-DE" sz="2000" b="0" strike="noStrike" spc="-1" dirty="0">
                <a:solidFill>
                  <a:srgbClr val="FFFFFF"/>
                </a:solidFill>
                <a:latin typeface="Calibri"/>
              </a:rPr>
              <a:t> = -3</a:t>
            </a:r>
            <a:r>
              <a:rPr lang="de-DE" sz="2000" spc="-1" dirty="0">
                <a:solidFill>
                  <a:srgbClr val="FFFFFF"/>
                </a:solidFill>
                <a:latin typeface="Calibri"/>
              </a:rPr>
              <a:t>0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FFFFFF"/>
                </a:solidFill>
                <a:latin typeface="Calibri"/>
              </a:rPr>
              <a:t>No</a:t>
            </a:r>
            <a:r>
              <a:rPr lang="de-DE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de-DE" sz="2000" b="0" strike="noStrike" spc="-1" dirty="0" err="1">
                <a:solidFill>
                  <a:srgbClr val="FFFFFF"/>
                </a:solidFill>
                <a:latin typeface="Calibri"/>
              </a:rPr>
              <a:t>idea</a:t>
            </a:r>
            <a:r>
              <a:rPr lang="de-DE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de-DE" sz="2000" b="0" strike="noStrike" spc="-1" dirty="0" err="1">
                <a:solidFill>
                  <a:srgbClr val="FFFFFF"/>
                </a:solidFill>
                <a:latin typeface="Calibri"/>
              </a:rPr>
              <a:t>what</a:t>
            </a:r>
            <a:r>
              <a:rPr lang="de-DE" sz="2000" b="0" strike="noStrike" spc="-1" dirty="0">
                <a:solidFill>
                  <a:srgbClr val="FFFFFF"/>
                </a:solidFill>
                <a:latin typeface="Calibri"/>
              </a:rPr>
              <a:t> -30 </a:t>
            </a:r>
            <a:r>
              <a:rPr lang="de-DE" sz="2000" spc="-1" dirty="0" err="1">
                <a:solidFill>
                  <a:srgbClr val="FFFFFF"/>
                </a:solidFill>
                <a:latin typeface="Calibri"/>
              </a:rPr>
              <a:t>means</a:t>
            </a:r>
            <a:endParaRPr lang="de-DE" sz="2000" spc="-1" dirty="0">
              <a:solidFill>
                <a:srgbClr val="FFFFFF"/>
              </a:solidFill>
              <a:latin typeface="Calibri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FFFFFF"/>
                </a:solidFill>
                <a:latin typeface="Calibri"/>
              </a:rPr>
              <a:t>Probable </a:t>
            </a:r>
            <a:r>
              <a:rPr lang="de-DE" sz="2000" b="0" strike="noStrike" spc="-1" dirty="0" err="1">
                <a:solidFill>
                  <a:srgbClr val="FFFFFF"/>
                </a:solidFill>
                <a:latin typeface="Calibri"/>
              </a:rPr>
              <a:t>that</a:t>
            </a:r>
            <a:r>
              <a:rPr lang="de-DE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de-DE" sz="2000" b="0" strike="noStrike" spc="-1" dirty="0" err="1">
                <a:solidFill>
                  <a:srgbClr val="FFFFFF"/>
                </a:solidFill>
                <a:latin typeface="Calibri"/>
              </a:rPr>
              <a:t>the</a:t>
            </a:r>
            <a:r>
              <a:rPr lang="de-DE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de-DE" sz="2000" b="0" strike="noStrike" spc="-1" dirty="0" err="1">
                <a:solidFill>
                  <a:srgbClr val="FFFFFF"/>
                </a:solidFill>
                <a:latin typeface="Calibri"/>
              </a:rPr>
              <a:t>model</a:t>
            </a:r>
            <a:r>
              <a:rPr lang="de-DE" sz="2000" b="0" strike="noStrike" spc="-1" dirty="0">
                <a:solidFill>
                  <a:srgbClr val="FFFFFF"/>
                </a:solidFill>
                <a:latin typeface="Calibri"/>
              </a:rPr>
              <a:t> was not </a:t>
            </a:r>
            <a:r>
              <a:rPr lang="de-DE" sz="2000" b="0" strike="noStrike" spc="-1" dirty="0" err="1">
                <a:solidFill>
                  <a:srgbClr val="FFFFFF"/>
                </a:solidFill>
                <a:latin typeface="Calibri"/>
              </a:rPr>
              <a:t>right</a:t>
            </a:r>
            <a:r>
              <a:rPr lang="de-DE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de-DE" sz="2000" b="0" strike="noStrike" spc="-1" dirty="0" err="1">
                <a:solidFill>
                  <a:srgbClr val="FFFFFF"/>
                </a:solidFill>
                <a:latin typeface="Calibri"/>
              </a:rPr>
              <a:t>configured</a:t>
            </a:r>
            <a:r>
              <a:rPr lang="de-DE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de-DE" sz="2000" b="0" strike="noStrike" spc="-1" dirty="0" err="1">
                <a:solidFill>
                  <a:srgbClr val="FFFFFF"/>
                </a:solidFill>
                <a:latin typeface="Calibri"/>
              </a:rPr>
              <a:t>or</a:t>
            </a:r>
            <a:r>
              <a:rPr lang="de-DE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de-DE" sz="2000" b="0" strike="noStrike" spc="-1" dirty="0" err="1">
                <a:solidFill>
                  <a:srgbClr val="FFFFFF"/>
                </a:solidFill>
                <a:latin typeface="Calibri"/>
              </a:rPr>
              <a:t>wrongly</a:t>
            </a:r>
            <a:r>
              <a:rPr lang="de-DE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de-DE" sz="2000" b="0" strike="noStrike" spc="-1" dirty="0" err="1">
                <a:solidFill>
                  <a:srgbClr val="FFFFFF"/>
                </a:solidFill>
                <a:latin typeface="Calibri"/>
              </a:rPr>
              <a:t>trained</a:t>
            </a:r>
            <a:endParaRPr lang="en-US" b="0" strike="noStrike" spc="-1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3577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98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Calibri Light"/>
              </a:rPr>
              <a:t>Model training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9880" y="1681200"/>
            <a:ext cx="5157000" cy="82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 dirty="0">
                <a:solidFill>
                  <a:srgbClr val="FFFFFF"/>
                </a:solidFill>
                <a:latin typeface="Calibri"/>
              </a:rPr>
              <a:t>Image data </a:t>
            </a:r>
            <a:r>
              <a:rPr lang="en-US" sz="2400" b="1" spc="-1" dirty="0">
                <a:solidFill>
                  <a:srgbClr val="FFFFFF"/>
                </a:solidFill>
                <a:latin typeface="Calibri"/>
              </a:rPr>
              <a:t>directory </a:t>
            </a:r>
            <a:r>
              <a:rPr lang="en-US" sz="2400" b="1" strike="noStrike" spc="-1" dirty="0">
                <a:solidFill>
                  <a:srgbClr val="FFFFFF"/>
                </a:solidFill>
                <a:latin typeface="Calibri"/>
              </a:rPr>
              <a:t>structure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839880" y="2505240"/>
            <a:ext cx="5157000" cy="368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4"/>
          <p:cNvSpPr/>
          <p:nvPr/>
        </p:nvSpPr>
        <p:spPr>
          <a:xfrm>
            <a:off x="6172200" y="1681200"/>
            <a:ext cx="5182560" cy="82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 dirty="0">
                <a:solidFill>
                  <a:srgbClr val="FFFFFF"/>
                </a:solidFill>
                <a:latin typeface="Calibri"/>
              </a:rPr>
              <a:t>Result (0 = Batman, 1 = Deadpool)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6172200" y="2505240"/>
            <a:ext cx="5182560" cy="368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Grafik 8" descr="Ein Bild, das sitzend, Foto, Bildschirm, Tisch enthält.&#10;&#10;Automatisch generierte Beschreibung">
            <a:extLst>
              <a:ext uri="{FF2B5EF4-FFF2-40B4-BE49-F238E27FC236}">
                <a16:creationId xmlns:a16="http://schemas.microsoft.com/office/drawing/2014/main" id="{792E4EBA-07C0-4D8E-A570-C45277642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40" y="2504520"/>
            <a:ext cx="2952750" cy="2238375"/>
          </a:xfrm>
          <a:prstGeom prst="rect">
            <a:avLst/>
          </a:prstGeom>
        </p:spPr>
      </p:pic>
      <p:pic>
        <p:nvPicPr>
          <p:cNvPr id="21" name="Grafik 2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3BBB983-3F6D-4F26-8E59-92AAB9983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04520"/>
            <a:ext cx="54197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21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98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Calibri Light"/>
              </a:rPr>
              <a:t>Model training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9880" y="1681200"/>
            <a:ext cx="5157000" cy="82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400" b="1" spc="-1" dirty="0">
                <a:solidFill>
                  <a:srgbClr val="FFFFFF"/>
                </a:solidFill>
                <a:latin typeface="Calibri"/>
              </a:rPr>
              <a:t>T</a:t>
            </a:r>
            <a:r>
              <a:rPr lang="en-US" sz="2400" b="1" spc="-1" dirty="0">
                <a:solidFill>
                  <a:srgbClr val="FFFFFF"/>
                </a:solidFill>
                <a:latin typeface="Calibri"/>
              </a:rPr>
              <a:t>raining a model with 3 figures (Antman, Batman, Deadpool)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839880" y="2505240"/>
            <a:ext cx="5157000" cy="368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4"/>
          <p:cNvSpPr/>
          <p:nvPr/>
        </p:nvSpPr>
        <p:spPr>
          <a:xfrm>
            <a:off x="6172200" y="1681200"/>
            <a:ext cx="5182560" cy="82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 dirty="0">
                <a:solidFill>
                  <a:srgbClr val="FFFFFF"/>
                </a:solidFill>
                <a:latin typeface="Calibri"/>
              </a:rPr>
              <a:t>Result (0 = Antman, 1 = Batman, 2 = Deadpool)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6172200" y="2505240"/>
            <a:ext cx="5182560" cy="368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Grafik 2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7671B470-56A5-43B7-B1A7-528533444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04520"/>
            <a:ext cx="3965518" cy="4211554"/>
          </a:xfrm>
          <a:prstGeom prst="rect">
            <a:avLst/>
          </a:prstGeom>
        </p:spPr>
      </p:pic>
      <p:pic>
        <p:nvPicPr>
          <p:cNvPr id="5" name="Grafik 4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AF90FD05-D654-4EF1-A341-3FF1846D8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40" y="2504520"/>
            <a:ext cx="3877200" cy="395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49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595</Words>
  <Application>Microsoft Office PowerPoint</Application>
  <PresentationFormat>Breitbild</PresentationFormat>
  <Paragraphs>102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Symbol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Sebastian Vögele</dc:creator>
  <dc:description/>
  <cp:lastModifiedBy>Sebastian Vögele</cp:lastModifiedBy>
  <cp:revision>29</cp:revision>
  <dcterms:created xsi:type="dcterms:W3CDTF">2020-02-11T15:56:29Z</dcterms:created>
  <dcterms:modified xsi:type="dcterms:W3CDTF">2020-03-16T19:00:01Z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