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258" r:id="rId3"/>
    <p:sldId id="259" r:id="rId4"/>
    <p:sldId id="275" r:id="rId5"/>
    <p:sldId id="263" r:id="rId6"/>
    <p:sldId id="311" r:id="rId7"/>
    <p:sldId id="317" r:id="rId8"/>
    <p:sldId id="316" r:id="rId9"/>
    <p:sldId id="320" r:id="rId10"/>
    <p:sldId id="360" r:id="rId11"/>
    <p:sldId id="362" r:id="rId12"/>
    <p:sldId id="299" r:id="rId13"/>
    <p:sldId id="318" r:id="rId14"/>
    <p:sldId id="319" r:id="rId15"/>
    <p:sldId id="268" r:id="rId16"/>
    <p:sldId id="290" r:id="rId17"/>
    <p:sldId id="364" r:id="rId18"/>
    <p:sldId id="365" r:id="rId19"/>
    <p:sldId id="363" r:id="rId20"/>
    <p:sldId id="329" r:id="rId21"/>
    <p:sldId id="324" r:id="rId22"/>
    <p:sldId id="302" r:id="rId23"/>
    <p:sldId id="305" r:id="rId24"/>
    <p:sldId id="366" r:id="rId25"/>
    <p:sldId id="367" r:id="rId26"/>
    <p:sldId id="273" r:id="rId27"/>
    <p:sldId id="303" r:id="rId28"/>
    <p:sldId id="339" r:id="rId29"/>
    <p:sldId id="280" r:id="rId30"/>
    <p:sldId id="369" r:id="rId31"/>
    <p:sldId id="372" r:id="rId32"/>
    <p:sldId id="375" r:id="rId33"/>
    <p:sldId id="294" r:id="rId34"/>
    <p:sldId id="262" r:id="rId35"/>
    <p:sldId id="278" r:id="rId36"/>
  </p:sldIdLst>
  <p:sldSz cx="9144000" cy="5143500" type="screen16x9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9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547" y="82"/>
      </p:cViewPr>
      <p:guideLst>
        <p:guide orient="horz" pos="16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A1B61-B2E3-4E34-A29F-F54A4FFBE504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74C7-F567-4A2B-8778-356149E5D1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974C7-F567-4A2B-8778-356149E5D15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5C80-E68E-4553-BA05-4E47BFCC389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0BDB-B9A7-4DB5-976D-1305BB75B1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6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5C80-E68E-4553-BA05-4E47BFCC389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0BDB-B9A7-4DB5-976D-1305BB75B1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51819" y="681540"/>
            <a:ext cx="3240360" cy="324036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zh-CN" sz="7200" b="1" dirty="0">
              <a:solidFill>
                <a:prstClr val="white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540862" y="1779035"/>
            <a:ext cx="4185465" cy="85509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5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校园外卖系统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6735" y="4199188"/>
            <a:ext cx="4770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组长：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   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组员：</a:t>
            </a:r>
            <a:endParaRPr lang="en-US" altLang="zh-CN" sz="14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指导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教师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：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/>
        </p:nvSpPr>
        <p:spPr>
          <a:xfrm>
            <a:off x="251520" y="252758"/>
            <a:ext cx="1584176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业务流程描述</a:t>
            </a:r>
            <a:endParaRPr lang="en-US" altLang="zh-CN" sz="14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23" name="TextBox 3"/>
          <p:cNvSpPr txBox="1"/>
          <p:nvPr/>
        </p:nvSpPr>
        <p:spPr>
          <a:xfrm>
            <a:off x="1567485" y="278888"/>
            <a:ext cx="184406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流程图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615088" y="278888"/>
            <a:ext cx="17922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324490" y="575665"/>
            <a:ext cx="2082826" cy="11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流程图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732155"/>
            <a:ext cx="7909560" cy="4358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/>
        </p:nvSpPr>
        <p:spPr>
          <a:xfrm>
            <a:off x="251520" y="252758"/>
            <a:ext cx="1584176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业务流程描述</a:t>
            </a:r>
            <a:endParaRPr lang="en-US" altLang="zh-CN" sz="14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23" name="TextBox 3"/>
          <p:cNvSpPr txBox="1"/>
          <p:nvPr/>
        </p:nvSpPr>
        <p:spPr>
          <a:xfrm>
            <a:off x="1567485" y="278888"/>
            <a:ext cx="184406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流程图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615088" y="278888"/>
            <a:ext cx="17922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324490" y="575665"/>
            <a:ext cx="2082826" cy="11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流程图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730250"/>
            <a:ext cx="8020050" cy="428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51520" y="252758"/>
            <a:ext cx="936104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i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用例图</a:t>
            </a:r>
            <a:endParaRPr lang="en-US" altLang="zh-CN" sz="1400" b="1" i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31621" y="1015094"/>
            <a:ext cx="322544" cy="3176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505040" y="1404745"/>
            <a:ext cx="396044" cy="494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353924" y="1428778"/>
            <a:ext cx="65379" cy="566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986821" y="1428778"/>
            <a:ext cx="82982" cy="566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528334" y="1899586"/>
            <a:ext cx="144016" cy="783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" name="圆角矩形 11"/>
          <p:cNvSpPr/>
          <p:nvPr/>
        </p:nvSpPr>
        <p:spPr>
          <a:xfrm>
            <a:off x="353925" y="1404745"/>
            <a:ext cx="715878" cy="15889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矩形 12"/>
          <p:cNvSpPr/>
          <p:nvPr/>
        </p:nvSpPr>
        <p:spPr>
          <a:xfrm>
            <a:off x="733774" y="1899585"/>
            <a:ext cx="144016" cy="783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圆角矩形 14"/>
          <p:cNvSpPr/>
          <p:nvPr/>
        </p:nvSpPr>
        <p:spPr>
          <a:xfrm>
            <a:off x="2109015" y="427869"/>
            <a:ext cx="837563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注册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109015" y="1320050"/>
            <a:ext cx="837563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登录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465165" y="511496"/>
            <a:ext cx="1394867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忘记密码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5706564" y="511496"/>
            <a:ext cx="2393828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密保问题找回密码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3381440" y="1323369"/>
            <a:ext cx="2111056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浏览店铺和菜品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5927358" y="1320050"/>
            <a:ext cx="1595924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加入购物车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7954689" y="1320049"/>
            <a:ext cx="876566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结算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381440" y="2091397"/>
            <a:ext cx="1855447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查看个人信息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928969" y="2128602"/>
            <a:ext cx="1883391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修改个人信息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3381440" y="2878603"/>
            <a:ext cx="1373741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查看订单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381440" y="3974885"/>
            <a:ext cx="876567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注销</a:t>
            </a:r>
            <a:endParaRPr lang="en-US" altLang="zh-CN" sz="20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cxnSp>
        <p:nvCxnSpPr>
          <p:cNvPr id="28" name="直接连接符 27"/>
          <p:cNvCxnSpPr>
            <a:endCxn id="15" idx="1"/>
          </p:cNvCxnSpPr>
          <p:nvPr/>
        </p:nvCxnSpPr>
        <p:spPr>
          <a:xfrm flipV="1">
            <a:off x="1220918" y="652978"/>
            <a:ext cx="888097" cy="4810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17" idx="1"/>
          </p:cNvCxnSpPr>
          <p:nvPr/>
        </p:nvCxnSpPr>
        <p:spPr>
          <a:xfrm flipV="1">
            <a:off x="1280237" y="1545159"/>
            <a:ext cx="828778" cy="184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7" idx="0"/>
            <a:endCxn id="18" idx="1"/>
          </p:cNvCxnSpPr>
          <p:nvPr/>
        </p:nvCxnSpPr>
        <p:spPr>
          <a:xfrm flipV="1">
            <a:off x="2527797" y="736605"/>
            <a:ext cx="937368" cy="5834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7" idx="3"/>
            <a:endCxn id="20" idx="1"/>
          </p:cNvCxnSpPr>
          <p:nvPr/>
        </p:nvCxnSpPr>
        <p:spPr>
          <a:xfrm>
            <a:off x="2946578" y="1545159"/>
            <a:ext cx="434862" cy="33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3"/>
            <a:endCxn id="19" idx="1"/>
          </p:cNvCxnSpPr>
          <p:nvPr/>
        </p:nvCxnSpPr>
        <p:spPr>
          <a:xfrm>
            <a:off x="4860032" y="736605"/>
            <a:ext cx="8465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20" idx="3"/>
            <a:endCxn id="21" idx="1"/>
          </p:cNvCxnSpPr>
          <p:nvPr/>
        </p:nvCxnSpPr>
        <p:spPr>
          <a:xfrm flipV="1">
            <a:off x="5492496" y="1545159"/>
            <a:ext cx="434862" cy="33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1" idx="3"/>
            <a:endCxn id="22" idx="1"/>
          </p:cNvCxnSpPr>
          <p:nvPr/>
        </p:nvCxnSpPr>
        <p:spPr>
          <a:xfrm flipV="1">
            <a:off x="7523282" y="1545158"/>
            <a:ext cx="431407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7" idx="2"/>
            <a:endCxn id="23" idx="1"/>
          </p:cNvCxnSpPr>
          <p:nvPr/>
        </p:nvCxnSpPr>
        <p:spPr>
          <a:xfrm>
            <a:off x="2527797" y="1770267"/>
            <a:ext cx="853643" cy="5462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23" idx="3"/>
            <a:endCxn id="25" idx="1"/>
          </p:cNvCxnSpPr>
          <p:nvPr/>
        </p:nvCxnSpPr>
        <p:spPr>
          <a:xfrm>
            <a:off x="5236887" y="2316506"/>
            <a:ext cx="692082" cy="3720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17" idx="2"/>
            <a:endCxn id="26" idx="1"/>
          </p:cNvCxnSpPr>
          <p:nvPr/>
        </p:nvCxnSpPr>
        <p:spPr>
          <a:xfrm>
            <a:off x="2527797" y="1770267"/>
            <a:ext cx="853643" cy="13334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17" idx="2"/>
            <a:endCxn id="27" idx="1"/>
          </p:cNvCxnSpPr>
          <p:nvPr/>
        </p:nvCxnSpPr>
        <p:spPr>
          <a:xfrm>
            <a:off x="2527797" y="1770267"/>
            <a:ext cx="853643" cy="24297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17890" y="2777381"/>
            <a:ext cx="576064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顾客</a:t>
            </a:r>
            <a:endParaRPr lang="en-US" altLang="zh-CN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51520" y="252758"/>
            <a:ext cx="936104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i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用例图</a:t>
            </a:r>
            <a:endParaRPr lang="en-US" altLang="zh-CN" sz="1400" b="1" i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31621" y="1015094"/>
            <a:ext cx="322544" cy="3176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505040" y="1404745"/>
            <a:ext cx="396044" cy="494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353924" y="1428778"/>
            <a:ext cx="65379" cy="566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986821" y="1428778"/>
            <a:ext cx="82982" cy="566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528334" y="1899586"/>
            <a:ext cx="144016" cy="783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" name="圆角矩形 11"/>
          <p:cNvSpPr/>
          <p:nvPr/>
        </p:nvSpPr>
        <p:spPr>
          <a:xfrm>
            <a:off x="353925" y="1401964"/>
            <a:ext cx="715878" cy="15243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矩形 12"/>
          <p:cNvSpPr/>
          <p:nvPr/>
        </p:nvSpPr>
        <p:spPr>
          <a:xfrm>
            <a:off x="733774" y="1899585"/>
            <a:ext cx="144016" cy="783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圆角矩形 14"/>
          <p:cNvSpPr/>
          <p:nvPr/>
        </p:nvSpPr>
        <p:spPr>
          <a:xfrm>
            <a:off x="2109015" y="427869"/>
            <a:ext cx="837563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注册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109015" y="1320050"/>
            <a:ext cx="837563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登录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465165" y="511496"/>
            <a:ext cx="1394867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忘记密码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5706564" y="511496"/>
            <a:ext cx="2393828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密保问题找回密码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190309" y="1126626"/>
            <a:ext cx="1855447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编辑个人资料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270046" y="4361080"/>
            <a:ext cx="1331648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订单处理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235996" y="4048433"/>
            <a:ext cx="876566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接单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405971" y="1814204"/>
            <a:ext cx="1373741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申请开店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353010" y="3360505"/>
            <a:ext cx="1883391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编辑菜品信息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380954" y="2544832"/>
            <a:ext cx="1855447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修改店铺信息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320894" y="4408567"/>
            <a:ext cx="876567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注销</a:t>
            </a:r>
            <a:endParaRPr lang="en-US" altLang="zh-CN" sz="20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cxnSp>
        <p:nvCxnSpPr>
          <p:cNvPr id="28" name="直接连接符 27"/>
          <p:cNvCxnSpPr>
            <a:endCxn id="15" idx="1"/>
          </p:cNvCxnSpPr>
          <p:nvPr/>
        </p:nvCxnSpPr>
        <p:spPr>
          <a:xfrm flipV="1">
            <a:off x="1220918" y="652978"/>
            <a:ext cx="888097" cy="4810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17" idx="1"/>
          </p:cNvCxnSpPr>
          <p:nvPr/>
        </p:nvCxnSpPr>
        <p:spPr>
          <a:xfrm flipV="1">
            <a:off x="1280237" y="1545159"/>
            <a:ext cx="828778" cy="184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7" idx="0"/>
            <a:endCxn id="18" idx="1"/>
          </p:cNvCxnSpPr>
          <p:nvPr/>
        </p:nvCxnSpPr>
        <p:spPr>
          <a:xfrm flipV="1">
            <a:off x="2527797" y="736605"/>
            <a:ext cx="937368" cy="5834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7" idx="3"/>
            <a:endCxn id="20" idx="1"/>
          </p:cNvCxnSpPr>
          <p:nvPr/>
        </p:nvCxnSpPr>
        <p:spPr>
          <a:xfrm flipV="1">
            <a:off x="2946578" y="1351735"/>
            <a:ext cx="1243731" cy="1934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3"/>
            <a:endCxn id="19" idx="1"/>
          </p:cNvCxnSpPr>
          <p:nvPr/>
        </p:nvCxnSpPr>
        <p:spPr>
          <a:xfrm>
            <a:off x="4860032" y="736605"/>
            <a:ext cx="8465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7" idx="2"/>
            <a:endCxn id="21" idx="1"/>
          </p:cNvCxnSpPr>
          <p:nvPr/>
        </p:nvCxnSpPr>
        <p:spPr>
          <a:xfrm>
            <a:off x="2527797" y="1770267"/>
            <a:ext cx="1742249" cy="28159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1" idx="3"/>
            <a:endCxn id="22" idx="1"/>
          </p:cNvCxnSpPr>
          <p:nvPr/>
        </p:nvCxnSpPr>
        <p:spPr>
          <a:xfrm flipV="1">
            <a:off x="5601694" y="4273542"/>
            <a:ext cx="634302" cy="3126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7" idx="3"/>
            <a:endCxn id="23" idx="1"/>
          </p:cNvCxnSpPr>
          <p:nvPr/>
        </p:nvCxnSpPr>
        <p:spPr>
          <a:xfrm>
            <a:off x="2946578" y="1545159"/>
            <a:ext cx="2459393" cy="49415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7" idx="2"/>
            <a:endCxn id="25" idx="1"/>
          </p:cNvCxnSpPr>
          <p:nvPr/>
        </p:nvCxnSpPr>
        <p:spPr>
          <a:xfrm>
            <a:off x="2527797" y="1770267"/>
            <a:ext cx="2825213" cy="18153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17" idx="3"/>
            <a:endCxn id="26" idx="1"/>
          </p:cNvCxnSpPr>
          <p:nvPr/>
        </p:nvCxnSpPr>
        <p:spPr>
          <a:xfrm>
            <a:off x="2946578" y="1545159"/>
            <a:ext cx="2434376" cy="12247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17" idx="2"/>
            <a:endCxn id="27" idx="1"/>
          </p:cNvCxnSpPr>
          <p:nvPr/>
        </p:nvCxnSpPr>
        <p:spPr>
          <a:xfrm flipH="1">
            <a:off x="2320894" y="1770267"/>
            <a:ext cx="206903" cy="286340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17890" y="2777381"/>
            <a:ext cx="5760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店家</a:t>
            </a:r>
            <a:endParaRPr lang="en-US" altLang="zh-CN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235996" y="4633675"/>
            <a:ext cx="876566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拒绝</a:t>
            </a:r>
          </a:p>
        </p:txBody>
      </p:sp>
      <p:cxnSp>
        <p:nvCxnSpPr>
          <p:cNvPr id="49" name="直接连接符 48"/>
          <p:cNvCxnSpPr>
            <a:stCxn id="21" idx="3"/>
            <a:endCxn id="48" idx="1"/>
          </p:cNvCxnSpPr>
          <p:nvPr/>
        </p:nvCxnSpPr>
        <p:spPr>
          <a:xfrm>
            <a:off x="5601694" y="4586189"/>
            <a:ext cx="634302" cy="2725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33" grpId="0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51520" y="252758"/>
            <a:ext cx="936104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i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用例图</a:t>
            </a:r>
            <a:endParaRPr lang="en-US" altLang="zh-CN" sz="1400" b="1" i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31621" y="1015094"/>
            <a:ext cx="322544" cy="3176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505040" y="1404745"/>
            <a:ext cx="396044" cy="494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353924" y="1428778"/>
            <a:ext cx="65379" cy="566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986821" y="1428778"/>
            <a:ext cx="82982" cy="566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528334" y="1899586"/>
            <a:ext cx="144016" cy="783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" name="圆角矩形 11"/>
          <p:cNvSpPr/>
          <p:nvPr/>
        </p:nvSpPr>
        <p:spPr>
          <a:xfrm>
            <a:off x="353925" y="1401964"/>
            <a:ext cx="715878" cy="15243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矩形 12"/>
          <p:cNvSpPr/>
          <p:nvPr/>
        </p:nvSpPr>
        <p:spPr>
          <a:xfrm>
            <a:off x="733774" y="1899585"/>
            <a:ext cx="144016" cy="783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圆角矩形 16"/>
          <p:cNvSpPr/>
          <p:nvPr/>
        </p:nvSpPr>
        <p:spPr>
          <a:xfrm>
            <a:off x="2091122" y="1589095"/>
            <a:ext cx="837563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登录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465165" y="511496"/>
            <a:ext cx="1394867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顾客管理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5815293" y="87366"/>
            <a:ext cx="1405998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添加用户</a:t>
            </a:r>
            <a:endParaRPr lang="zh-CN" altLang="en-US" sz="20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58448" y="4083918"/>
            <a:ext cx="1331648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查看订单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004337" y="4083917"/>
            <a:ext cx="2008412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订单条件搜索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486291" y="1602755"/>
            <a:ext cx="1373741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店家管理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320894" y="4408567"/>
            <a:ext cx="876567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注销</a:t>
            </a:r>
            <a:endParaRPr lang="en-US" altLang="zh-CN" sz="20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cxnSp>
        <p:nvCxnSpPr>
          <p:cNvPr id="31" name="直接连接符 30"/>
          <p:cNvCxnSpPr>
            <a:endCxn id="17" idx="1"/>
          </p:cNvCxnSpPr>
          <p:nvPr/>
        </p:nvCxnSpPr>
        <p:spPr>
          <a:xfrm>
            <a:off x="1296571" y="1814204"/>
            <a:ext cx="7945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7" idx="0"/>
            <a:endCxn id="18" idx="1"/>
          </p:cNvCxnSpPr>
          <p:nvPr/>
        </p:nvCxnSpPr>
        <p:spPr>
          <a:xfrm flipV="1">
            <a:off x="2509904" y="736605"/>
            <a:ext cx="955261" cy="85249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3"/>
            <a:endCxn id="19" idx="1"/>
          </p:cNvCxnSpPr>
          <p:nvPr/>
        </p:nvCxnSpPr>
        <p:spPr>
          <a:xfrm flipV="1">
            <a:off x="4860032" y="312475"/>
            <a:ext cx="955261" cy="4241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7" idx="2"/>
            <a:endCxn id="21" idx="1"/>
          </p:cNvCxnSpPr>
          <p:nvPr/>
        </p:nvCxnSpPr>
        <p:spPr>
          <a:xfrm>
            <a:off x="2509904" y="2039312"/>
            <a:ext cx="1648544" cy="22697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1" idx="3"/>
            <a:endCxn id="22" idx="1"/>
          </p:cNvCxnSpPr>
          <p:nvPr/>
        </p:nvCxnSpPr>
        <p:spPr>
          <a:xfrm flipV="1">
            <a:off x="5490096" y="4309026"/>
            <a:ext cx="514241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7" idx="3"/>
            <a:endCxn id="23" idx="1"/>
          </p:cNvCxnSpPr>
          <p:nvPr/>
        </p:nvCxnSpPr>
        <p:spPr>
          <a:xfrm>
            <a:off x="2928685" y="1814204"/>
            <a:ext cx="557606" cy="136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17" idx="2"/>
            <a:endCxn id="27" idx="1"/>
          </p:cNvCxnSpPr>
          <p:nvPr/>
        </p:nvCxnSpPr>
        <p:spPr>
          <a:xfrm flipH="1">
            <a:off x="2320894" y="2039312"/>
            <a:ext cx="189010" cy="25943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17890" y="2777381"/>
            <a:ext cx="80302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管理员</a:t>
            </a:r>
            <a:endParaRPr lang="en-US" altLang="zh-CN" sz="1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7025413" y="566041"/>
            <a:ext cx="1881388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查看</a:t>
            </a:r>
            <a:r>
              <a:rPr lang="zh-CN" altLang="en-US" sz="2000" b="1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当前用户</a:t>
            </a:r>
            <a:endParaRPr lang="zh-CN" altLang="en-US" sz="20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cxnSp>
        <p:nvCxnSpPr>
          <p:cNvPr id="50" name="直接连接符 49"/>
          <p:cNvCxnSpPr>
            <a:stCxn id="18" idx="3"/>
            <a:endCxn id="47" idx="1"/>
          </p:cNvCxnSpPr>
          <p:nvPr/>
        </p:nvCxnSpPr>
        <p:spPr>
          <a:xfrm>
            <a:off x="4860032" y="736605"/>
            <a:ext cx="2165381" cy="545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5815293" y="1120649"/>
            <a:ext cx="2360572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修改</a:t>
            </a:r>
            <a:r>
              <a:rPr lang="zh-CN" altLang="en-US" sz="2000" b="1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已有用户信</a:t>
            </a:r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息</a:t>
            </a:r>
          </a:p>
        </p:txBody>
      </p:sp>
      <p:cxnSp>
        <p:nvCxnSpPr>
          <p:cNvPr id="52" name="直接连接符 51"/>
          <p:cNvCxnSpPr>
            <a:stCxn id="18" idx="3"/>
            <a:endCxn id="51" idx="1"/>
          </p:cNvCxnSpPr>
          <p:nvPr/>
        </p:nvCxnSpPr>
        <p:spPr>
          <a:xfrm>
            <a:off x="4860032" y="736605"/>
            <a:ext cx="955261" cy="6091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5650541" y="1763110"/>
            <a:ext cx="1405998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添加店家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5651956" y="2332997"/>
            <a:ext cx="1883016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查看当前店家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5650541" y="2902884"/>
            <a:ext cx="2360572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修改已有店家信息</a:t>
            </a:r>
          </a:p>
        </p:txBody>
      </p:sp>
      <p:cxnSp>
        <p:nvCxnSpPr>
          <p:cNvPr id="68" name="直接连接符 67"/>
          <p:cNvCxnSpPr>
            <a:stCxn id="23" idx="3"/>
            <a:endCxn id="62" idx="1"/>
          </p:cNvCxnSpPr>
          <p:nvPr/>
        </p:nvCxnSpPr>
        <p:spPr>
          <a:xfrm>
            <a:off x="4860032" y="1827864"/>
            <a:ext cx="790509" cy="16035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3" idx="3"/>
            <a:endCxn id="64" idx="1"/>
          </p:cNvCxnSpPr>
          <p:nvPr/>
        </p:nvCxnSpPr>
        <p:spPr>
          <a:xfrm>
            <a:off x="4860032" y="1827864"/>
            <a:ext cx="791924" cy="7302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23" idx="3"/>
            <a:endCxn id="65" idx="1"/>
          </p:cNvCxnSpPr>
          <p:nvPr/>
        </p:nvCxnSpPr>
        <p:spPr>
          <a:xfrm>
            <a:off x="4860032" y="1827864"/>
            <a:ext cx="790509" cy="130012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圆角矩形 99"/>
          <p:cNvSpPr/>
          <p:nvPr/>
        </p:nvSpPr>
        <p:spPr>
          <a:xfrm>
            <a:off x="5630361" y="3499953"/>
            <a:ext cx="1911223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开店申请审核</a:t>
            </a:r>
          </a:p>
        </p:txBody>
      </p:sp>
      <p:cxnSp>
        <p:nvCxnSpPr>
          <p:cNvPr id="101" name="直接连接符 100"/>
          <p:cNvCxnSpPr>
            <a:stCxn id="23" idx="3"/>
            <a:endCxn id="100" idx="1"/>
          </p:cNvCxnSpPr>
          <p:nvPr/>
        </p:nvCxnSpPr>
        <p:spPr>
          <a:xfrm>
            <a:off x="4860032" y="1827864"/>
            <a:ext cx="770329" cy="18971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7" grpId="0" animBg="1"/>
      <p:bldP spid="33" grpId="0"/>
      <p:bldP spid="47" grpId="0" animBg="1"/>
      <p:bldP spid="51" grpId="0" animBg="1"/>
      <p:bldP spid="62" grpId="0" animBg="1"/>
      <p:bldP spid="64" grpId="0" animBg="1"/>
      <p:bldP spid="65" grpId="0" animBg="1"/>
      <p:bldP spid="1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881589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-1" fmla="*/ 0 w 1080120"/>
              <a:gd name="connsiteY0-2" fmla="*/ 0 h 5143500"/>
              <a:gd name="connsiteX1-3" fmla="*/ 1080120 w 1080120"/>
              <a:gd name="connsiteY1-4" fmla="*/ 0 h 5143500"/>
              <a:gd name="connsiteX2-5" fmla="*/ 540060 w 1080120"/>
              <a:gd name="connsiteY2-6" fmla="*/ 5143500 h 5143500"/>
              <a:gd name="connsiteX3-7" fmla="*/ 0 w 1080120"/>
              <a:gd name="connsiteY3-8" fmla="*/ 5143500 h 5143500"/>
              <a:gd name="connsiteX4-9" fmla="*/ 0 w 1080120"/>
              <a:gd name="connsiteY4-10" fmla="*/ 0 h 5143500"/>
              <a:gd name="connsiteX0-11" fmla="*/ 630070 w 1080120"/>
              <a:gd name="connsiteY0-12" fmla="*/ 0 h 5143500"/>
              <a:gd name="connsiteX1-13" fmla="*/ 1080120 w 1080120"/>
              <a:gd name="connsiteY1-14" fmla="*/ 0 h 5143500"/>
              <a:gd name="connsiteX2-15" fmla="*/ 540060 w 1080120"/>
              <a:gd name="connsiteY2-16" fmla="*/ 5143500 h 5143500"/>
              <a:gd name="connsiteX3-17" fmla="*/ 0 w 1080120"/>
              <a:gd name="connsiteY3-18" fmla="*/ 5143500 h 5143500"/>
              <a:gd name="connsiteX4-19" fmla="*/ 630070 w 1080120"/>
              <a:gd name="connsiteY4-20" fmla="*/ 0 h 5143500"/>
              <a:gd name="connsiteX0-21" fmla="*/ 1305145 w 1755195"/>
              <a:gd name="connsiteY0-22" fmla="*/ 0 h 5143500"/>
              <a:gd name="connsiteX1-23" fmla="*/ 1755195 w 1755195"/>
              <a:gd name="connsiteY1-24" fmla="*/ 0 h 5143500"/>
              <a:gd name="connsiteX2-25" fmla="*/ 1215135 w 1755195"/>
              <a:gd name="connsiteY2-26" fmla="*/ 5143500 h 5143500"/>
              <a:gd name="connsiteX3-27" fmla="*/ 0 w 1755195"/>
              <a:gd name="connsiteY3-28" fmla="*/ 5143500 h 5143500"/>
              <a:gd name="connsiteX4-29" fmla="*/ 1305145 w 1755195"/>
              <a:gd name="connsiteY4-3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55195" h="5143500">
                <a:moveTo>
                  <a:pt x="1305145" y="0"/>
                </a:moveTo>
                <a:lnTo>
                  <a:pt x="1755195" y="0"/>
                </a:lnTo>
                <a:lnTo>
                  <a:pt x="1215135" y="5143500"/>
                </a:lnTo>
                <a:lnTo>
                  <a:pt x="0" y="5143500"/>
                </a:lnTo>
                <a:lnTo>
                  <a:pt x="13051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566555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-1" fmla="*/ 0 w 1080120"/>
              <a:gd name="connsiteY0-2" fmla="*/ 0 h 5143500"/>
              <a:gd name="connsiteX1-3" fmla="*/ 1080120 w 1080120"/>
              <a:gd name="connsiteY1-4" fmla="*/ 0 h 5143500"/>
              <a:gd name="connsiteX2-5" fmla="*/ 540060 w 1080120"/>
              <a:gd name="connsiteY2-6" fmla="*/ 5143500 h 5143500"/>
              <a:gd name="connsiteX3-7" fmla="*/ 0 w 1080120"/>
              <a:gd name="connsiteY3-8" fmla="*/ 5143500 h 5143500"/>
              <a:gd name="connsiteX4-9" fmla="*/ 0 w 1080120"/>
              <a:gd name="connsiteY4-10" fmla="*/ 0 h 5143500"/>
              <a:gd name="connsiteX0-11" fmla="*/ 630070 w 1080120"/>
              <a:gd name="connsiteY0-12" fmla="*/ 0 h 5143500"/>
              <a:gd name="connsiteX1-13" fmla="*/ 1080120 w 1080120"/>
              <a:gd name="connsiteY1-14" fmla="*/ 0 h 5143500"/>
              <a:gd name="connsiteX2-15" fmla="*/ 540060 w 1080120"/>
              <a:gd name="connsiteY2-16" fmla="*/ 5143500 h 5143500"/>
              <a:gd name="connsiteX3-17" fmla="*/ 0 w 1080120"/>
              <a:gd name="connsiteY3-18" fmla="*/ 5143500 h 5143500"/>
              <a:gd name="connsiteX4-19" fmla="*/ 630070 w 1080120"/>
              <a:gd name="connsiteY4-20" fmla="*/ 0 h 5143500"/>
              <a:gd name="connsiteX0-21" fmla="*/ 1305145 w 1755195"/>
              <a:gd name="connsiteY0-22" fmla="*/ 0 h 5143500"/>
              <a:gd name="connsiteX1-23" fmla="*/ 1755195 w 1755195"/>
              <a:gd name="connsiteY1-24" fmla="*/ 0 h 5143500"/>
              <a:gd name="connsiteX2-25" fmla="*/ 1215135 w 1755195"/>
              <a:gd name="connsiteY2-26" fmla="*/ 5143500 h 5143500"/>
              <a:gd name="connsiteX3-27" fmla="*/ 0 w 1755195"/>
              <a:gd name="connsiteY3-28" fmla="*/ 5143500 h 5143500"/>
              <a:gd name="connsiteX4-29" fmla="*/ 1305145 w 1755195"/>
              <a:gd name="connsiteY4-30" fmla="*/ 0 h 5143500"/>
              <a:gd name="connsiteX0-31" fmla="*/ 1305145 w 1755195"/>
              <a:gd name="connsiteY0-32" fmla="*/ 0 h 5143500"/>
              <a:gd name="connsiteX1-33" fmla="*/ 1755195 w 1755195"/>
              <a:gd name="connsiteY1-34" fmla="*/ 0 h 5143500"/>
              <a:gd name="connsiteX2-35" fmla="*/ 945105 w 1755195"/>
              <a:gd name="connsiteY2-36" fmla="*/ 5143500 h 5143500"/>
              <a:gd name="connsiteX3-37" fmla="*/ 0 w 1755195"/>
              <a:gd name="connsiteY3-38" fmla="*/ 5143500 h 5143500"/>
              <a:gd name="connsiteX4-39" fmla="*/ 1305145 w 1755195"/>
              <a:gd name="connsiteY4-40" fmla="*/ 0 h 5143500"/>
              <a:gd name="connsiteX0-41" fmla="*/ 1305145 w 1980220"/>
              <a:gd name="connsiteY0-42" fmla="*/ 0 h 5143500"/>
              <a:gd name="connsiteX1-43" fmla="*/ 1980220 w 1980220"/>
              <a:gd name="connsiteY1-44" fmla="*/ 0 h 5143500"/>
              <a:gd name="connsiteX2-45" fmla="*/ 945105 w 1980220"/>
              <a:gd name="connsiteY2-46" fmla="*/ 5143500 h 5143500"/>
              <a:gd name="connsiteX3-47" fmla="*/ 0 w 1980220"/>
              <a:gd name="connsiteY3-48" fmla="*/ 5143500 h 5143500"/>
              <a:gd name="connsiteX4-49" fmla="*/ 1305145 w 1980220"/>
              <a:gd name="connsiteY4-50" fmla="*/ 0 h 5143500"/>
              <a:gd name="connsiteX0-51" fmla="*/ 1035116 w 1710191"/>
              <a:gd name="connsiteY0-52" fmla="*/ 0 h 5143500"/>
              <a:gd name="connsiteX1-53" fmla="*/ 1710191 w 1710191"/>
              <a:gd name="connsiteY1-54" fmla="*/ 0 h 5143500"/>
              <a:gd name="connsiteX2-55" fmla="*/ 675076 w 1710191"/>
              <a:gd name="connsiteY2-56" fmla="*/ 5143500 h 5143500"/>
              <a:gd name="connsiteX3-57" fmla="*/ 0 w 1710191"/>
              <a:gd name="connsiteY3-58" fmla="*/ 5143500 h 5143500"/>
              <a:gd name="connsiteX4-59" fmla="*/ 1035116 w 1710191"/>
              <a:gd name="connsiteY4-60" fmla="*/ 0 h 5143500"/>
              <a:gd name="connsiteX0-61" fmla="*/ 675075 w 1710191"/>
              <a:gd name="connsiteY0-62" fmla="*/ 0 h 5143500"/>
              <a:gd name="connsiteX1-63" fmla="*/ 1710191 w 1710191"/>
              <a:gd name="connsiteY1-64" fmla="*/ 0 h 5143500"/>
              <a:gd name="connsiteX2-65" fmla="*/ 675076 w 1710191"/>
              <a:gd name="connsiteY2-66" fmla="*/ 5143500 h 5143500"/>
              <a:gd name="connsiteX3-67" fmla="*/ 0 w 1710191"/>
              <a:gd name="connsiteY3-68" fmla="*/ 5143500 h 5143500"/>
              <a:gd name="connsiteX4-69" fmla="*/ 675075 w 1710191"/>
              <a:gd name="connsiteY4-70" fmla="*/ 0 h 5143500"/>
              <a:gd name="connsiteX0-71" fmla="*/ 675075 w 1755195"/>
              <a:gd name="connsiteY0-72" fmla="*/ 0 h 5143500"/>
              <a:gd name="connsiteX1-73" fmla="*/ 1755195 w 1755195"/>
              <a:gd name="connsiteY1-74" fmla="*/ 0 h 5143500"/>
              <a:gd name="connsiteX2-75" fmla="*/ 675076 w 1755195"/>
              <a:gd name="connsiteY2-76" fmla="*/ 5143500 h 5143500"/>
              <a:gd name="connsiteX3-77" fmla="*/ 0 w 1755195"/>
              <a:gd name="connsiteY3-78" fmla="*/ 5143500 h 5143500"/>
              <a:gd name="connsiteX4-79" fmla="*/ 675075 w 1755195"/>
              <a:gd name="connsiteY4-8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55195" h="5143500">
                <a:moveTo>
                  <a:pt x="675075" y="0"/>
                </a:moveTo>
                <a:lnTo>
                  <a:pt x="1755195" y="0"/>
                </a:lnTo>
                <a:lnTo>
                  <a:pt x="675076" y="5143500"/>
                </a:lnTo>
                <a:lnTo>
                  <a:pt x="0" y="5143500"/>
                </a:lnTo>
                <a:lnTo>
                  <a:pt x="6750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1690" y="1802309"/>
            <a:ext cx="1305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05688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</a:t>
            </a:r>
            <a:r>
              <a:rPr lang="en-US" altLang="zh-CN" sz="6000" b="1" dirty="0">
                <a:solidFill>
                  <a:prstClr val="whit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</a:t>
            </a:r>
            <a:endParaRPr lang="zh-CN" altLang="en-US" sz="6000" b="1" dirty="0">
              <a:solidFill>
                <a:prstClr val="whit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1875768"/>
            <a:ext cx="400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系统设计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51520" y="252758"/>
            <a:ext cx="1872208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i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软件层次架构</a:t>
            </a:r>
          </a:p>
        </p:txBody>
      </p:sp>
      <p:sp>
        <p:nvSpPr>
          <p:cNvPr id="4" name="矩形 3"/>
          <p:cNvSpPr/>
          <p:nvPr/>
        </p:nvSpPr>
        <p:spPr>
          <a:xfrm>
            <a:off x="3332548" y="191290"/>
            <a:ext cx="2592288" cy="282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客户界面模块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3332548" y="678064"/>
            <a:ext cx="2592288" cy="282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系统调度程序</a:t>
            </a:r>
          </a:p>
        </p:txBody>
      </p:sp>
      <p:sp>
        <p:nvSpPr>
          <p:cNvPr id="6" name="矩形 5"/>
          <p:cNvSpPr/>
          <p:nvPr/>
        </p:nvSpPr>
        <p:spPr>
          <a:xfrm>
            <a:off x="3332548" y="1149455"/>
            <a:ext cx="2592288" cy="282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数据库接口</a:t>
            </a:r>
          </a:p>
        </p:txBody>
      </p:sp>
      <p:sp>
        <p:nvSpPr>
          <p:cNvPr id="7" name="矩形 6"/>
          <p:cNvSpPr/>
          <p:nvPr/>
        </p:nvSpPr>
        <p:spPr>
          <a:xfrm>
            <a:off x="2722322" y="1696711"/>
            <a:ext cx="1296144" cy="282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b="1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用户模</a:t>
            </a:r>
            <a:r>
              <a:rPr lang="zh-CN" altLang="zh-CN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</a:p>
        </p:txBody>
      </p:sp>
      <p:sp>
        <p:nvSpPr>
          <p:cNvPr id="8" name="矩形 7"/>
          <p:cNvSpPr/>
          <p:nvPr/>
        </p:nvSpPr>
        <p:spPr>
          <a:xfrm>
            <a:off x="5213230" y="1701712"/>
            <a:ext cx="1296144" cy="282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商家模块</a:t>
            </a:r>
          </a:p>
        </p:txBody>
      </p:sp>
      <p:sp>
        <p:nvSpPr>
          <p:cNvPr id="9" name="矩形 8"/>
          <p:cNvSpPr/>
          <p:nvPr/>
        </p:nvSpPr>
        <p:spPr>
          <a:xfrm>
            <a:off x="1976615" y="2321634"/>
            <a:ext cx="360040" cy="21602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登录、注册、修改密码</a:t>
            </a:r>
            <a:endParaRPr lang="zh-CN" altLang="en-US" sz="14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28804" y="2324991"/>
            <a:ext cx="360040" cy="1313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修改个人信息</a:t>
            </a:r>
          </a:p>
        </p:txBody>
      </p:sp>
      <p:sp>
        <p:nvSpPr>
          <p:cNvPr id="12" name="矩形 11"/>
          <p:cNvSpPr/>
          <p:nvPr/>
        </p:nvSpPr>
        <p:spPr>
          <a:xfrm>
            <a:off x="3556896" y="2329035"/>
            <a:ext cx="360040" cy="12684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下订单</a:t>
            </a:r>
          </a:p>
          <a:p>
            <a:pPr algn="ctr"/>
            <a:r>
              <a:rPr lang="zh-CN" altLang="zh-CN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algn="ctr"/>
            <a:r>
              <a:rPr lang="zh-CN" altLang="zh-CN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</a:p>
        </p:txBody>
      </p:sp>
      <p:sp>
        <p:nvSpPr>
          <p:cNvPr id="13" name="矩形 12"/>
          <p:cNvSpPr/>
          <p:nvPr/>
        </p:nvSpPr>
        <p:spPr>
          <a:xfrm>
            <a:off x="5177226" y="2329541"/>
            <a:ext cx="360040" cy="13931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修改个人信息</a:t>
            </a:r>
          </a:p>
        </p:txBody>
      </p:sp>
      <p:sp>
        <p:nvSpPr>
          <p:cNvPr id="14" name="矩形 13"/>
          <p:cNvSpPr/>
          <p:nvPr/>
        </p:nvSpPr>
        <p:spPr>
          <a:xfrm>
            <a:off x="5976529" y="2329541"/>
            <a:ext cx="360040" cy="13138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修改个人信息</a:t>
            </a:r>
          </a:p>
        </p:txBody>
      </p:sp>
      <p:sp>
        <p:nvSpPr>
          <p:cNvPr id="15" name="矩形 14"/>
          <p:cNvSpPr/>
          <p:nvPr/>
        </p:nvSpPr>
        <p:spPr>
          <a:xfrm>
            <a:off x="6728718" y="2329035"/>
            <a:ext cx="360040" cy="12684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下订单</a:t>
            </a:r>
          </a:p>
          <a:p>
            <a:pPr algn="ctr"/>
            <a:r>
              <a:rPr lang="zh-CN" altLang="zh-CN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algn="ctr"/>
            <a:r>
              <a:rPr lang="zh-CN" altLang="zh-CN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</a:p>
        </p:txBody>
      </p:sp>
      <p:sp>
        <p:nvSpPr>
          <p:cNvPr id="16" name="矩形 15"/>
          <p:cNvSpPr/>
          <p:nvPr/>
        </p:nvSpPr>
        <p:spPr>
          <a:xfrm>
            <a:off x="3250073" y="4374734"/>
            <a:ext cx="2592288" cy="282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数据库接口</a:t>
            </a:r>
          </a:p>
        </p:txBody>
      </p:sp>
      <p:sp>
        <p:nvSpPr>
          <p:cNvPr id="17" name="矩形 16"/>
          <p:cNvSpPr/>
          <p:nvPr/>
        </p:nvSpPr>
        <p:spPr>
          <a:xfrm>
            <a:off x="3254361" y="4799225"/>
            <a:ext cx="2592288" cy="282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更新数据库</a:t>
            </a:r>
          </a:p>
        </p:txBody>
      </p:sp>
      <p:cxnSp>
        <p:nvCxnSpPr>
          <p:cNvPr id="32" name="直接箭头连接符 31"/>
          <p:cNvCxnSpPr>
            <a:stCxn id="4" idx="2"/>
            <a:endCxn id="5" idx="0"/>
          </p:cNvCxnSpPr>
          <p:nvPr/>
        </p:nvCxnSpPr>
        <p:spPr>
          <a:xfrm>
            <a:off x="4628692" y="474284"/>
            <a:ext cx="0" cy="20378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5" idx="2"/>
            <a:endCxn id="6" idx="0"/>
          </p:cNvCxnSpPr>
          <p:nvPr/>
        </p:nvCxnSpPr>
        <p:spPr>
          <a:xfrm>
            <a:off x="4628692" y="961058"/>
            <a:ext cx="0" cy="18839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629054" y="1432449"/>
            <a:ext cx="0" cy="26426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724128" y="1421050"/>
            <a:ext cx="0" cy="27566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7" idx="2"/>
            <a:endCxn id="9" idx="0"/>
          </p:cNvCxnSpPr>
          <p:nvPr/>
        </p:nvCxnSpPr>
        <p:spPr>
          <a:xfrm flipH="1">
            <a:off x="2156635" y="1979705"/>
            <a:ext cx="1213759" cy="3419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7" idx="2"/>
            <a:endCxn id="11" idx="0"/>
          </p:cNvCxnSpPr>
          <p:nvPr/>
        </p:nvCxnSpPr>
        <p:spPr>
          <a:xfrm flipH="1">
            <a:off x="2908824" y="1979705"/>
            <a:ext cx="461570" cy="345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7" idx="2"/>
            <a:endCxn id="12" idx="0"/>
          </p:cNvCxnSpPr>
          <p:nvPr/>
        </p:nvCxnSpPr>
        <p:spPr>
          <a:xfrm>
            <a:off x="3370394" y="1979705"/>
            <a:ext cx="366522" cy="3493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8" idx="2"/>
            <a:endCxn id="13" idx="0"/>
          </p:cNvCxnSpPr>
          <p:nvPr/>
        </p:nvCxnSpPr>
        <p:spPr>
          <a:xfrm flipH="1">
            <a:off x="5357246" y="1984706"/>
            <a:ext cx="504056" cy="3448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8" idx="2"/>
            <a:endCxn id="14" idx="0"/>
          </p:cNvCxnSpPr>
          <p:nvPr/>
        </p:nvCxnSpPr>
        <p:spPr>
          <a:xfrm>
            <a:off x="5861302" y="1984706"/>
            <a:ext cx="295247" cy="3448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8" idx="2"/>
            <a:endCxn id="15" idx="0"/>
          </p:cNvCxnSpPr>
          <p:nvPr/>
        </p:nvCxnSpPr>
        <p:spPr>
          <a:xfrm>
            <a:off x="5861302" y="1984706"/>
            <a:ext cx="1047436" cy="3443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16" idx="0"/>
          </p:cNvCxnSpPr>
          <p:nvPr/>
        </p:nvCxnSpPr>
        <p:spPr>
          <a:xfrm>
            <a:off x="2334560" y="3946863"/>
            <a:ext cx="2211657" cy="4278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1" idx="2"/>
            <a:endCxn id="16" idx="0"/>
          </p:cNvCxnSpPr>
          <p:nvPr/>
        </p:nvCxnSpPr>
        <p:spPr>
          <a:xfrm>
            <a:off x="2908824" y="3638859"/>
            <a:ext cx="1637393" cy="7358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12" idx="2"/>
            <a:endCxn id="16" idx="0"/>
          </p:cNvCxnSpPr>
          <p:nvPr/>
        </p:nvCxnSpPr>
        <p:spPr>
          <a:xfrm>
            <a:off x="3736916" y="3597533"/>
            <a:ext cx="809301" cy="7772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13" idx="2"/>
            <a:endCxn id="16" idx="0"/>
          </p:cNvCxnSpPr>
          <p:nvPr/>
        </p:nvCxnSpPr>
        <p:spPr>
          <a:xfrm flipH="1">
            <a:off x="4546217" y="3722723"/>
            <a:ext cx="811029" cy="6520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14" idx="2"/>
            <a:endCxn id="16" idx="0"/>
          </p:cNvCxnSpPr>
          <p:nvPr/>
        </p:nvCxnSpPr>
        <p:spPr>
          <a:xfrm flipH="1">
            <a:off x="4546217" y="3643409"/>
            <a:ext cx="1610332" cy="7313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5" idx="2"/>
            <a:endCxn id="16" idx="0"/>
          </p:cNvCxnSpPr>
          <p:nvPr/>
        </p:nvCxnSpPr>
        <p:spPr>
          <a:xfrm flipH="1">
            <a:off x="4546217" y="3597533"/>
            <a:ext cx="2362521" cy="7772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6" idx="2"/>
            <a:endCxn id="17" idx="0"/>
          </p:cNvCxnSpPr>
          <p:nvPr/>
        </p:nvCxnSpPr>
        <p:spPr>
          <a:xfrm>
            <a:off x="4546217" y="4657728"/>
            <a:ext cx="4288" cy="1414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17" idx="3"/>
            <a:endCxn id="6" idx="3"/>
          </p:cNvCxnSpPr>
          <p:nvPr/>
        </p:nvCxnSpPr>
        <p:spPr>
          <a:xfrm flipV="1">
            <a:off x="5846649" y="1290952"/>
            <a:ext cx="78187" cy="3649770"/>
          </a:xfrm>
          <a:prstGeom prst="bentConnector3">
            <a:avLst>
              <a:gd name="adj1" fmla="val 292630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/>
        </p:nvSpPr>
        <p:spPr>
          <a:xfrm>
            <a:off x="251520" y="252758"/>
            <a:ext cx="1584176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业务流程描述</a:t>
            </a:r>
            <a:endParaRPr lang="en-US" altLang="zh-CN" sz="14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23" name="TextBox 3"/>
          <p:cNvSpPr txBox="1"/>
          <p:nvPr/>
        </p:nvSpPr>
        <p:spPr>
          <a:xfrm>
            <a:off x="1567485" y="278888"/>
            <a:ext cx="184406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数据库概念模式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615088" y="278888"/>
            <a:ext cx="17922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324490" y="575665"/>
            <a:ext cx="2082826" cy="11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4520" y="721995"/>
            <a:ext cx="8539480" cy="4421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/>
        </p:nvSpPr>
        <p:spPr>
          <a:xfrm>
            <a:off x="251520" y="252758"/>
            <a:ext cx="1584176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业务流程描述</a:t>
            </a:r>
            <a:endParaRPr lang="en-US" altLang="zh-CN" sz="14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23" name="TextBox 3"/>
          <p:cNvSpPr txBox="1"/>
          <p:nvPr/>
        </p:nvSpPr>
        <p:spPr>
          <a:xfrm>
            <a:off x="1567485" y="278888"/>
            <a:ext cx="184406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数据库物理模式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615088" y="278888"/>
            <a:ext cx="17922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324490" y="575665"/>
            <a:ext cx="2082826" cy="11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2615" y="713105"/>
            <a:ext cx="8518525" cy="4430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/>
        </p:nvSpPr>
        <p:spPr>
          <a:xfrm>
            <a:off x="251520" y="252758"/>
            <a:ext cx="1584176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业务流程描述</a:t>
            </a:r>
            <a:endParaRPr lang="en-US" altLang="zh-CN" sz="14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23" name="TextBox 3"/>
          <p:cNvSpPr txBox="1"/>
          <p:nvPr/>
        </p:nvSpPr>
        <p:spPr>
          <a:xfrm>
            <a:off x="1567485" y="278888"/>
            <a:ext cx="184406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数据库</a:t>
            </a:r>
            <a:r>
              <a:rPr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SQL</a:t>
            </a:r>
            <a:r>
              <a:rPr lang="zh-CN" alt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代码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615088" y="278888"/>
            <a:ext cx="17922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324490" y="575665"/>
            <a:ext cx="2082826" cy="11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1460" y="683895"/>
            <a:ext cx="3884295" cy="4459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15690" y="669290"/>
            <a:ext cx="5487035" cy="440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延期 1"/>
          <p:cNvSpPr/>
          <p:nvPr/>
        </p:nvSpPr>
        <p:spPr>
          <a:xfrm rot="5400000">
            <a:off x="3781096" y="-244377"/>
            <a:ext cx="1581640" cy="2070398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1860" y="411800"/>
            <a:ext cx="2520280" cy="523220"/>
          </a:xfrm>
          <a:prstGeom prst="rect">
            <a:avLst/>
          </a:prstGeom>
          <a:solidFill>
            <a:srgbClr val="0056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CONTENTS</a:t>
            </a:r>
            <a:endParaRPr lang="zh-CN" altLang="en-US" sz="2800" b="1" dirty="0">
              <a:solidFill>
                <a:prstClr val="whit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5081985" y="906565"/>
            <a:ext cx="84" cy="819055"/>
          </a:xfrm>
          <a:prstGeom prst="line">
            <a:avLst/>
          </a:prstGeom>
          <a:ln w="57150">
            <a:solidFill>
              <a:srgbClr val="005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337001" y="906565"/>
            <a:ext cx="84" cy="819055"/>
          </a:xfrm>
          <a:prstGeom prst="line">
            <a:avLst/>
          </a:prstGeom>
          <a:ln w="57150">
            <a:solidFill>
              <a:srgbClr val="005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571957" y="906565"/>
            <a:ext cx="84" cy="819055"/>
          </a:xfrm>
          <a:prstGeom prst="line">
            <a:avLst/>
          </a:prstGeom>
          <a:ln w="57150">
            <a:solidFill>
              <a:srgbClr val="005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806915" y="906565"/>
            <a:ext cx="84" cy="819055"/>
          </a:xfrm>
          <a:prstGeom prst="line">
            <a:avLst/>
          </a:prstGeom>
          <a:ln w="57150">
            <a:solidFill>
              <a:srgbClr val="005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4061929" y="906565"/>
            <a:ext cx="84" cy="819055"/>
          </a:xfrm>
          <a:prstGeom prst="line">
            <a:avLst/>
          </a:prstGeom>
          <a:ln w="57150">
            <a:solidFill>
              <a:srgbClr val="005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316943" y="906565"/>
            <a:ext cx="84" cy="819055"/>
          </a:xfrm>
          <a:prstGeom prst="line">
            <a:avLst/>
          </a:prstGeom>
          <a:ln w="57150">
            <a:solidFill>
              <a:srgbClr val="005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4826971" y="906565"/>
            <a:ext cx="84" cy="819055"/>
          </a:xfrm>
          <a:prstGeom prst="line">
            <a:avLst/>
          </a:prstGeom>
          <a:ln w="57150">
            <a:solidFill>
              <a:srgbClr val="005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3956693" y="1754442"/>
            <a:ext cx="1125292" cy="11252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sx="102000" sy="102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5688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</a:p>
          <a:p>
            <a:pPr algn="ct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需求</a:t>
            </a:r>
            <a:endParaRPr lang="en-US" altLang="zh-CN" sz="16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分析</a:t>
            </a:r>
          </a:p>
        </p:txBody>
      </p:sp>
      <p:sp>
        <p:nvSpPr>
          <p:cNvPr id="17" name="椭圆 16"/>
          <p:cNvSpPr/>
          <p:nvPr/>
        </p:nvSpPr>
        <p:spPr>
          <a:xfrm>
            <a:off x="6581746" y="1725620"/>
            <a:ext cx="1125292" cy="11252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sx="102000" sy="102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5688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</a:t>
            </a:r>
          </a:p>
          <a:p>
            <a:pPr algn="ct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系统</a:t>
            </a:r>
            <a:endParaRPr lang="en-US" altLang="zh-CN" sz="16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设计</a:t>
            </a:r>
          </a:p>
        </p:txBody>
      </p:sp>
      <p:sp>
        <p:nvSpPr>
          <p:cNvPr id="18" name="椭圆 17"/>
          <p:cNvSpPr/>
          <p:nvPr/>
        </p:nvSpPr>
        <p:spPr>
          <a:xfrm>
            <a:off x="1331640" y="3228622"/>
            <a:ext cx="1125292" cy="11252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sx="102000" sy="102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5688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4</a:t>
            </a:r>
          </a:p>
          <a:p>
            <a:pPr algn="ct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系统</a:t>
            </a:r>
            <a:endParaRPr lang="en-US" altLang="zh-CN" sz="16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实现</a:t>
            </a:r>
          </a:p>
        </p:txBody>
      </p:sp>
      <p:sp>
        <p:nvSpPr>
          <p:cNvPr id="20" name="椭圆 19"/>
          <p:cNvSpPr/>
          <p:nvPr/>
        </p:nvSpPr>
        <p:spPr>
          <a:xfrm>
            <a:off x="3956693" y="3228622"/>
            <a:ext cx="1125292" cy="11252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sx="102000" sy="102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5688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5</a:t>
            </a:r>
          </a:p>
          <a:p>
            <a:pPr algn="ct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系统</a:t>
            </a:r>
            <a:endParaRPr lang="en-US" altLang="zh-CN" sz="16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测试</a:t>
            </a:r>
            <a:endParaRPr lang="en-US" altLang="zh-CN" sz="16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581746" y="3228622"/>
            <a:ext cx="1125292" cy="11252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sx="102000" sy="102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5688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6</a:t>
            </a:r>
          </a:p>
          <a:p>
            <a:pPr algn="ct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总结</a:t>
            </a:r>
          </a:p>
          <a:p>
            <a:pPr algn="ct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展望</a:t>
            </a:r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1331603" y="1707452"/>
            <a:ext cx="1125292" cy="11252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sx="102000" sy="102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5688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  <a:p>
            <a:pPr algn="ct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项目</a:t>
            </a:r>
            <a:endParaRPr lang="en-US" altLang="zh-CN" sz="16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分工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251520" y="252758"/>
            <a:ext cx="936104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i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类图</a:t>
            </a:r>
            <a:endParaRPr lang="en-US" altLang="zh-CN" sz="1400" b="1" i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641185"/>
            <a:ext cx="1872208" cy="204502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83518"/>
            <a:ext cx="2130033" cy="20828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496400"/>
            <a:ext cx="2512886" cy="219620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806" y="483518"/>
            <a:ext cx="2644395" cy="21226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7" y="2616009"/>
            <a:ext cx="2173876" cy="18279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9374" y="2579231"/>
            <a:ext cx="3911560" cy="10006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3728" y="3501404"/>
            <a:ext cx="3915710" cy="9425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0934" y="2729399"/>
            <a:ext cx="2718254" cy="7002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9063" y="3579863"/>
            <a:ext cx="2381996" cy="1003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251520" y="252758"/>
            <a:ext cx="936104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i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类图</a:t>
            </a:r>
            <a:endParaRPr lang="en-US" altLang="zh-CN" sz="1400" b="1" i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12798"/>
            <a:ext cx="4287149" cy="31110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52758"/>
            <a:ext cx="3963612" cy="15121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653" y="1772770"/>
            <a:ext cx="3377907" cy="297072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56" y="3723878"/>
            <a:ext cx="3392056" cy="1154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51520" y="252758"/>
            <a:ext cx="1872208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i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时序图</a:t>
            </a:r>
          </a:p>
        </p:txBody>
      </p:sp>
      <p:sp>
        <p:nvSpPr>
          <p:cNvPr id="4" name="矩形 3"/>
          <p:cNvSpPr/>
          <p:nvPr/>
        </p:nvSpPr>
        <p:spPr>
          <a:xfrm>
            <a:off x="1681718" y="1539763"/>
            <a:ext cx="119256" cy="3364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5694" y="812110"/>
            <a:ext cx="580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用户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03667" y="80763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菜单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36996" y="801834"/>
            <a:ext cx="742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购物车</a:t>
            </a:r>
          </a:p>
        </p:txBody>
      </p:sp>
      <p:sp>
        <p:nvSpPr>
          <p:cNvPr id="10" name="矩形 9"/>
          <p:cNvSpPr/>
          <p:nvPr/>
        </p:nvSpPr>
        <p:spPr>
          <a:xfrm>
            <a:off x="4937897" y="2168090"/>
            <a:ext cx="140314" cy="20059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825734" y="1539762"/>
            <a:ext cx="1629961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55695" y="1518198"/>
            <a:ext cx="144016" cy="33861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25734" y="1243586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用户浏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览，查询菜单和店铺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835696" y="2211710"/>
            <a:ext cx="30603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74787" y="1976091"/>
            <a:ext cx="819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加入购物车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825734" y="2615907"/>
            <a:ext cx="460851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907244" y="2378596"/>
            <a:ext cx="723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确认订单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1800974" y="3056215"/>
            <a:ext cx="4633272" cy="24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800195" y="3063724"/>
            <a:ext cx="1053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根据用户的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余额和库存显示订单处理结构</a:t>
            </a: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1825734" y="4832387"/>
            <a:ext cx="160520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825734" y="4461493"/>
            <a:ext cx="1605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显示购买后美食的剩余库存，销量</a:t>
            </a: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1835696" y="3902331"/>
            <a:ext cx="305037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313442" y="3930723"/>
            <a:ext cx="1214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显示购买结果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189831" y="80183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结算</a:t>
            </a:r>
          </a:p>
        </p:txBody>
      </p:sp>
      <p:sp>
        <p:nvSpPr>
          <p:cNvPr id="51" name="矩形 50"/>
          <p:cNvSpPr/>
          <p:nvPr/>
        </p:nvSpPr>
        <p:spPr>
          <a:xfrm>
            <a:off x="6479714" y="2168090"/>
            <a:ext cx="140314" cy="20059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>
            <a:stCxn id="6" idx="2"/>
          </p:cNvCxnSpPr>
          <p:nvPr/>
        </p:nvCxnSpPr>
        <p:spPr>
          <a:xfrm flipH="1">
            <a:off x="1756074" y="1119887"/>
            <a:ext cx="1" cy="846609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3517440" y="1068468"/>
            <a:ext cx="1" cy="846609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5008054" y="1101327"/>
            <a:ext cx="2" cy="1192074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6549871" y="1065991"/>
            <a:ext cx="1" cy="1145719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5008830" y="4073271"/>
            <a:ext cx="1" cy="846609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6549870" y="4072214"/>
            <a:ext cx="1" cy="846609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10" grpId="0" animBg="1"/>
      <p:bldP spid="13" grpId="0" animBg="1"/>
      <p:bldP spid="16" grpId="0"/>
      <p:bldP spid="20" grpId="0"/>
      <p:bldP spid="22" grpId="0"/>
      <p:bldP spid="29" grpId="0"/>
      <p:bldP spid="36" grpId="0"/>
      <p:bldP spid="42" grpId="0"/>
      <p:bldP spid="50" grpId="0"/>
      <p:bldP spid="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251520" y="252758"/>
            <a:ext cx="1296144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i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数据库表</a:t>
            </a:r>
          </a:p>
        </p:txBody>
      </p:sp>
      <p:sp>
        <p:nvSpPr>
          <p:cNvPr id="11" name="矩形 10"/>
          <p:cNvSpPr/>
          <p:nvPr/>
        </p:nvSpPr>
        <p:spPr>
          <a:xfrm>
            <a:off x="217170" y="737870"/>
            <a:ext cx="4496435" cy="398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5688"/>
                </a:solidFill>
              </a:rPr>
              <a:t>create table Comment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(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CommentID            int not null,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DeliveryStaffID      int not null,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CustomerID           int not null,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MerchantID           varchar(50) not null,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Content              varchar(1024),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CreateTime           date,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CommentIsDeleted     boolean,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primary key (CommentID)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);</a:t>
            </a: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4500245" y="737235"/>
            <a:ext cx="4496435" cy="3989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5688"/>
                </a:solidFill>
              </a:rPr>
              <a:t>create table Customer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(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CustomerID           int not null,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CustomerIName        varchar(50),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RealName             varchar(50),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CustomerPassword     varchar(50),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CustomerBirthday     date,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CustomerSex          varchar(7),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CustomerTelephone    varchar(20),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CustomerEmail        varchar(128),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CustomerStatus       boolean,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profile_image_url    varchar(1024),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primary key (CustomerID)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251520" y="252758"/>
            <a:ext cx="1296144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i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数据库表</a:t>
            </a:r>
          </a:p>
        </p:txBody>
      </p:sp>
      <p:sp>
        <p:nvSpPr>
          <p:cNvPr id="11" name="矩形 10"/>
          <p:cNvSpPr/>
          <p:nvPr/>
        </p:nvSpPr>
        <p:spPr>
          <a:xfrm>
            <a:off x="217170" y="737870"/>
            <a:ext cx="4496435" cy="3989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5688"/>
                </a:solidFill>
              </a:rPr>
              <a:t>create table DeliveryStaff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(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DeliveryStaffID      int not null,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DeliveryStaffName    varchar(50),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DeliveryStaffPassword varchar(50),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DeliveryStaffBirthday date,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DeliveryStaffSex     varchar(7),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DeliveryStaffTelephone varchar(20),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VehicleNumber        int,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CurrentLocation      varchar(50),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DeliveryStaffStatus  boolean,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DeliveryStaffEmail   varchar(50),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primary key (DeliveryStaffID)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);</a:t>
            </a: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4500245" y="737235"/>
            <a:ext cx="4496435" cy="3990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5688"/>
                </a:solidFill>
              </a:rPr>
              <a:t>create table Merchant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(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MerchantID           varchar(50) not null,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MerchantName         varchar(50),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AirlineName          varchar(50),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MerchantLocation     varchar(50),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MerchantEmail        varchar(50),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MerchantStatus       boolean,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logo_image_url       varchar(1024),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MerchantTelephone    varchar(20),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primary key (MerchantID)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251520" y="252758"/>
            <a:ext cx="1296144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i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数据库表</a:t>
            </a:r>
          </a:p>
        </p:txBody>
      </p:sp>
      <p:sp>
        <p:nvSpPr>
          <p:cNvPr id="11" name="矩形 10"/>
          <p:cNvSpPr/>
          <p:nvPr/>
        </p:nvSpPr>
        <p:spPr>
          <a:xfrm>
            <a:off x="107315" y="771525"/>
            <a:ext cx="4496435" cy="2592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5688"/>
                </a:solidFill>
              </a:rPr>
              <a:t>create table Dish(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DishID               int not null,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OrderID              varchar(50) not null,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DishName             varchar(50),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DishDescription      varchar(1024),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Price                float,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DishStatus           boolean,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image_url            varchar(1024),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primary key (DishID));</a:t>
            </a: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4500245" y="737235"/>
            <a:ext cx="4496435" cy="3989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5688"/>
                </a:solidFill>
              </a:rPr>
              <a:t>create table Orders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(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OrderID              varchar(50) not null,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CustomerID           int not null,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DeliveryStaffID      int not null,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OrderDate            date,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Quantity             int,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TotalPrice           float,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delivery_image_url   varchar(1024),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OrderIsDeleat        boolean,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primary key (OrderID)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);</a:t>
            </a: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07315" y="3580130"/>
            <a:ext cx="4496435" cy="1097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5688"/>
                </a:solidFill>
              </a:rPr>
              <a:t>create table Merchant_dish(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DishID               int not null,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MerchantID           varchar(50) not null,</a:t>
            </a:r>
          </a:p>
          <a:p>
            <a:r>
              <a:rPr lang="en-US" altLang="zh-CN" b="1" dirty="0">
                <a:solidFill>
                  <a:srgbClr val="005688"/>
                </a:solidFill>
              </a:rPr>
              <a:t>   primary key (DishID, MerchantID));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881589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-1" fmla="*/ 0 w 1080120"/>
              <a:gd name="connsiteY0-2" fmla="*/ 0 h 5143500"/>
              <a:gd name="connsiteX1-3" fmla="*/ 1080120 w 1080120"/>
              <a:gd name="connsiteY1-4" fmla="*/ 0 h 5143500"/>
              <a:gd name="connsiteX2-5" fmla="*/ 540060 w 1080120"/>
              <a:gd name="connsiteY2-6" fmla="*/ 5143500 h 5143500"/>
              <a:gd name="connsiteX3-7" fmla="*/ 0 w 1080120"/>
              <a:gd name="connsiteY3-8" fmla="*/ 5143500 h 5143500"/>
              <a:gd name="connsiteX4-9" fmla="*/ 0 w 1080120"/>
              <a:gd name="connsiteY4-10" fmla="*/ 0 h 5143500"/>
              <a:gd name="connsiteX0-11" fmla="*/ 630070 w 1080120"/>
              <a:gd name="connsiteY0-12" fmla="*/ 0 h 5143500"/>
              <a:gd name="connsiteX1-13" fmla="*/ 1080120 w 1080120"/>
              <a:gd name="connsiteY1-14" fmla="*/ 0 h 5143500"/>
              <a:gd name="connsiteX2-15" fmla="*/ 540060 w 1080120"/>
              <a:gd name="connsiteY2-16" fmla="*/ 5143500 h 5143500"/>
              <a:gd name="connsiteX3-17" fmla="*/ 0 w 1080120"/>
              <a:gd name="connsiteY3-18" fmla="*/ 5143500 h 5143500"/>
              <a:gd name="connsiteX4-19" fmla="*/ 630070 w 1080120"/>
              <a:gd name="connsiteY4-20" fmla="*/ 0 h 5143500"/>
              <a:gd name="connsiteX0-21" fmla="*/ 1305145 w 1755195"/>
              <a:gd name="connsiteY0-22" fmla="*/ 0 h 5143500"/>
              <a:gd name="connsiteX1-23" fmla="*/ 1755195 w 1755195"/>
              <a:gd name="connsiteY1-24" fmla="*/ 0 h 5143500"/>
              <a:gd name="connsiteX2-25" fmla="*/ 1215135 w 1755195"/>
              <a:gd name="connsiteY2-26" fmla="*/ 5143500 h 5143500"/>
              <a:gd name="connsiteX3-27" fmla="*/ 0 w 1755195"/>
              <a:gd name="connsiteY3-28" fmla="*/ 5143500 h 5143500"/>
              <a:gd name="connsiteX4-29" fmla="*/ 1305145 w 1755195"/>
              <a:gd name="connsiteY4-3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55195" h="5143500">
                <a:moveTo>
                  <a:pt x="1305145" y="0"/>
                </a:moveTo>
                <a:lnTo>
                  <a:pt x="1755195" y="0"/>
                </a:lnTo>
                <a:lnTo>
                  <a:pt x="1215135" y="5143500"/>
                </a:lnTo>
                <a:lnTo>
                  <a:pt x="0" y="5143500"/>
                </a:lnTo>
                <a:lnTo>
                  <a:pt x="13051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566555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-1" fmla="*/ 0 w 1080120"/>
              <a:gd name="connsiteY0-2" fmla="*/ 0 h 5143500"/>
              <a:gd name="connsiteX1-3" fmla="*/ 1080120 w 1080120"/>
              <a:gd name="connsiteY1-4" fmla="*/ 0 h 5143500"/>
              <a:gd name="connsiteX2-5" fmla="*/ 540060 w 1080120"/>
              <a:gd name="connsiteY2-6" fmla="*/ 5143500 h 5143500"/>
              <a:gd name="connsiteX3-7" fmla="*/ 0 w 1080120"/>
              <a:gd name="connsiteY3-8" fmla="*/ 5143500 h 5143500"/>
              <a:gd name="connsiteX4-9" fmla="*/ 0 w 1080120"/>
              <a:gd name="connsiteY4-10" fmla="*/ 0 h 5143500"/>
              <a:gd name="connsiteX0-11" fmla="*/ 630070 w 1080120"/>
              <a:gd name="connsiteY0-12" fmla="*/ 0 h 5143500"/>
              <a:gd name="connsiteX1-13" fmla="*/ 1080120 w 1080120"/>
              <a:gd name="connsiteY1-14" fmla="*/ 0 h 5143500"/>
              <a:gd name="connsiteX2-15" fmla="*/ 540060 w 1080120"/>
              <a:gd name="connsiteY2-16" fmla="*/ 5143500 h 5143500"/>
              <a:gd name="connsiteX3-17" fmla="*/ 0 w 1080120"/>
              <a:gd name="connsiteY3-18" fmla="*/ 5143500 h 5143500"/>
              <a:gd name="connsiteX4-19" fmla="*/ 630070 w 1080120"/>
              <a:gd name="connsiteY4-20" fmla="*/ 0 h 5143500"/>
              <a:gd name="connsiteX0-21" fmla="*/ 1305145 w 1755195"/>
              <a:gd name="connsiteY0-22" fmla="*/ 0 h 5143500"/>
              <a:gd name="connsiteX1-23" fmla="*/ 1755195 w 1755195"/>
              <a:gd name="connsiteY1-24" fmla="*/ 0 h 5143500"/>
              <a:gd name="connsiteX2-25" fmla="*/ 1215135 w 1755195"/>
              <a:gd name="connsiteY2-26" fmla="*/ 5143500 h 5143500"/>
              <a:gd name="connsiteX3-27" fmla="*/ 0 w 1755195"/>
              <a:gd name="connsiteY3-28" fmla="*/ 5143500 h 5143500"/>
              <a:gd name="connsiteX4-29" fmla="*/ 1305145 w 1755195"/>
              <a:gd name="connsiteY4-30" fmla="*/ 0 h 5143500"/>
              <a:gd name="connsiteX0-31" fmla="*/ 1305145 w 1755195"/>
              <a:gd name="connsiteY0-32" fmla="*/ 0 h 5143500"/>
              <a:gd name="connsiteX1-33" fmla="*/ 1755195 w 1755195"/>
              <a:gd name="connsiteY1-34" fmla="*/ 0 h 5143500"/>
              <a:gd name="connsiteX2-35" fmla="*/ 945105 w 1755195"/>
              <a:gd name="connsiteY2-36" fmla="*/ 5143500 h 5143500"/>
              <a:gd name="connsiteX3-37" fmla="*/ 0 w 1755195"/>
              <a:gd name="connsiteY3-38" fmla="*/ 5143500 h 5143500"/>
              <a:gd name="connsiteX4-39" fmla="*/ 1305145 w 1755195"/>
              <a:gd name="connsiteY4-40" fmla="*/ 0 h 5143500"/>
              <a:gd name="connsiteX0-41" fmla="*/ 1305145 w 1980220"/>
              <a:gd name="connsiteY0-42" fmla="*/ 0 h 5143500"/>
              <a:gd name="connsiteX1-43" fmla="*/ 1980220 w 1980220"/>
              <a:gd name="connsiteY1-44" fmla="*/ 0 h 5143500"/>
              <a:gd name="connsiteX2-45" fmla="*/ 945105 w 1980220"/>
              <a:gd name="connsiteY2-46" fmla="*/ 5143500 h 5143500"/>
              <a:gd name="connsiteX3-47" fmla="*/ 0 w 1980220"/>
              <a:gd name="connsiteY3-48" fmla="*/ 5143500 h 5143500"/>
              <a:gd name="connsiteX4-49" fmla="*/ 1305145 w 1980220"/>
              <a:gd name="connsiteY4-50" fmla="*/ 0 h 5143500"/>
              <a:gd name="connsiteX0-51" fmla="*/ 1035116 w 1710191"/>
              <a:gd name="connsiteY0-52" fmla="*/ 0 h 5143500"/>
              <a:gd name="connsiteX1-53" fmla="*/ 1710191 w 1710191"/>
              <a:gd name="connsiteY1-54" fmla="*/ 0 h 5143500"/>
              <a:gd name="connsiteX2-55" fmla="*/ 675076 w 1710191"/>
              <a:gd name="connsiteY2-56" fmla="*/ 5143500 h 5143500"/>
              <a:gd name="connsiteX3-57" fmla="*/ 0 w 1710191"/>
              <a:gd name="connsiteY3-58" fmla="*/ 5143500 h 5143500"/>
              <a:gd name="connsiteX4-59" fmla="*/ 1035116 w 1710191"/>
              <a:gd name="connsiteY4-60" fmla="*/ 0 h 5143500"/>
              <a:gd name="connsiteX0-61" fmla="*/ 675075 w 1710191"/>
              <a:gd name="connsiteY0-62" fmla="*/ 0 h 5143500"/>
              <a:gd name="connsiteX1-63" fmla="*/ 1710191 w 1710191"/>
              <a:gd name="connsiteY1-64" fmla="*/ 0 h 5143500"/>
              <a:gd name="connsiteX2-65" fmla="*/ 675076 w 1710191"/>
              <a:gd name="connsiteY2-66" fmla="*/ 5143500 h 5143500"/>
              <a:gd name="connsiteX3-67" fmla="*/ 0 w 1710191"/>
              <a:gd name="connsiteY3-68" fmla="*/ 5143500 h 5143500"/>
              <a:gd name="connsiteX4-69" fmla="*/ 675075 w 1710191"/>
              <a:gd name="connsiteY4-70" fmla="*/ 0 h 5143500"/>
              <a:gd name="connsiteX0-71" fmla="*/ 675075 w 1755195"/>
              <a:gd name="connsiteY0-72" fmla="*/ 0 h 5143500"/>
              <a:gd name="connsiteX1-73" fmla="*/ 1755195 w 1755195"/>
              <a:gd name="connsiteY1-74" fmla="*/ 0 h 5143500"/>
              <a:gd name="connsiteX2-75" fmla="*/ 675076 w 1755195"/>
              <a:gd name="connsiteY2-76" fmla="*/ 5143500 h 5143500"/>
              <a:gd name="connsiteX3-77" fmla="*/ 0 w 1755195"/>
              <a:gd name="connsiteY3-78" fmla="*/ 5143500 h 5143500"/>
              <a:gd name="connsiteX4-79" fmla="*/ 675075 w 1755195"/>
              <a:gd name="connsiteY4-8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55195" h="5143500">
                <a:moveTo>
                  <a:pt x="675075" y="0"/>
                </a:moveTo>
                <a:lnTo>
                  <a:pt x="1755195" y="0"/>
                </a:lnTo>
                <a:lnTo>
                  <a:pt x="675076" y="5143500"/>
                </a:lnTo>
                <a:lnTo>
                  <a:pt x="0" y="5143500"/>
                </a:lnTo>
                <a:lnTo>
                  <a:pt x="6750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1690" y="1802309"/>
            <a:ext cx="1305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05688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</a:t>
            </a:r>
            <a:r>
              <a:rPr lang="en-US" altLang="zh-CN" sz="6000" b="1" dirty="0">
                <a:solidFill>
                  <a:prstClr val="whit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4</a:t>
            </a:r>
            <a:endParaRPr lang="zh-CN" altLang="en-US" sz="6000" b="1" dirty="0">
              <a:solidFill>
                <a:prstClr val="whit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8736" y="1923678"/>
            <a:ext cx="567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系统实现</a:t>
            </a:r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&amp;</a:t>
            </a:r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系统测试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51520" y="252758"/>
            <a:ext cx="1440160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i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实现环境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57681" y="1142311"/>
            <a:ext cx="855095" cy="8550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002160" y="1136591"/>
            <a:ext cx="855095" cy="8550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019247" y="2231060"/>
            <a:ext cx="855095" cy="8550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57681" y="2228597"/>
            <a:ext cx="855095" cy="8550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633" y="1209301"/>
            <a:ext cx="614149" cy="44407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489" y="1705913"/>
            <a:ext cx="818436" cy="14401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651" y="2365898"/>
            <a:ext cx="725153" cy="49510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2633" y="2272496"/>
            <a:ext cx="648322" cy="57702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619672" y="1131590"/>
            <a:ext cx="224124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运用</a:t>
            </a: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Idea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进行</a:t>
            </a: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html5 + css+ js 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的编辑和</a:t>
            </a: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java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代码的编写</a:t>
            </a:r>
            <a:endParaRPr lang="en-US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75584" y="1147860"/>
            <a:ext cx="2248989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用</a:t>
            </a: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Apache-Tomcat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服务器来响应</a:t>
            </a: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jsp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页面的访问请求</a:t>
            </a:r>
            <a:endParaRPr lang="en-US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49369" y="2111793"/>
            <a:ext cx="2248989" cy="1164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用</a:t>
            </a: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MySQL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进行数据库的管理，连接数据库，在数据库中建立菜单信息、用户信息，管理员信息，订单信息的数据库</a:t>
            </a:r>
            <a:endParaRPr lang="en-US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41135" y="2228597"/>
            <a:ext cx="2248989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系统的全部实现都是在</a:t>
            </a: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windows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下实现的</a:t>
            </a:r>
            <a:endParaRPr lang="en-US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681" y="3691574"/>
            <a:ext cx="1314286" cy="3904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4631" y="3677143"/>
            <a:ext cx="1166818" cy="4233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2860" y="3686812"/>
            <a:ext cx="361905" cy="3952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12073" y="3685358"/>
            <a:ext cx="399495" cy="407732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4771608" y="3561265"/>
            <a:ext cx="2248989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在各大浏览器里面测试结果良好</a:t>
            </a:r>
            <a:endParaRPr lang="en-US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90270" y="1348105"/>
            <a:ext cx="603250" cy="539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251520" y="252758"/>
            <a:ext cx="1296144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i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测试结果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1356045" y="278890"/>
            <a:ext cx="184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浏览菜单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403648" y="278890"/>
            <a:ext cx="17922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13050" y="575667"/>
            <a:ext cx="2082826" cy="11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6" y="779967"/>
            <a:ext cx="4378914" cy="22322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2648180"/>
            <a:ext cx="4419713" cy="229983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73644" y="915566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1. </a:t>
            </a:r>
            <a:r>
              <a:rPr lang="zh-CN" altLang="en-US" sz="1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在我们的主界面上，会看到醒目的校园外卖标志以及周到贴心的客服热线。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2. </a:t>
            </a:r>
            <a:r>
              <a:rPr lang="zh-CN" altLang="en-US" sz="1400" dirty="0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通过简单的点击，可以轻松登录、注册或留言界面，开启美食之旅。</a:t>
            </a:r>
            <a:endParaRPr lang="en-US" altLang="zh-CN" sz="1400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3. 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-apple-system"/>
              </a:rPr>
              <a:t>特色菜品的轮播图设计时尚大气，让顾客能够一眼捕捉特色菜品，并且轻松完成选购。</a:t>
            </a:r>
            <a:endParaRPr lang="zh-CN" altLang="en-US" sz="1400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4331" y="3398282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chemeClr val="bg1"/>
                </a:solidFill>
                <a:effectLst/>
                <a:latin typeface="-apple-system"/>
              </a:rPr>
              <a:t>1. 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-apple-system"/>
              </a:rPr>
              <a:t>在主界面还会显示销售量最佳的外卖菜品，显示了单价、销售量、起送费以及配送时间，旨在帮助顾客更好地进行选购。</a:t>
            </a:r>
            <a:endParaRPr lang="en-US" altLang="zh-CN" sz="1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r>
              <a:rPr lang="en-US" altLang="zh-CN" sz="1400" b="0" i="0" dirty="0">
                <a:solidFill>
                  <a:schemeClr val="bg1"/>
                </a:solidFill>
                <a:effectLst/>
                <a:latin typeface="-apple-system"/>
              </a:rPr>
              <a:t>2. 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-apple-system"/>
              </a:rPr>
              <a:t>当用户点击“加入购物车”后，系统将显示“成功加入购物车”，同时购物车中的数量会相应增加</a:t>
            </a:r>
            <a:r>
              <a:rPr lang="en-US" altLang="zh-CN" sz="1400" b="0" i="0" dirty="0">
                <a:solidFill>
                  <a:schemeClr val="bg1"/>
                </a:solidFill>
                <a:effectLst/>
                <a:latin typeface="-apple-system"/>
              </a:rPr>
              <a:t>1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-apple-system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881589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-1" fmla="*/ 0 w 1080120"/>
              <a:gd name="connsiteY0-2" fmla="*/ 0 h 5143500"/>
              <a:gd name="connsiteX1-3" fmla="*/ 1080120 w 1080120"/>
              <a:gd name="connsiteY1-4" fmla="*/ 0 h 5143500"/>
              <a:gd name="connsiteX2-5" fmla="*/ 540060 w 1080120"/>
              <a:gd name="connsiteY2-6" fmla="*/ 5143500 h 5143500"/>
              <a:gd name="connsiteX3-7" fmla="*/ 0 w 1080120"/>
              <a:gd name="connsiteY3-8" fmla="*/ 5143500 h 5143500"/>
              <a:gd name="connsiteX4-9" fmla="*/ 0 w 1080120"/>
              <a:gd name="connsiteY4-10" fmla="*/ 0 h 5143500"/>
              <a:gd name="connsiteX0-11" fmla="*/ 630070 w 1080120"/>
              <a:gd name="connsiteY0-12" fmla="*/ 0 h 5143500"/>
              <a:gd name="connsiteX1-13" fmla="*/ 1080120 w 1080120"/>
              <a:gd name="connsiteY1-14" fmla="*/ 0 h 5143500"/>
              <a:gd name="connsiteX2-15" fmla="*/ 540060 w 1080120"/>
              <a:gd name="connsiteY2-16" fmla="*/ 5143500 h 5143500"/>
              <a:gd name="connsiteX3-17" fmla="*/ 0 w 1080120"/>
              <a:gd name="connsiteY3-18" fmla="*/ 5143500 h 5143500"/>
              <a:gd name="connsiteX4-19" fmla="*/ 630070 w 1080120"/>
              <a:gd name="connsiteY4-20" fmla="*/ 0 h 5143500"/>
              <a:gd name="connsiteX0-21" fmla="*/ 1305145 w 1755195"/>
              <a:gd name="connsiteY0-22" fmla="*/ 0 h 5143500"/>
              <a:gd name="connsiteX1-23" fmla="*/ 1755195 w 1755195"/>
              <a:gd name="connsiteY1-24" fmla="*/ 0 h 5143500"/>
              <a:gd name="connsiteX2-25" fmla="*/ 1215135 w 1755195"/>
              <a:gd name="connsiteY2-26" fmla="*/ 5143500 h 5143500"/>
              <a:gd name="connsiteX3-27" fmla="*/ 0 w 1755195"/>
              <a:gd name="connsiteY3-28" fmla="*/ 5143500 h 5143500"/>
              <a:gd name="connsiteX4-29" fmla="*/ 1305145 w 1755195"/>
              <a:gd name="connsiteY4-3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55195" h="5143500">
                <a:moveTo>
                  <a:pt x="1305145" y="0"/>
                </a:moveTo>
                <a:lnTo>
                  <a:pt x="1755195" y="0"/>
                </a:lnTo>
                <a:lnTo>
                  <a:pt x="1215135" y="5143500"/>
                </a:lnTo>
                <a:lnTo>
                  <a:pt x="0" y="5143500"/>
                </a:lnTo>
                <a:lnTo>
                  <a:pt x="13051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566555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-1" fmla="*/ 0 w 1080120"/>
              <a:gd name="connsiteY0-2" fmla="*/ 0 h 5143500"/>
              <a:gd name="connsiteX1-3" fmla="*/ 1080120 w 1080120"/>
              <a:gd name="connsiteY1-4" fmla="*/ 0 h 5143500"/>
              <a:gd name="connsiteX2-5" fmla="*/ 540060 w 1080120"/>
              <a:gd name="connsiteY2-6" fmla="*/ 5143500 h 5143500"/>
              <a:gd name="connsiteX3-7" fmla="*/ 0 w 1080120"/>
              <a:gd name="connsiteY3-8" fmla="*/ 5143500 h 5143500"/>
              <a:gd name="connsiteX4-9" fmla="*/ 0 w 1080120"/>
              <a:gd name="connsiteY4-10" fmla="*/ 0 h 5143500"/>
              <a:gd name="connsiteX0-11" fmla="*/ 630070 w 1080120"/>
              <a:gd name="connsiteY0-12" fmla="*/ 0 h 5143500"/>
              <a:gd name="connsiteX1-13" fmla="*/ 1080120 w 1080120"/>
              <a:gd name="connsiteY1-14" fmla="*/ 0 h 5143500"/>
              <a:gd name="connsiteX2-15" fmla="*/ 540060 w 1080120"/>
              <a:gd name="connsiteY2-16" fmla="*/ 5143500 h 5143500"/>
              <a:gd name="connsiteX3-17" fmla="*/ 0 w 1080120"/>
              <a:gd name="connsiteY3-18" fmla="*/ 5143500 h 5143500"/>
              <a:gd name="connsiteX4-19" fmla="*/ 630070 w 1080120"/>
              <a:gd name="connsiteY4-20" fmla="*/ 0 h 5143500"/>
              <a:gd name="connsiteX0-21" fmla="*/ 1305145 w 1755195"/>
              <a:gd name="connsiteY0-22" fmla="*/ 0 h 5143500"/>
              <a:gd name="connsiteX1-23" fmla="*/ 1755195 w 1755195"/>
              <a:gd name="connsiteY1-24" fmla="*/ 0 h 5143500"/>
              <a:gd name="connsiteX2-25" fmla="*/ 1215135 w 1755195"/>
              <a:gd name="connsiteY2-26" fmla="*/ 5143500 h 5143500"/>
              <a:gd name="connsiteX3-27" fmla="*/ 0 w 1755195"/>
              <a:gd name="connsiteY3-28" fmla="*/ 5143500 h 5143500"/>
              <a:gd name="connsiteX4-29" fmla="*/ 1305145 w 1755195"/>
              <a:gd name="connsiteY4-30" fmla="*/ 0 h 5143500"/>
              <a:gd name="connsiteX0-31" fmla="*/ 1305145 w 1755195"/>
              <a:gd name="connsiteY0-32" fmla="*/ 0 h 5143500"/>
              <a:gd name="connsiteX1-33" fmla="*/ 1755195 w 1755195"/>
              <a:gd name="connsiteY1-34" fmla="*/ 0 h 5143500"/>
              <a:gd name="connsiteX2-35" fmla="*/ 945105 w 1755195"/>
              <a:gd name="connsiteY2-36" fmla="*/ 5143500 h 5143500"/>
              <a:gd name="connsiteX3-37" fmla="*/ 0 w 1755195"/>
              <a:gd name="connsiteY3-38" fmla="*/ 5143500 h 5143500"/>
              <a:gd name="connsiteX4-39" fmla="*/ 1305145 w 1755195"/>
              <a:gd name="connsiteY4-40" fmla="*/ 0 h 5143500"/>
              <a:gd name="connsiteX0-41" fmla="*/ 1305145 w 1980220"/>
              <a:gd name="connsiteY0-42" fmla="*/ 0 h 5143500"/>
              <a:gd name="connsiteX1-43" fmla="*/ 1980220 w 1980220"/>
              <a:gd name="connsiteY1-44" fmla="*/ 0 h 5143500"/>
              <a:gd name="connsiteX2-45" fmla="*/ 945105 w 1980220"/>
              <a:gd name="connsiteY2-46" fmla="*/ 5143500 h 5143500"/>
              <a:gd name="connsiteX3-47" fmla="*/ 0 w 1980220"/>
              <a:gd name="connsiteY3-48" fmla="*/ 5143500 h 5143500"/>
              <a:gd name="connsiteX4-49" fmla="*/ 1305145 w 1980220"/>
              <a:gd name="connsiteY4-50" fmla="*/ 0 h 5143500"/>
              <a:gd name="connsiteX0-51" fmla="*/ 1035116 w 1710191"/>
              <a:gd name="connsiteY0-52" fmla="*/ 0 h 5143500"/>
              <a:gd name="connsiteX1-53" fmla="*/ 1710191 w 1710191"/>
              <a:gd name="connsiteY1-54" fmla="*/ 0 h 5143500"/>
              <a:gd name="connsiteX2-55" fmla="*/ 675076 w 1710191"/>
              <a:gd name="connsiteY2-56" fmla="*/ 5143500 h 5143500"/>
              <a:gd name="connsiteX3-57" fmla="*/ 0 w 1710191"/>
              <a:gd name="connsiteY3-58" fmla="*/ 5143500 h 5143500"/>
              <a:gd name="connsiteX4-59" fmla="*/ 1035116 w 1710191"/>
              <a:gd name="connsiteY4-60" fmla="*/ 0 h 5143500"/>
              <a:gd name="connsiteX0-61" fmla="*/ 675075 w 1710191"/>
              <a:gd name="connsiteY0-62" fmla="*/ 0 h 5143500"/>
              <a:gd name="connsiteX1-63" fmla="*/ 1710191 w 1710191"/>
              <a:gd name="connsiteY1-64" fmla="*/ 0 h 5143500"/>
              <a:gd name="connsiteX2-65" fmla="*/ 675076 w 1710191"/>
              <a:gd name="connsiteY2-66" fmla="*/ 5143500 h 5143500"/>
              <a:gd name="connsiteX3-67" fmla="*/ 0 w 1710191"/>
              <a:gd name="connsiteY3-68" fmla="*/ 5143500 h 5143500"/>
              <a:gd name="connsiteX4-69" fmla="*/ 675075 w 1710191"/>
              <a:gd name="connsiteY4-70" fmla="*/ 0 h 5143500"/>
              <a:gd name="connsiteX0-71" fmla="*/ 675075 w 1755195"/>
              <a:gd name="connsiteY0-72" fmla="*/ 0 h 5143500"/>
              <a:gd name="connsiteX1-73" fmla="*/ 1755195 w 1755195"/>
              <a:gd name="connsiteY1-74" fmla="*/ 0 h 5143500"/>
              <a:gd name="connsiteX2-75" fmla="*/ 675076 w 1755195"/>
              <a:gd name="connsiteY2-76" fmla="*/ 5143500 h 5143500"/>
              <a:gd name="connsiteX3-77" fmla="*/ 0 w 1755195"/>
              <a:gd name="connsiteY3-78" fmla="*/ 5143500 h 5143500"/>
              <a:gd name="connsiteX4-79" fmla="*/ 675075 w 1755195"/>
              <a:gd name="connsiteY4-8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55195" h="5143500">
                <a:moveTo>
                  <a:pt x="675075" y="0"/>
                </a:moveTo>
                <a:lnTo>
                  <a:pt x="1755195" y="0"/>
                </a:lnTo>
                <a:lnTo>
                  <a:pt x="675076" y="5143500"/>
                </a:lnTo>
                <a:lnTo>
                  <a:pt x="0" y="5143500"/>
                </a:lnTo>
                <a:lnTo>
                  <a:pt x="6750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1690" y="1802309"/>
            <a:ext cx="1305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05688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</a:t>
            </a:r>
            <a:r>
              <a:rPr lang="en-US" altLang="zh-CN" sz="6000" b="1" dirty="0">
                <a:solidFill>
                  <a:prstClr val="whit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6</a:t>
            </a:r>
            <a:endParaRPr lang="zh-CN" altLang="en-US" sz="6000" b="1" dirty="0">
              <a:solidFill>
                <a:prstClr val="whit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1875768"/>
            <a:ext cx="400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项目总结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881589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-1" fmla="*/ 0 w 1080120"/>
              <a:gd name="connsiteY0-2" fmla="*/ 0 h 5143500"/>
              <a:gd name="connsiteX1-3" fmla="*/ 1080120 w 1080120"/>
              <a:gd name="connsiteY1-4" fmla="*/ 0 h 5143500"/>
              <a:gd name="connsiteX2-5" fmla="*/ 540060 w 1080120"/>
              <a:gd name="connsiteY2-6" fmla="*/ 5143500 h 5143500"/>
              <a:gd name="connsiteX3-7" fmla="*/ 0 w 1080120"/>
              <a:gd name="connsiteY3-8" fmla="*/ 5143500 h 5143500"/>
              <a:gd name="connsiteX4-9" fmla="*/ 0 w 1080120"/>
              <a:gd name="connsiteY4-10" fmla="*/ 0 h 5143500"/>
              <a:gd name="connsiteX0-11" fmla="*/ 630070 w 1080120"/>
              <a:gd name="connsiteY0-12" fmla="*/ 0 h 5143500"/>
              <a:gd name="connsiteX1-13" fmla="*/ 1080120 w 1080120"/>
              <a:gd name="connsiteY1-14" fmla="*/ 0 h 5143500"/>
              <a:gd name="connsiteX2-15" fmla="*/ 540060 w 1080120"/>
              <a:gd name="connsiteY2-16" fmla="*/ 5143500 h 5143500"/>
              <a:gd name="connsiteX3-17" fmla="*/ 0 w 1080120"/>
              <a:gd name="connsiteY3-18" fmla="*/ 5143500 h 5143500"/>
              <a:gd name="connsiteX4-19" fmla="*/ 630070 w 1080120"/>
              <a:gd name="connsiteY4-20" fmla="*/ 0 h 5143500"/>
              <a:gd name="connsiteX0-21" fmla="*/ 1305145 w 1755195"/>
              <a:gd name="connsiteY0-22" fmla="*/ 0 h 5143500"/>
              <a:gd name="connsiteX1-23" fmla="*/ 1755195 w 1755195"/>
              <a:gd name="connsiteY1-24" fmla="*/ 0 h 5143500"/>
              <a:gd name="connsiteX2-25" fmla="*/ 1215135 w 1755195"/>
              <a:gd name="connsiteY2-26" fmla="*/ 5143500 h 5143500"/>
              <a:gd name="connsiteX3-27" fmla="*/ 0 w 1755195"/>
              <a:gd name="connsiteY3-28" fmla="*/ 5143500 h 5143500"/>
              <a:gd name="connsiteX4-29" fmla="*/ 1305145 w 1755195"/>
              <a:gd name="connsiteY4-3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55195" h="5143500">
                <a:moveTo>
                  <a:pt x="1305145" y="0"/>
                </a:moveTo>
                <a:lnTo>
                  <a:pt x="1755195" y="0"/>
                </a:lnTo>
                <a:lnTo>
                  <a:pt x="1215135" y="5143500"/>
                </a:lnTo>
                <a:lnTo>
                  <a:pt x="0" y="5143500"/>
                </a:lnTo>
                <a:lnTo>
                  <a:pt x="13051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566555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-1" fmla="*/ 0 w 1080120"/>
              <a:gd name="connsiteY0-2" fmla="*/ 0 h 5143500"/>
              <a:gd name="connsiteX1-3" fmla="*/ 1080120 w 1080120"/>
              <a:gd name="connsiteY1-4" fmla="*/ 0 h 5143500"/>
              <a:gd name="connsiteX2-5" fmla="*/ 540060 w 1080120"/>
              <a:gd name="connsiteY2-6" fmla="*/ 5143500 h 5143500"/>
              <a:gd name="connsiteX3-7" fmla="*/ 0 w 1080120"/>
              <a:gd name="connsiteY3-8" fmla="*/ 5143500 h 5143500"/>
              <a:gd name="connsiteX4-9" fmla="*/ 0 w 1080120"/>
              <a:gd name="connsiteY4-10" fmla="*/ 0 h 5143500"/>
              <a:gd name="connsiteX0-11" fmla="*/ 630070 w 1080120"/>
              <a:gd name="connsiteY0-12" fmla="*/ 0 h 5143500"/>
              <a:gd name="connsiteX1-13" fmla="*/ 1080120 w 1080120"/>
              <a:gd name="connsiteY1-14" fmla="*/ 0 h 5143500"/>
              <a:gd name="connsiteX2-15" fmla="*/ 540060 w 1080120"/>
              <a:gd name="connsiteY2-16" fmla="*/ 5143500 h 5143500"/>
              <a:gd name="connsiteX3-17" fmla="*/ 0 w 1080120"/>
              <a:gd name="connsiteY3-18" fmla="*/ 5143500 h 5143500"/>
              <a:gd name="connsiteX4-19" fmla="*/ 630070 w 1080120"/>
              <a:gd name="connsiteY4-20" fmla="*/ 0 h 5143500"/>
              <a:gd name="connsiteX0-21" fmla="*/ 1305145 w 1755195"/>
              <a:gd name="connsiteY0-22" fmla="*/ 0 h 5143500"/>
              <a:gd name="connsiteX1-23" fmla="*/ 1755195 w 1755195"/>
              <a:gd name="connsiteY1-24" fmla="*/ 0 h 5143500"/>
              <a:gd name="connsiteX2-25" fmla="*/ 1215135 w 1755195"/>
              <a:gd name="connsiteY2-26" fmla="*/ 5143500 h 5143500"/>
              <a:gd name="connsiteX3-27" fmla="*/ 0 w 1755195"/>
              <a:gd name="connsiteY3-28" fmla="*/ 5143500 h 5143500"/>
              <a:gd name="connsiteX4-29" fmla="*/ 1305145 w 1755195"/>
              <a:gd name="connsiteY4-30" fmla="*/ 0 h 5143500"/>
              <a:gd name="connsiteX0-31" fmla="*/ 1305145 w 1755195"/>
              <a:gd name="connsiteY0-32" fmla="*/ 0 h 5143500"/>
              <a:gd name="connsiteX1-33" fmla="*/ 1755195 w 1755195"/>
              <a:gd name="connsiteY1-34" fmla="*/ 0 h 5143500"/>
              <a:gd name="connsiteX2-35" fmla="*/ 945105 w 1755195"/>
              <a:gd name="connsiteY2-36" fmla="*/ 5143500 h 5143500"/>
              <a:gd name="connsiteX3-37" fmla="*/ 0 w 1755195"/>
              <a:gd name="connsiteY3-38" fmla="*/ 5143500 h 5143500"/>
              <a:gd name="connsiteX4-39" fmla="*/ 1305145 w 1755195"/>
              <a:gd name="connsiteY4-40" fmla="*/ 0 h 5143500"/>
              <a:gd name="connsiteX0-41" fmla="*/ 1305145 w 1980220"/>
              <a:gd name="connsiteY0-42" fmla="*/ 0 h 5143500"/>
              <a:gd name="connsiteX1-43" fmla="*/ 1980220 w 1980220"/>
              <a:gd name="connsiteY1-44" fmla="*/ 0 h 5143500"/>
              <a:gd name="connsiteX2-45" fmla="*/ 945105 w 1980220"/>
              <a:gd name="connsiteY2-46" fmla="*/ 5143500 h 5143500"/>
              <a:gd name="connsiteX3-47" fmla="*/ 0 w 1980220"/>
              <a:gd name="connsiteY3-48" fmla="*/ 5143500 h 5143500"/>
              <a:gd name="connsiteX4-49" fmla="*/ 1305145 w 1980220"/>
              <a:gd name="connsiteY4-50" fmla="*/ 0 h 5143500"/>
              <a:gd name="connsiteX0-51" fmla="*/ 1035116 w 1710191"/>
              <a:gd name="connsiteY0-52" fmla="*/ 0 h 5143500"/>
              <a:gd name="connsiteX1-53" fmla="*/ 1710191 w 1710191"/>
              <a:gd name="connsiteY1-54" fmla="*/ 0 h 5143500"/>
              <a:gd name="connsiteX2-55" fmla="*/ 675076 w 1710191"/>
              <a:gd name="connsiteY2-56" fmla="*/ 5143500 h 5143500"/>
              <a:gd name="connsiteX3-57" fmla="*/ 0 w 1710191"/>
              <a:gd name="connsiteY3-58" fmla="*/ 5143500 h 5143500"/>
              <a:gd name="connsiteX4-59" fmla="*/ 1035116 w 1710191"/>
              <a:gd name="connsiteY4-60" fmla="*/ 0 h 5143500"/>
              <a:gd name="connsiteX0-61" fmla="*/ 675075 w 1710191"/>
              <a:gd name="connsiteY0-62" fmla="*/ 0 h 5143500"/>
              <a:gd name="connsiteX1-63" fmla="*/ 1710191 w 1710191"/>
              <a:gd name="connsiteY1-64" fmla="*/ 0 h 5143500"/>
              <a:gd name="connsiteX2-65" fmla="*/ 675076 w 1710191"/>
              <a:gd name="connsiteY2-66" fmla="*/ 5143500 h 5143500"/>
              <a:gd name="connsiteX3-67" fmla="*/ 0 w 1710191"/>
              <a:gd name="connsiteY3-68" fmla="*/ 5143500 h 5143500"/>
              <a:gd name="connsiteX4-69" fmla="*/ 675075 w 1710191"/>
              <a:gd name="connsiteY4-70" fmla="*/ 0 h 5143500"/>
              <a:gd name="connsiteX0-71" fmla="*/ 675075 w 1755195"/>
              <a:gd name="connsiteY0-72" fmla="*/ 0 h 5143500"/>
              <a:gd name="connsiteX1-73" fmla="*/ 1755195 w 1755195"/>
              <a:gd name="connsiteY1-74" fmla="*/ 0 h 5143500"/>
              <a:gd name="connsiteX2-75" fmla="*/ 675076 w 1755195"/>
              <a:gd name="connsiteY2-76" fmla="*/ 5143500 h 5143500"/>
              <a:gd name="connsiteX3-77" fmla="*/ 0 w 1755195"/>
              <a:gd name="connsiteY3-78" fmla="*/ 5143500 h 5143500"/>
              <a:gd name="connsiteX4-79" fmla="*/ 675075 w 1755195"/>
              <a:gd name="connsiteY4-8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55195" h="5143500">
                <a:moveTo>
                  <a:pt x="675075" y="0"/>
                </a:moveTo>
                <a:lnTo>
                  <a:pt x="1755195" y="0"/>
                </a:lnTo>
                <a:lnTo>
                  <a:pt x="675076" y="5143500"/>
                </a:lnTo>
                <a:lnTo>
                  <a:pt x="0" y="5143500"/>
                </a:lnTo>
                <a:lnTo>
                  <a:pt x="6750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1690" y="1802309"/>
            <a:ext cx="1305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05688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</a:t>
            </a:r>
            <a:r>
              <a:rPr lang="en-US" altLang="zh-CN" sz="6000" b="1" dirty="0">
                <a:solidFill>
                  <a:prstClr val="whit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endParaRPr lang="zh-CN" altLang="en-US" sz="6000" b="1" dirty="0">
              <a:solidFill>
                <a:prstClr val="whit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1875768"/>
            <a:ext cx="40059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项目组员分工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251520" y="252758"/>
            <a:ext cx="1296144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i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亮点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3528" y="986700"/>
            <a:ext cx="8496944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1. </a:t>
            </a:r>
            <a:r>
              <a:rPr lang="zh-CN" altLang="en-US" sz="2400" dirty="0">
                <a:solidFill>
                  <a:schemeClr val="bg1"/>
                </a:solidFill>
              </a:rPr>
              <a:t>推荐算法： 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通过分析用户的历史订单、浏览记录和偏好，可以使用</a:t>
            </a:r>
            <a:r>
              <a:rPr lang="zh-CN" altLang="en-US" sz="2000" dirty="0">
                <a:solidFill>
                  <a:srgbClr val="FFFF00"/>
                </a:solidFill>
              </a:rPr>
              <a:t>协同过滤</a:t>
            </a:r>
            <a:r>
              <a:rPr lang="zh-CN" altLang="en-US" sz="2000" dirty="0">
                <a:solidFill>
                  <a:schemeClr val="bg1"/>
                </a:solidFill>
              </a:rPr>
              <a:t>或基于内容的推荐算法来推荐给用户可能感兴趣的食物或餐厅。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US" altLang="zh-CN" sz="2000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2. </a:t>
            </a:r>
            <a:r>
              <a:rPr lang="zh-CN" altLang="en-US" sz="2400" dirty="0">
                <a:solidFill>
                  <a:schemeClr val="bg1"/>
                </a:solidFill>
              </a:rPr>
              <a:t>搜索算法： 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实现一个高效的搜索算法，使用户能够快速找到他们想要的食物或餐厅。可以使用</a:t>
            </a:r>
            <a:r>
              <a:rPr lang="zh-CN" altLang="en-US" sz="2000" dirty="0">
                <a:solidFill>
                  <a:srgbClr val="FFFF00"/>
                </a:solidFill>
              </a:rPr>
              <a:t>全文搜索引擎</a:t>
            </a:r>
            <a:r>
              <a:rPr lang="zh-CN" altLang="en-US" sz="2000" dirty="0">
                <a:solidFill>
                  <a:schemeClr val="bg1"/>
                </a:solidFill>
              </a:rPr>
              <a:t>或基于</a:t>
            </a:r>
            <a:r>
              <a:rPr lang="zh-CN" altLang="en-US" sz="2000" dirty="0">
                <a:solidFill>
                  <a:srgbClr val="FFFF00"/>
                </a:solidFill>
              </a:rPr>
              <a:t>关键词</a:t>
            </a:r>
            <a:r>
              <a:rPr lang="zh-CN" altLang="en-US" sz="2000" dirty="0">
                <a:solidFill>
                  <a:schemeClr val="bg1"/>
                </a:solidFill>
              </a:rPr>
              <a:t>的搜索算法。例如：搜索汉堡字眼，此系统会显示肯德基、汉堡王、麦当劳等餐厅，方便用户快速选购。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251520" y="252758"/>
            <a:ext cx="1296144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i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亮点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735" y="915566"/>
            <a:ext cx="828092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3.</a:t>
            </a:r>
            <a:r>
              <a:rPr lang="en-US" altLang="zh-CN" sz="2400" dirty="0">
                <a:solidFill>
                  <a:schemeClr val="bg1"/>
                </a:solidFill>
              </a:rPr>
              <a:t> </a:t>
            </a:r>
            <a:r>
              <a:rPr lang="zh-CN" altLang="en-US" sz="2400" dirty="0">
                <a:solidFill>
                  <a:schemeClr val="bg1"/>
                </a:solidFill>
              </a:rPr>
              <a:t>订单处理算法：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对于订单的处理，可以采用</a:t>
            </a:r>
            <a:r>
              <a:rPr lang="zh-CN" altLang="en-US" sz="2000" dirty="0">
                <a:solidFill>
                  <a:srgbClr val="FFFF00"/>
                </a:solidFill>
              </a:rPr>
              <a:t>队列算法</a:t>
            </a:r>
            <a:r>
              <a:rPr lang="zh-CN" altLang="en-US" sz="2000" dirty="0">
                <a:solidFill>
                  <a:schemeClr val="bg1"/>
                </a:solidFill>
              </a:rPr>
              <a:t>确保订单的先后顺序，也可以使用</a:t>
            </a:r>
            <a:r>
              <a:rPr lang="zh-CN" altLang="en-US" sz="2000" dirty="0">
                <a:solidFill>
                  <a:srgbClr val="FFFF00"/>
                </a:solidFill>
              </a:rPr>
              <a:t>调度算法</a:t>
            </a:r>
            <a:r>
              <a:rPr lang="zh-CN" altLang="en-US" sz="2000" dirty="0">
                <a:solidFill>
                  <a:schemeClr val="bg1"/>
                </a:solidFill>
              </a:rPr>
              <a:t>来优化骑手的配送路线，以提高送餐效率。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4. 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用户管理算法：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实现用户管理算法，包括用户认证、权限管理等，确保系统的</a:t>
            </a:r>
            <a:r>
              <a:rPr lang="zh-CN" altLang="en-US" sz="2000" dirty="0">
                <a:solidFill>
                  <a:srgbClr val="FFFF00"/>
                </a:solidFill>
                <a:sym typeface="+mn-ea"/>
              </a:rPr>
              <a:t>安全性和稳定性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。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/>
            </a:r>
            <a:br>
              <a:rPr lang="zh-CN" altLang="en-US" sz="2000" dirty="0">
                <a:solidFill>
                  <a:schemeClr val="bg1"/>
                </a:solidFill>
              </a:rPr>
            </a:br>
            <a:endParaRPr lang="zh-CN" altLang="en-US" sz="1400" dirty="0">
              <a:solidFill>
                <a:srgbClr val="005688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251520" y="252758"/>
            <a:ext cx="1296144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i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亮点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3528" y="987574"/>
            <a:ext cx="849694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5. </a:t>
            </a:r>
            <a:r>
              <a:rPr lang="zh-CN" altLang="en-US" sz="2400" dirty="0">
                <a:solidFill>
                  <a:schemeClr val="bg1"/>
                </a:solidFill>
              </a:rPr>
              <a:t>评价和反馈： 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设计一个评价和反馈系统，通过用户留言与回复分析用户的评价，从而改进服务和推荐系统。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251520" y="252758"/>
            <a:ext cx="1296144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i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成果</a:t>
            </a:r>
          </a:p>
        </p:txBody>
      </p:sp>
      <p:sp>
        <p:nvSpPr>
          <p:cNvPr id="14" name="矩形 13"/>
          <p:cNvSpPr/>
          <p:nvPr/>
        </p:nvSpPr>
        <p:spPr>
          <a:xfrm>
            <a:off x="5868144" y="843558"/>
            <a:ext cx="2924134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编辑个人资料： 顾客图片，顾客名，送餐地址</a:t>
            </a:r>
            <a:endParaRPr lang="en-US" altLang="zh-CN" sz="105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搜索：</a:t>
            </a:r>
          </a:p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按热度搜索</a:t>
            </a:r>
          </a:p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按食品种类搜索</a:t>
            </a:r>
            <a:endParaRPr lang="en-US" altLang="zh-CN" sz="105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浏览菜单</a:t>
            </a:r>
            <a:endParaRPr lang="en-US" altLang="zh-CN" sz="105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altLang="zh-CN" sz="105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2000" y="3299325"/>
            <a:ext cx="4572000" cy="25160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开店</a:t>
            </a:r>
          </a:p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编辑个人资料</a:t>
            </a:r>
            <a:endParaRPr lang="en-US" altLang="zh-CN" sz="105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编辑食品资料：食品图片，食品名称，食品价格，食品类型，食品库存</a:t>
            </a:r>
            <a:endParaRPr lang="en-US" altLang="zh-CN" sz="105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编辑店铺资料</a:t>
            </a:r>
            <a:endParaRPr lang="en-US" altLang="zh-CN" sz="105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处理订单：接受订单|拒单</a:t>
            </a:r>
          </a:p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开店</a:t>
            </a:r>
          </a:p>
          <a:p>
            <a:pPr>
              <a:lnSpc>
                <a:spcPct val="150000"/>
              </a:lnSpc>
            </a:pPr>
            <a:endParaRPr lang="en-US" altLang="zh-CN" sz="105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zh-CN" altLang="en-US" sz="105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zh-CN" altLang="en-US" sz="105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zh-CN" altLang="en-US" sz="105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9878" y="1595764"/>
            <a:ext cx="24988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添加/修改店家</a:t>
            </a:r>
          </a:p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添加/修改用户</a:t>
            </a:r>
            <a:endParaRPr lang="en-US" altLang="zh-CN" sz="105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店家审核</a:t>
            </a:r>
            <a:endParaRPr lang="en-US" altLang="zh-CN" sz="105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订单处理</a:t>
            </a:r>
            <a:endParaRPr lang="en-US" altLang="zh-CN" sz="105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登入，注册，找回密码功能</a:t>
            </a:r>
          </a:p>
          <a:p>
            <a:pPr>
              <a:lnSpc>
                <a:spcPct val="150000"/>
              </a:lnSpc>
            </a:pPr>
            <a:endParaRPr lang="zh-CN" altLang="en-US" sz="105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zh-CN" altLang="en-US" sz="105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zh-CN" altLang="en-US" sz="105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071309" y="1491630"/>
            <a:ext cx="1935215" cy="193521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068936" y="2196094"/>
            <a:ext cx="1687281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管理员</a:t>
            </a:r>
          </a:p>
        </p:txBody>
      </p:sp>
      <p:sp>
        <p:nvSpPr>
          <p:cNvPr id="29" name="圆角矩形 28"/>
          <p:cNvSpPr/>
          <p:nvPr/>
        </p:nvSpPr>
        <p:spPr>
          <a:xfrm rot="19358029">
            <a:off x="4148061" y="1594331"/>
            <a:ext cx="1687281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顾客</a:t>
            </a:r>
          </a:p>
        </p:txBody>
      </p:sp>
      <p:sp>
        <p:nvSpPr>
          <p:cNvPr id="30" name="圆角矩形 29"/>
          <p:cNvSpPr/>
          <p:nvPr/>
        </p:nvSpPr>
        <p:spPr>
          <a:xfrm rot="1549438">
            <a:off x="4230350" y="2855377"/>
            <a:ext cx="1687281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店家</a:t>
            </a:r>
          </a:p>
        </p:txBody>
      </p:sp>
      <p:sp>
        <p:nvSpPr>
          <p:cNvPr id="31" name="椭圆 30"/>
          <p:cNvSpPr/>
          <p:nvPr/>
        </p:nvSpPr>
        <p:spPr>
          <a:xfrm>
            <a:off x="3206240" y="1626561"/>
            <a:ext cx="1665352" cy="16653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成果</a:t>
            </a:r>
            <a:endParaRPr lang="zh-CN" altLang="en-US" sz="14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  <p:bldP spid="28" grpId="0" animBg="1"/>
      <p:bldP spid="29" grpId="0" animBg="1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370" y="2326741"/>
            <a:ext cx="333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Nothing is perfect</a:t>
            </a:r>
            <a:endParaRPr lang="zh-CN" altLang="en-US" sz="2400" b="1" dirty="0">
              <a:solidFill>
                <a:prstClr val="whit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圆角矩形 6"/>
          <p:cNvSpPr/>
          <p:nvPr/>
        </p:nvSpPr>
        <p:spPr>
          <a:xfrm rot="5400000">
            <a:off x="2989368" y="2288067"/>
            <a:ext cx="1883749" cy="7200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683715" y="1886251"/>
            <a:ext cx="495055" cy="4950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5688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1</a:t>
            </a:r>
            <a:endParaRPr lang="zh-CN" altLang="en-US" sz="2800" dirty="0">
              <a:solidFill>
                <a:srgbClr val="005688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683715" y="2741346"/>
            <a:ext cx="495055" cy="4950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5688"/>
                </a:solidFill>
                <a:latin typeface="Ebrima" panose="02000000000000000000" pitchFamily="2" charset="0"/>
                <a:cs typeface="Ebrima" panose="02000000000000000000" pitchFamily="2" charset="0"/>
              </a:rPr>
              <a:t>2</a:t>
            </a:r>
            <a:endParaRPr lang="zh-CN" altLang="en-US" sz="2800" dirty="0">
              <a:solidFill>
                <a:srgbClr val="005688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79315" y="1886251"/>
            <a:ext cx="3781116" cy="610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即使对密码加密，数据库没有用安全软件保护，所以可能被不法黑客恶意攻击，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79314" y="2777059"/>
            <a:ext cx="3781116" cy="610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用户上传新的图片之后，系统不会删除之前上传的图片，在一定程度上在形成了系统的冗余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51520" y="252758"/>
            <a:ext cx="1296144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i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不足之处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>
          <a:xfrm>
            <a:off x="2231250" y="2071694"/>
            <a:ext cx="4681500" cy="995111"/>
            <a:chOff x="2231250" y="2071694"/>
            <a:chExt cx="4681500" cy="995111"/>
          </a:xfrm>
        </p:grpSpPr>
        <p:sp>
          <p:nvSpPr>
            <p:cNvPr id="2" name="矩形 1"/>
            <p:cNvSpPr/>
            <p:nvPr/>
          </p:nvSpPr>
          <p:spPr>
            <a:xfrm>
              <a:off x="2996825" y="2073037"/>
              <a:ext cx="3150350" cy="99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005688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  THANKS</a:t>
              </a:r>
              <a:r>
                <a:rPr lang="zh-CN" altLang="en-US" sz="3200" b="1" dirty="0">
                  <a:solidFill>
                    <a:srgbClr val="005688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！</a:t>
              </a:r>
              <a:endParaRPr lang="zh-CN" altLang="en-US" sz="3200" b="1" dirty="0">
                <a:solidFill>
                  <a:srgbClr val="005688"/>
                </a:solidFill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2231250" y="2071694"/>
              <a:ext cx="1350150" cy="995111"/>
            </a:xfrm>
            <a:custGeom>
              <a:avLst/>
              <a:gdLst>
                <a:gd name="connsiteX0" fmla="*/ 0 w 855095"/>
                <a:gd name="connsiteY0" fmla="*/ 0 h 630237"/>
                <a:gd name="connsiteX1" fmla="*/ 855095 w 855095"/>
                <a:gd name="connsiteY1" fmla="*/ 0 h 630237"/>
                <a:gd name="connsiteX2" fmla="*/ 855095 w 855095"/>
                <a:gd name="connsiteY2" fmla="*/ 630237 h 630237"/>
                <a:gd name="connsiteX3" fmla="*/ 0 w 855095"/>
                <a:gd name="connsiteY3" fmla="*/ 630237 h 630237"/>
                <a:gd name="connsiteX4" fmla="*/ 0 w 855095"/>
                <a:gd name="connsiteY4" fmla="*/ 0 h 630237"/>
                <a:gd name="connsiteX0-1" fmla="*/ 0 w 855095"/>
                <a:gd name="connsiteY0-2" fmla="*/ 0 h 630237"/>
                <a:gd name="connsiteX1-3" fmla="*/ 855095 w 855095"/>
                <a:gd name="connsiteY1-4" fmla="*/ 0 h 630237"/>
                <a:gd name="connsiteX2-5" fmla="*/ 540060 w 855095"/>
                <a:gd name="connsiteY2-6" fmla="*/ 630237 h 630237"/>
                <a:gd name="connsiteX3-7" fmla="*/ 0 w 855095"/>
                <a:gd name="connsiteY3-8" fmla="*/ 630237 h 630237"/>
                <a:gd name="connsiteX4-9" fmla="*/ 0 w 855095"/>
                <a:gd name="connsiteY4-10" fmla="*/ 0 h 630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55095" h="630237">
                  <a:moveTo>
                    <a:pt x="0" y="0"/>
                  </a:moveTo>
                  <a:lnTo>
                    <a:pt x="855095" y="0"/>
                  </a:lnTo>
                  <a:lnTo>
                    <a:pt x="540060" y="630237"/>
                  </a:lnTo>
                  <a:lnTo>
                    <a:pt x="0" y="630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flipH="1" flipV="1">
              <a:off x="5562600" y="2071694"/>
              <a:ext cx="1350150" cy="995111"/>
            </a:xfrm>
            <a:custGeom>
              <a:avLst/>
              <a:gdLst>
                <a:gd name="connsiteX0" fmla="*/ 0 w 855095"/>
                <a:gd name="connsiteY0" fmla="*/ 0 h 630237"/>
                <a:gd name="connsiteX1" fmla="*/ 855095 w 855095"/>
                <a:gd name="connsiteY1" fmla="*/ 0 h 630237"/>
                <a:gd name="connsiteX2" fmla="*/ 855095 w 855095"/>
                <a:gd name="connsiteY2" fmla="*/ 630237 h 630237"/>
                <a:gd name="connsiteX3" fmla="*/ 0 w 855095"/>
                <a:gd name="connsiteY3" fmla="*/ 630237 h 630237"/>
                <a:gd name="connsiteX4" fmla="*/ 0 w 855095"/>
                <a:gd name="connsiteY4" fmla="*/ 0 h 630237"/>
                <a:gd name="connsiteX0-1" fmla="*/ 0 w 855095"/>
                <a:gd name="connsiteY0-2" fmla="*/ 0 h 630237"/>
                <a:gd name="connsiteX1-3" fmla="*/ 855095 w 855095"/>
                <a:gd name="connsiteY1-4" fmla="*/ 0 h 630237"/>
                <a:gd name="connsiteX2-5" fmla="*/ 540060 w 855095"/>
                <a:gd name="connsiteY2-6" fmla="*/ 630237 h 630237"/>
                <a:gd name="connsiteX3-7" fmla="*/ 0 w 855095"/>
                <a:gd name="connsiteY3-8" fmla="*/ 630237 h 630237"/>
                <a:gd name="connsiteX4-9" fmla="*/ 0 w 855095"/>
                <a:gd name="connsiteY4-10" fmla="*/ 0 h 630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55095" h="630237">
                  <a:moveTo>
                    <a:pt x="0" y="0"/>
                  </a:moveTo>
                  <a:lnTo>
                    <a:pt x="855095" y="0"/>
                  </a:lnTo>
                  <a:lnTo>
                    <a:pt x="540060" y="630237"/>
                  </a:lnTo>
                  <a:lnTo>
                    <a:pt x="0" y="630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51520" y="252758"/>
            <a:ext cx="1224136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i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分工介绍</a:t>
            </a:r>
          </a:p>
        </p:txBody>
      </p:sp>
      <p:sp>
        <p:nvSpPr>
          <p:cNvPr id="5" name="椭圆 4"/>
          <p:cNvSpPr/>
          <p:nvPr/>
        </p:nvSpPr>
        <p:spPr>
          <a:xfrm>
            <a:off x="3784412" y="1964014"/>
            <a:ext cx="1575175" cy="15751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分工介绍</a:t>
            </a:r>
          </a:p>
        </p:txBody>
      </p:sp>
      <p:sp>
        <p:nvSpPr>
          <p:cNvPr id="7" name="椭圆 6"/>
          <p:cNvSpPr/>
          <p:nvPr/>
        </p:nvSpPr>
        <p:spPr>
          <a:xfrm>
            <a:off x="5363601" y="1851761"/>
            <a:ext cx="810090" cy="8100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3</a:t>
            </a:r>
          </a:p>
        </p:txBody>
      </p:sp>
      <p:sp>
        <p:nvSpPr>
          <p:cNvPr id="9" name="椭圆 8"/>
          <p:cNvSpPr/>
          <p:nvPr/>
        </p:nvSpPr>
        <p:spPr>
          <a:xfrm>
            <a:off x="3176355" y="1275080"/>
            <a:ext cx="810090" cy="8100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1</a:t>
            </a:r>
          </a:p>
        </p:txBody>
      </p:sp>
      <p:sp>
        <p:nvSpPr>
          <p:cNvPr id="11" name="椭圆 10"/>
          <p:cNvSpPr/>
          <p:nvPr/>
        </p:nvSpPr>
        <p:spPr>
          <a:xfrm>
            <a:off x="3203350" y="3333194"/>
            <a:ext cx="810090" cy="8100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2</a:t>
            </a:r>
          </a:p>
        </p:txBody>
      </p:sp>
      <p:sp>
        <p:nvSpPr>
          <p:cNvPr id="21" name="矩形 20"/>
          <p:cNvSpPr/>
          <p:nvPr/>
        </p:nvSpPr>
        <p:spPr>
          <a:xfrm>
            <a:off x="236220" y="1271270"/>
            <a:ext cx="2880995" cy="9867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zh-CN" altLang="zh-CN" sz="1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：</a:t>
            </a:r>
            <a:r>
              <a:rPr lang="en-US" altLang="zh-CN" sz="1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  </a:t>
            </a:r>
            <a:r>
              <a:rPr lang="zh-CN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  <a:sym typeface="+mn-ea"/>
              </a:rPr>
              <a:t>数据库表的设计与搭建</a:t>
            </a:r>
            <a:r>
              <a:rPr lang="zh-CN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，</a:t>
            </a: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zh-CN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搜索功能与推荐功能的实现、</a:t>
            </a: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zh-CN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  <a:sym typeface="+mn-ea"/>
              </a:rPr>
              <a:t>算法实现、系统测试、</a:t>
            </a: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  <a:sym typeface="+mn-ea"/>
              </a:rPr>
              <a:t>PPT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  <a:sym typeface="+mn-ea"/>
              </a:rPr>
              <a:t>制作</a:t>
            </a: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 </a:t>
            </a:r>
            <a:endParaRPr lang="zh-CN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1531" y="3436269"/>
            <a:ext cx="2881016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:    </a:t>
            </a:r>
            <a:r>
              <a:rPr lang="zh-CN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  <a:sym typeface="+mn-ea"/>
              </a:rPr>
              <a:t>主界面实现、系统测试、</a:t>
            </a:r>
          </a:p>
          <a:p>
            <a:pPr algn="r">
              <a:lnSpc>
                <a:spcPct val="150000"/>
              </a:lnSpc>
            </a:pP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  <a:sym typeface="+mn-ea"/>
              </a:rPr>
              <a:t>PPT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  <a:sym typeface="+mn-ea"/>
              </a:rPr>
              <a:t>制作</a:t>
            </a:r>
            <a:r>
              <a:rPr lang="zh-CN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  <a:sym typeface="+mn-ea"/>
              </a:rPr>
              <a:t>、评论和回复界面实现</a:t>
            </a:r>
            <a:endParaRPr lang="zh-CN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zh-CN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  <a:sym typeface="+mn-ea"/>
              </a:rPr>
              <a:t>界面的优化、</a:t>
            </a: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  <a:sym typeface="+mn-ea"/>
              </a:rPr>
              <a:t>UML</a:t>
            </a:r>
            <a:r>
              <a:rPr lang="zh-CN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  <a:sym typeface="+mn-ea"/>
              </a:rPr>
              <a:t>图的制作</a:t>
            </a:r>
            <a:endParaRPr lang="zh-CN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77616" y="1635850"/>
            <a:ext cx="2881016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：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登录注册界面、订单管理、个人信息管理的实现</a:t>
            </a:r>
            <a:r>
              <a:rPr lang="zh-CN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，</a:t>
            </a: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  <a:sym typeface="+mn-ea"/>
              </a:rPr>
              <a:t>PPT</a:t>
            </a:r>
            <a:r>
              <a:rPr lang="zh-CN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  <a:sym typeface="+mn-ea"/>
              </a:rPr>
              <a:t>制作</a:t>
            </a:r>
            <a:endParaRPr lang="zh-CN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zh-CN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  <a:sym typeface="+mn-ea"/>
              </a:rPr>
              <a:t>用户体验的优化、文档的编写</a:t>
            </a:r>
            <a:endParaRPr lang="zh-CN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  <p:bldP spid="11" grpId="0" bldLvl="0" animBg="1"/>
      <p:bldP spid="21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881589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-1" fmla="*/ 0 w 1080120"/>
              <a:gd name="connsiteY0-2" fmla="*/ 0 h 5143500"/>
              <a:gd name="connsiteX1-3" fmla="*/ 1080120 w 1080120"/>
              <a:gd name="connsiteY1-4" fmla="*/ 0 h 5143500"/>
              <a:gd name="connsiteX2-5" fmla="*/ 540060 w 1080120"/>
              <a:gd name="connsiteY2-6" fmla="*/ 5143500 h 5143500"/>
              <a:gd name="connsiteX3-7" fmla="*/ 0 w 1080120"/>
              <a:gd name="connsiteY3-8" fmla="*/ 5143500 h 5143500"/>
              <a:gd name="connsiteX4-9" fmla="*/ 0 w 1080120"/>
              <a:gd name="connsiteY4-10" fmla="*/ 0 h 5143500"/>
              <a:gd name="connsiteX0-11" fmla="*/ 630070 w 1080120"/>
              <a:gd name="connsiteY0-12" fmla="*/ 0 h 5143500"/>
              <a:gd name="connsiteX1-13" fmla="*/ 1080120 w 1080120"/>
              <a:gd name="connsiteY1-14" fmla="*/ 0 h 5143500"/>
              <a:gd name="connsiteX2-15" fmla="*/ 540060 w 1080120"/>
              <a:gd name="connsiteY2-16" fmla="*/ 5143500 h 5143500"/>
              <a:gd name="connsiteX3-17" fmla="*/ 0 w 1080120"/>
              <a:gd name="connsiteY3-18" fmla="*/ 5143500 h 5143500"/>
              <a:gd name="connsiteX4-19" fmla="*/ 630070 w 1080120"/>
              <a:gd name="connsiteY4-20" fmla="*/ 0 h 5143500"/>
              <a:gd name="connsiteX0-21" fmla="*/ 1305145 w 1755195"/>
              <a:gd name="connsiteY0-22" fmla="*/ 0 h 5143500"/>
              <a:gd name="connsiteX1-23" fmla="*/ 1755195 w 1755195"/>
              <a:gd name="connsiteY1-24" fmla="*/ 0 h 5143500"/>
              <a:gd name="connsiteX2-25" fmla="*/ 1215135 w 1755195"/>
              <a:gd name="connsiteY2-26" fmla="*/ 5143500 h 5143500"/>
              <a:gd name="connsiteX3-27" fmla="*/ 0 w 1755195"/>
              <a:gd name="connsiteY3-28" fmla="*/ 5143500 h 5143500"/>
              <a:gd name="connsiteX4-29" fmla="*/ 1305145 w 1755195"/>
              <a:gd name="connsiteY4-3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55195" h="5143500">
                <a:moveTo>
                  <a:pt x="1305145" y="0"/>
                </a:moveTo>
                <a:lnTo>
                  <a:pt x="1755195" y="0"/>
                </a:lnTo>
                <a:lnTo>
                  <a:pt x="1215135" y="5143500"/>
                </a:lnTo>
                <a:lnTo>
                  <a:pt x="0" y="5143500"/>
                </a:lnTo>
                <a:lnTo>
                  <a:pt x="13051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566555" y="0"/>
            <a:ext cx="1755195" cy="5143500"/>
          </a:xfrm>
          <a:custGeom>
            <a:avLst/>
            <a:gdLst>
              <a:gd name="connsiteX0" fmla="*/ 0 w 540060"/>
              <a:gd name="connsiteY0" fmla="*/ 0 h 5143500"/>
              <a:gd name="connsiteX1" fmla="*/ 540060 w 540060"/>
              <a:gd name="connsiteY1" fmla="*/ 0 h 5143500"/>
              <a:gd name="connsiteX2" fmla="*/ 540060 w 540060"/>
              <a:gd name="connsiteY2" fmla="*/ 5143500 h 5143500"/>
              <a:gd name="connsiteX3" fmla="*/ 0 w 540060"/>
              <a:gd name="connsiteY3" fmla="*/ 5143500 h 5143500"/>
              <a:gd name="connsiteX4" fmla="*/ 0 w 540060"/>
              <a:gd name="connsiteY4" fmla="*/ 0 h 5143500"/>
              <a:gd name="connsiteX0-1" fmla="*/ 0 w 1080120"/>
              <a:gd name="connsiteY0-2" fmla="*/ 0 h 5143500"/>
              <a:gd name="connsiteX1-3" fmla="*/ 1080120 w 1080120"/>
              <a:gd name="connsiteY1-4" fmla="*/ 0 h 5143500"/>
              <a:gd name="connsiteX2-5" fmla="*/ 540060 w 1080120"/>
              <a:gd name="connsiteY2-6" fmla="*/ 5143500 h 5143500"/>
              <a:gd name="connsiteX3-7" fmla="*/ 0 w 1080120"/>
              <a:gd name="connsiteY3-8" fmla="*/ 5143500 h 5143500"/>
              <a:gd name="connsiteX4-9" fmla="*/ 0 w 1080120"/>
              <a:gd name="connsiteY4-10" fmla="*/ 0 h 5143500"/>
              <a:gd name="connsiteX0-11" fmla="*/ 630070 w 1080120"/>
              <a:gd name="connsiteY0-12" fmla="*/ 0 h 5143500"/>
              <a:gd name="connsiteX1-13" fmla="*/ 1080120 w 1080120"/>
              <a:gd name="connsiteY1-14" fmla="*/ 0 h 5143500"/>
              <a:gd name="connsiteX2-15" fmla="*/ 540060 w 1080120"/>
              <a:gd name="connsiteY2-16" fmla="*/ 5143500 h 5143500"/>
              <a:gd name="connsiteX3-17" fmla="*/ 0 w 1080120"/>
              <a:gd name="connsiteY3-18" fmla="*/ 5143500 h 5143500"/>
              <a:gd name="connsiteX4-19" fmla="*/ 630070 w 1080120"/>
              <a:gd name="connsiteY4-20" fmla="*/ 0 h 5143500"/>
              <a:gd name="connsiteX0-21" fmla="*/ 1305145 w 1755195"/>
              <a:gd name="connsiteY0-22" fmla="*/ 0 h 5143500"/>
              <a:gd name="connsiteX1-23" fmla="*/ 1755195 w 1755195"/>
              <a:gd name="connsiteY1-24" fmla="*/ 0 h 5143500"/>
              <a:gd name="connsiteX2-25" fmla="*/ 1215135 w 1755195"/>
              <a:gd name="connsiteY2-26" fmla="*/ 5143500 h 5143500"/>
              <a:gd name="connsiteX3-27" fmla="*/ 0 w 1755195"/>
              <a:gd name="connsiteY3-28" fmla="*/ 5143500 h 5143500"/>
              <a:gd name="connsiteX4-29" fmla="*/ 1305145 w 1755195"/>
              <a:gd name="connsiteY4-30" fmla="*/ 0 h 5143500"/>
              <a:gd name="connsiteX0-31" fmla="*/ 1305145 w 1755195"/>
              <a:gd name="connsiteY0-32" fmla="*/ 0 h 5143500"/>
              <a:gd name="connsiteX1-33" fmla="*/ 1755195 w 1755195"/>
              <a:gd name="connsiteY1-34" fmla="*/ 0 h 5143500"/>
              <a:gd name="connsiteX2-35" fmla="*/ 945105 w 1755195"/>
              <a:gd name="connsiteY2-36" fmla="*/ 5143500 h 5143500"/>
              <a:gd name="connsiteX3-37" fmla="*/ 0 w 1755195"/>
              <a:gd name="connsiteY3-38" fmla="*/ 5143500 h 5143500"/>
              <a:gd name="connsiteX4-39" fmla="*/ 1305145 w 1755195"/>
              <a:gd name="connsiteY4-40" fmla="*/ 0 h 5143500"/>
              <a:gd name="connsiteX0-41" fmla="*/ 1305145 w 1980220"/>
              <a:gd name="connsiteY0-42" fmla="*/ 0 h 5143500"/>
              <a:gd name="connsiteX1-43" fmla="*/ 1980220 w 1980220"/>
              <a:gd name="connsiteY1-44" fmla="*/ 0 h 5143500"/>
              <a:gd name="connsiteX2-45" fmla="*/ 945105 w 1980220"/>
              <a:gd name="connsiteY2-46" fmla="*/ 5143500 h 5143500"/>
              <a:gd name="connsiteX3-47" fmla="*/ 0 w 1980220"/>
              <a:gd name="connsiteY3-48" fmla="*/ 5143500 h 5143500"/>
              <a:gd name="connsiteX4-49" fmla="*/ 1305145 w 1980220"/>
              <a:gd name="connsiteY4-50" fmla="*/ 0 h 5143500"/>
              <a:gd name="connsiteX0-51" fmla="*/ 1035116 w 1710191"/>
              <a:gd name="connsiteY0-52" fmla="*/ 0 h 5143500"/>
              <a:gd name="connsiteX1-53" fmla="*/ 1710191 w 1710191"/>
              <a:gd name="connsiteY1-54" fmla="*/ 0 h 5143500"/>
              <a:gd name="connsiteX2-55" fmla="*/ 675076 w 1710191"/>
              <a:gd name="connsiteY2-56" fmla="*/ 5143500 h 5143500"/>
              <a:gd name="connsiteX3-57" fmla="*/ 0 w 1710191"/>
              <a:gd name="connsiteY3-58" fmla="*/ 5143500 h 5143500"/>
              <a:gd name="connsiteX4-59" fmla="*/ 1035116 w 1710191"/>
              <a:gd name="connsiteY4-60" fmla="*/ 0 h 5143500"/>
              <a:gd name="connsiteX0-61" fmla="*/ 675075 w 1710191"/>
              <a:gd name="connsiteY0-62" fmla="*/ 0 h 5143500"/>
              <a:gd name="connsiteX1-63" fmla="*/ 1710191 w 1710191"/>
              <a:gd name="connsiteY1-64" fmla="*/ 0 h 5143500"/>
              <a:gd name="connsiteX2-65" fmla="*/ 675076 w 1710191"/>
              <a:gd name="connsiteY2-66" fmla="*/ 5143500 h 5143500"/>
              <a:gd name="connsiteX3-67" fmla="*/ 0 w 1710191"/>
              <a:gd name="connsiteY3-68" fmla="*/ 5143500 h 5143500"/>
              <a:gd name="connsiteX4-69" fmla="*/ 675075 w 1710191"/>
              <a:gd name="connsiteY4-70" fmla="*/ 0 h 5143500"/>
              <a:gd name="connsiteX0-71" fmla="*/ 675075 w 1755195"/>
              <a:gd name="connsiteY0-72" fmla="*/ 0 h 5143500"/>
              <a:gd name="connsiteX1-73" fmla="*/ 1755195 w 1755195"/>
              <a:gd name="connsiteY1-74" fmla="*/ 0 h 5143500"/>
              <a:gd name="connsiteX2-75" fmla="*/ 675076 w 1755195"/>
              <a:gd name="connsiteY2-76" fmla="*/ 5143500 h 5143500"/>
              <a:gd name="connsiteX3-77" fmla="*/ 0 w 1755195"/>
              <a:gd name="connsiteY3-78" fmla="*/ 5143500 h 5143500"/>
              <a:gd name="connsiteX4-79" fmla="*/ 675075 w 1755195"/>
              <a:gd name="connsiteY4-8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55195" h="5143500">
                <a:moveTo>
                  <a:pt x="675075" y="0"/>
                </a:moveTo>
                <a:lnTo>
                  <a:pt x="1755195" y="0"/>
                </a:lnTo>
                <a:lnTo>
                  <a:pt x="675076" y="5143500"/>
                </a:lnTo>
                <a:lnTo>
                  <a:pt x="0" y="5143500"/>
                </a:lnTo>
                <a:lnTo>
                  <a:pt x="6750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1690" y="1802309"/>
            <a:ext cx="1305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05688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 </a:t>
            </a:r>
            <a:r>
              <a:rPr lang="en-US" altLang="zh-CN" sz="6000" b="1" dirty="0">
                <a:solidFill>
                  <a:prstClr val="white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  <a:endParaRPr lang="zh-CN" altLang="en-US" sz="6000" b="1" dirty="0">
              <a:solidFill>
                <a:prstClr val="white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1875768"/>
            <a:ext cx="400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系统需求分析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51520" y="252758"/>
            <a:ext cx="1152128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i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项目要求</a:t>
            </a:r>
            <a:endParaRPr lang="en-US" altLang="zh-CN" sz="1400" b="1" i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83059" y="1888838"/>
            <a:ext cx="2790310" cy="2790310"/>
            <a:chOff x="791090" y="1176595"/>
            <a:chExt cx="2790310" cy="2790310"/>
          </a:xfrm>
        </p:grpSpPr>
        <p:sp>
          <p:nvSpPr>
            <p:cNvPr id="6" name="菱形 5"/>
            <p:cNvSpPr/>
            <p:nvPr/>
          </p:nvSpPr>
          <p:spPr>
            <a:xfrm>
              <a:off x="791090" y="1176595"/>
              <a:ext cx="2790310" cy="279031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项目要求</a:t>
              </a:r>
            </a:p>
          </p:txBody>
        </p:sp>
        <p:sp>
          <p:nvSpPr>
            <p:cNvPr id="7" name="任意多边形 6"/>
            <p:cNvSpPr/>
            <p:nvPr/>
          </p:nvSpPr>
          <p:spPr>
            <a:xfrm rot="2700000">
              <a:off x="1096004" y="2054108"/>
              <a:ext cx="1035283" cy="1035283"/>
            </a:xfrm>
            <a:custGeom>
              <a:avLst/>
              <a:gdLst>
                <a:gd name="connsiteX0" fmla="*/ 0 w 1035283"/>
                <a:gd name="connsiteY0" fmla="*/ 1035283 h 1035283"/>
                <a:gd name="connsiteX1" fmla="*/ 0 w 1035283"/>
                <a:gd name="connsiteY1" fmla="*/ 0 h 1035283"/>
                <a:gd name="connsiteX2" fmla="*/ 1035283 w 1035283"/>
                <a:gd name="connsiteY2" fmla="*/ 1035283 h 1035283"/>
                <a:gd name="connsiteX3" fmla="*/ 0 w 1035283"/>
                <a:gd name="connsiteY3" fmla="*/ 1035283 h 103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5283" h="1035283">
                  <a:moveTo>
                    <a:pt x="0" y="1035283"/>
                  </a:moveTo>
                  <a:lnTo>
                    <a:pt x="0" y="0"/>
                  </a:lnTo>
                  <a:lnTo>
                    <a:pt x="1035283" y="1035283"/>
                  </a:lnTo>
                  <a:lnTo>
                    <a:pt x="0" y="103528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 rot="18900000" flipH="1">
              <a:off x="2221128" y="2054108"/>
              <a:ext cx="1035283" cy="103528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6156176" y="1743760"/>
            <a:ext cx="2385265" cy="22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r">
              <a:lnSpc>
                <a:spcPct val="150000"/>
              </a:lnSpc>
            </a:pPr>
            <a:r>
              <a:rPr lang="zh-CN" altLang="en-US" sz="12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用户登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录，选择餐点加入购物车</a:t>
            </a:r>
            <a:endParaRPr lang="en-US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 marL="0" lvl="2" algn="r">
              <a:lnSpc>
                <a:spcPct val="150000"/>
              </a:lnSpc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购物车内餐点数量的修改、删除</a:t>
            </a:r>
          </a:p>
          <a:p>
            <a:pPr marL="0" lvl="2" algn="r">
              <a:lnSpc>
                <a:spcPct val="150000"/>
              </a:lnSpc>
            </a:pPr>
            <a:r>
              <a:rPr lang="zh-CN" altLang="en-US" sz="12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用户订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单提交</a:t>
            </a:r>
            <a:endParaRPr lang="en-US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 marL="0" lvl="2" algn="r">
              <a:lnSpc>
                <a:spcPct val="150000"/>
              </a:lnSpc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商家确认点单，库存数量修改</a:t>
            </a:r>
            <a:endParaRPr lang="en-US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 marL="0" lvl="2" algn="r">
              <a:lnSpc>
                <a:spcPct val="150000"/>
              </a:lnSpc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历史订单查询，</a:t>
            </a:r>
            <a:r>
              <a:rPr lang="zh-CN" altLang="en-US" sz="12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根据用户号或者用户信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息</a:t>
            </a:r>
            <a:r>
              <a:rPr lang="zh-CN" altLang="en-US" sz="12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查询用户历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史订单</a:t>
            </a:r>
          </a:p>
          <a:p>
            <a:pPr marL="0" lvl="2" algn="r">
              <a:lnSpc>
                <a:spcPct val="150000"/>
              </a:lnSpc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餐点欢迎度分析，统计各类餐点的选购频率，按频率排序</a:t>
            </a:r>
            <a:endParaRPr lang="en-US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6305" y="705276"/>
            <a:ext cx="55370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数据库建表，服务器平台搭建，网页界面设计</a:t>
            </a:r>
            <a:endParaRPr lang="en-US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 marL="0" lvl="2">
              <a:lnSpc>
                <a:spcPct val="150000"/>
              </a:lnSpc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用户登录，包括商家、用户</a:t>
            </a:r>
          </a:p>
          <a:p>
            <a:pPr marL="0" lvl="2">
              <a:lnSpc>
                <a:spcPct val="150000"/>
              </a:lnSpc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用户修改个人信息，电话，送餐地址，密码等</a:t>
            </a:r>
          </a:p>
          <a:p>
            <a:pPr marL="0" lvl="2">
              <a:lnSpc>
                <a:spcPct val="150000"/>
              </a:lnSpc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管理员可对用户信息进行查看和管理；管理员对商家进行查看和管理；</a:t>
            </a:r>
          </a:p>
          <a:p>
            <a:pPr marL="0" lvl="2">
              <a:lnSpc>
                <a:spcPct val="150000"/>
              </a:lnSpc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商家录入菜单：</a:t>
            </a:r>
            <a:endParaRPr lang="en-US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 marL="0" lvl="3">
              <a:lnSpc>
                <a:spcPct val="150000"/>
              </a:lnSpc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餐点信息包括：</a:t>
            </a:r>
            <a:endParaRPr lang="en-US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 marL="0" lvl="3">
              <a:lnSpc>
                <a:spcPct val="150000"/>
              </a:lnSpc>
            </a:pP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1.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餐点名称</a:t>
            </a: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		</a:t>
            </a:r>
          </a:p>
          <a:p>
            <a:pPr marL="0" lvl="3">
              <a:lnSpc>
                <a:spcPct val="150000"/>
              </a:lnSpc>
            </a:pP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2.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餐点类型（饮料、小吃、主食）</a:t>
            </a:r>
            <a:endParaRPr lang="en-US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 marL="0" lvl="3">
              <a:lnSpc>
                <a:spcPct val="150000"/>
              </a:lnSpc>
            </a:pP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3.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库存数量 </a:t>
            </a: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		</a:t>
            </a:r>
          </a:p>
          <a:p>
            <a:pPr marL="0" lvl="3">
              <a:lnSpc>
                <a:spcPct val="150000"/>
              </a:lnSpc>
            </a:pP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4.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餐点单价</a:t>
            </a: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</a:t>
            </a:r>
          </a:p>
          <a:p>
            <a:pPr marL="0" lvl="3">
              <a:lnSpc>
                <a:spcPct val="150000"/>
              </a:lnSpc>
            </a:pP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5.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餐点图片</a:t>
            </a: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 </a:t>
            </a:r>
            <a:endParaRPr lang="zh-CN" altLang="en-US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 marL="0" lvl="2">
              <a:lnSpc>
                <a:spcPct val="150000"/>
              </a:lnSpc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菜单的修改、删除</a:t>
            </a:r>
          </a:p>
          <a:p>
            <a:pPr marL="0" lvl="2">
              <a:lnSpc>
                <a:spcPct val="150000"/>
              </a:lnSpc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根据类型或关键字筛选相关菜单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51520" y="252758"/>
            <a:ext cx="1584176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业务流程描述</a:t>
            </a:r>
            <a:endParaRPr lang="en-US" altLang="zh-CN" sz="14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627295" y="432778"/>
            <a:ext cx="1376753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校园外卖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123727" y="1194512"/>
            <a:ext cx="792087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顾客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344223" y="1194511"/>
            <a:ext cx="759461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店家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90622" y="2569632"/>
            <a:ext cx="2543252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编辑个人资料</a:t>
            </a:r>
            <a:r>
              <a:rPr lang="en-US" altLang="zh-CN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/</a:t>
            </a:r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修改密码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463158" y="1922104"/>
            <a:ext cx="767701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下单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498487" y="2372322"/>
            <a:ext cx="1149699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浏览菜单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037913" y="3158971"/>
            <a:ext cx="3755802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搜索美食</a:t>
            </a:r>
            <a:r>
              <a:rPr lang="en-US" altLang="zh-CN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(</a:t>
            </a:r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按类别，自动按销量排序</a:t>
            </a:r>
            <a:r>
              <a:rPr lang="en-US" altLang="zh-CN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)</a:t>
            </a:r>
            <a:endParaRPr lang="zh-CN" altLang="en-US" sz="16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84163" y="1934740"/>
            <a:ext cx="1209810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查看订单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538423" y="2862981"/>
            <a:ext cx="1548357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编辑店铺资料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804248" y="3569154"/>
            <a:ext cx="2191472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添加</a:t>
            </a:r>
            <a:r>
              <a:rPr lang="en-US" altLang="zh-CN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/</a:t>
            </a:r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删除</a:t>
            </a:r>
            <a:r>
              <a:rPr lang="en-US" altLang="zh-CN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/</a:t>
            </a:r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修改餐点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7505403" y="1922270"/>
            <a:ext cx="1562580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编辑个人资料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647330" y="3124234"/>
            <a:ext cx="1156918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订单处理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581846" y="2025224"/>
            <a:ext cx="1125477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开店</a:t>
            </a:r>
            <a:r>
              <a:rPr lang="en-US" altLang="zh-CN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(</a:t>
            </a:r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后</a:t>
            </a:r>
            <a:r>
              <a:rPr lang="en-US" altLang="zh-CN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)</a:t>
            </a:r>
            <a:endParaRPr lang="zh-CN" altLang="en-US" sz="16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cxnSp>
        <p:nvCxnSpPr>
          <p:cNvPr id="18" name="直接连接符 17"/>
          <p:cNvCxnSpPr>
            <a:stCxn id="6" idx="0"/>
            <a:endCxn id="5" idx="2"/>
          </p:cNvCxnSpPr>
          <p:nvPr/>
        </p:nvCxnSpPr>
        <p:spPr>
          <a:xfrm flipV="1">
            <a:off x="2519771" y="882995"/>
            <a:ext cx="1795901" cy="31151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0"/>
            <a:endCxn id="6" idx="2"/>
          </p:cNvCxnSpPr>
          <p:nvPr/>
        </p:nvCxnSpPr>
        <p:spPr>
          <a:xfrm flipV="1">
            <a:off x="789068" y="1644729"/>
            <a:ext cx="1730703" cy="29001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2"/>
            <a:endCxn id="9" idx="0"/>
          </p:cNvCxnSpPr>
          <p:nvPr/>
        </p:nvCxnSpPr>
        <p:spPr>
          <a:xfrm>
            <a:off x="2519771" y="1644729"/>
            <a:ext cx="2327238" cy="2773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8" idx="0"/>
            <a:endCxn id="6" idx="2"/>
          </p:cNvCxnSpPr>
          <p:nvPr/>
        </p:nvCxnSpPr>
        <p:spPr>
          <a:xfrm flipV="1">
            <a:off x="1362248" y="1644729"/>
            <a:ext cx="1157523" cy="9249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2"/>
            <a:endCxn id="10" idx="0"/>
          </p:cNvCxnSpPr>
          <p:nvPr/>
        </p:nvCxnSpPr>
        <p:spPr>
          <a:xfrm>
            <a:off x="2519771" y="1644729"/>
            <a:ext cx="1553566" cy="7275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6" idx="2"/>
            <a:endCxn id="11" idx="0"/>
          </p:cNvCxnSpPr>
          <p:nvPr/>
        </p:nvCxnSpPr>
        <p:spPr>
          <a:xfrm>
            <a:off x="2519771" y="1644729"/>
            <a:ext cx="396043" cy="15142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5" idx="0"/>
            <a:endCxn id="7" idx="2"/>
          </p:cNvCxnSpPr>
          <p:nvPr/>
        </p:nvCxnSpPr>
        <p:spPr>
          <a:xfrm flipH="1" flipV="1">
            <a:off x="7723954" y="1644728"/>
            <a:ext cx="562739" cy="2775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7" idx="2"/>
            <a:endCxn id="17" idx="0"/>
          </p:cNvCxnSpPr>
          <p:nvPr/>
        </p:nvCxnSpPr>
        <p:spPr>
          <a:xfrm flipH="1">
            <a:off x="6144585" y="1644728"/>
            <a:ext cx="1579369" cy="3804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6" idx="0"/>
            <a:endCxn id="17" idx="2"/>
          </p:cNvCxnSpPr>
          <p:nvPr/>
        </p:nvCxnSpPr>
        <p:spPr>
          <a:xfrm flipH="1" flipV="1">
            <a:off x="6144585" y="2475441"/>
            <a:ext cx="81204" cy="6487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3" idx="0"/>
            <a:endCxn id="17" idx="2"/>
          </p:cNvCxnSpPr>
          <p:nvPr/>
        </p:nvCxnSpPr>
        <p:spPr>
          <a:xfrm flipH="1" flipV="1">
            <a:off x="6144585" y="2475441"/>
            <a:ext cx="2168017" cy="3875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4" idx="0"/>
            <a:endCxn id="17" idx="2"/>
          </p:cNvCxnSpPr>
          <p:nvPr/>
        </p:nvCxnSpPr>
        <p:spPr>
          <a:xfrm flipH="1" flipV="1">
            <a:off x="6144585" y="2475441"/>
            <a:ext cx="1755399" cy="10937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7" idx="0"/>
            <a:endCxn id="5" idx="2"/>
          </p:cNvCxnSpPr>
          <p:nvPr/>
        </p:nvCxnSpPr>
        <p:spPr>
          <a:xfrm flipH="1" flipV="1">
            <a:off x="4315672" y="882995"/>
            <a:ext cx="3408282" cy="3115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1935319" y="4462145"/>
            <a:ext cx="762413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小吃</a:t>
            </a:r>
          </a:p>
        </p:txBody>
      </p:sp>
      <p:cxnSp>
        <p:nvCxnSpPr>
          <p:cNvPr id="72" name="直接连接符 71"/>
          <p:cNvCxnSpPr>
            <a:stCxn id="11" idx="2"/>
            <a:endCxn id="71" idx="0"/>
          </p:cNvCxnSpPr>
          <p:nvPr/>
        </p:nvCxnSpPr>
        <p:spPr>
          <a:xfrm flipH="1">
            <a:off x="2316526" y="3609188"/>
            <a:ext cx="599288" cy="8529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2928822" y="4476866"/>
            <a:ext cx="776021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主食</a:t>
            </a:r>
          </a:p>
        </p:txBody>
      </p:sp>
      <p:cxnSp>
        <p:nvCxnSpPr>
          <p:cNvPr id="77" name="直接连接符 76"/>
          <p:cNvCxnSpPr>
            <a:stCxn id="11" idx="2"/>
            <a:endCxn id="76" idx="0"/>
          </p:cNvCxnSpPr>
          <p:nvPr/>
        </p:nvCxnSpPr>
        <p:spPr>
          <a:xfrm>
            <a:off x="2915814" y="3609188"/>
            <a:ext cx="401019" cy="8676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3935933" y="4476866"/>
            <a:ext cx="759478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饮料</a:t>
            </a:r>
          </a:p>
        </p:txBody>
      </p:sp>
      <p:cxnSp>
        <p:nvCxnSpPr>
          <p:cNvPr id="93" name="直接连接符 92"/>
          <p:cNvCxnSpPr>
            <a:stCxn id="11" idx="2"/>
            <a:endCxn id="92" idx="0"/>
          </p:cNvCxnSpPr>
          <p:nvPr/>
        </p:nvCxnSpPr>
        <p:spPr>
          <a:xfrm>
            <a:off x="2915814" y="3609188"/>
            <a:ext cx="1399858" cy="8676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圆角矩形 134"/>
          <p:cNvSpPr/>
          <p:nvPr/>
        </p:nvSpPr>
        <p:spPr>
          <a:xfrm>
            <a:off x="944751" y="4469189"/>
            <a:ext cx="759478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全部</a:t>
            </a:r>
          </a:p>
        </p:txBody>
      </p:sp>
      <p:cxnSp>
        <p:nvCxnSpPr>
          <p:cNvPr id="140" name="直接连接符 139"/>
          <p:cNvCxnSpPr>
            <a:stCxn id="11" idx="2"/>
            <a:endCxn id="135" idx="0"/>
          </p:cNvCxnSpPr>
          <p:nvPr/>
        </p:nvCxnSpPr>
        <p:spPr>
          <a:xfrm flipH="1">
            <a:off x="1324490" y="3609188"/>
            <a:ext cx="1591324" cy="8600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"/>
          <p:cNvSpPr txBox="1"/>
          <p:nvPr/>
        </p:nvSpPr>
        <p:spPr>
          <a:xfrm>
            <a:off x="1567485" y="278888"/>
            <a:ext cx="184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系统功能模块的划分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615088" y="278888"/>
            <a:ext cx="17922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1324490" y="560757"/>
            <a:ext cx="2082826" cy="1490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71" grpId="0" animBg="1"/>
      <p:bldP spid="76" grpId="0" animBg="1"/>
      <p:bldP spid="92" grpId="0" animBg="1"/>
      <p:bldP spid="1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376091" y="586547"/>
            <a:ext cx="1627955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校园外卖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628120" y="1168948"/>
            <a:ext cx="1123899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管理员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051721" y="1992018"/>
            <a:ext cx="1434978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顾客管理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580112" y="1992018"/>
            <a:ext cx="1368152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店家管理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51520" y="3024636"/>
            <a:ext cx="2002672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查看</a:t>
            </a:r>
            <a:r>
              <a:rPr lang="en-US" altLang="zh-CN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/</a:t>
            </a:r>
            <a:r>
              <a:rPr lang="zh-CN" altLang="en-US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修改顾客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344853" y="3309999"/>
            <a:ext cx="1338082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添加顾客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974443" y="4246745"/>
            <a:ext cx="1376536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订单管理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972372" y="3309999"/>
            <a:ext cx="1382415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添加店家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615192" y="3022681"/>
            <a:ext cx="1338439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审核店铺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211017" y="4246744"/>
            <a:ext cx="1964045" cy="450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查看</a:t>
            </a:r>
            <a:r>
              <a:rPr lang="en-US" altLang="zh-CN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/</a:t>
            </a:r>
            <a:r>
              <a:rPr lang="zh-CN" altLang="en-US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修改店家</a:t>
            </a:r>
          </a:p>
        </p:txBody>
      </p:sp>
      <p:cxnSp>
        <p:nvCxnSpPr>
          <p:cNvPr id="16" name="直接连接符 15"/>
          <p:cNvCxnSpPr>
            <a:stCxn id="7" idx="0"/>
            <a:endCxn id="5" idx="2"/>
          </p:cNvCxnSpPr>
          <p:nvPr/>
        </p:nvCxnSpPr>
        <p:spPr>
          <a:xfrm flipH="1" flipV="1">
            <a:off x="4190069" y="1036764"/>
            <a:ext cx="1" cy="1321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0"/>
            <a:endCxn id="7" idx="2"/>
          </p:cNvCxnSpPr>
          <p:nvPr/>
        </p:nvCxnSpPr>
        <p:spPr>
          <a:xfrm flipV="1">
            <a:off x="2769210" y="1619165"/>
            <a:ext cx="1420860" cy="3728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2"/>
            <a:endCxn id="9" idx="0"/>
          </p:cNvCxnSpPr>
          <p:nvPr/>
        </p:nvCxnSpPr>
        <p:spPr>
          <a:xfrm>
            <a:off x="4190070" y="1619165"/>
            <a:ext cx="2074118" cy="37285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2"/>
            <a:endCxn id="10" idx="0"/>
          </p:cNvCxnSpPr>
          <p:nvPr/>
        </p:nvCxnSpPr>
        <p:spPr>
          <a:xfrm flipH="1">
            <a:off x="1252856" y="2442235"/>
            <a:ext cx="1516354" cy="5824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0"/>
            <a:endCxn id="8" idx="2"/>
          </p:cNvCxnSpPr>
          <p:nvPr/>
        </p:nvCxnSpPr>
        <p:spPr>
          <a:xfrm flipH="1" flipV="1">
            <a:off x="2769210" y="2442235"/>
            <a:ext cx="1244684" cy="8677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2" idx="0"/>
            <a:endCxn id="8" idx="2"/>
          </p:cNvCxnSpPr>
          <p:nvPr/>
        </p:nvCxnSpPr>
        <p:spPr>
          <a:xfrm flipV="1">
            <a:off x="2662711" y="2442235"/>
            <a:ext cx="106499" cy="180451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9" idx="2"/>
            <a:endCxn id="15" idx="0"/>
          </p:cNvCxnSpPr>
          <p:nvPr/>
        </p:nvCxnSpPr>
        <p:spPr>
          <a:xfrm>
            <a:off x="6264188" y="2442235"/>
            <a:ext cx="928852" cy="180450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4" idx="0"/>
            <a:endCxn id="9" idx="2"/>
          </p:cNvCxnSpPr>
          <p:nvPr/>
        </p:nvCxnSpPr>
        <p:spPr>
          <a:xfrm flipH="1" flipV="1">
            <a:off x="6264188" y="2442235"/>
            <a:ext cx="2020224" cy="5804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3" idx="0"/>
            <a:endCxn id="9" idx="2"/>
          </p:cNvCxnSpPr>
          <p:nvPr/>
        </p:nvCxnSpPr>
        <p:spPr>
          <a:xfrm flipV="1">
            <a:off x="5663580" y="2442235"/>
            <a:ext cx="600608" cy="8677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 21"/>
          <p:cNvSpPr/>
          <p:nvPr/>
        </p:nvSpPr>
        <p:spPr>
          <a:xfrm>
            <a:off x="251520" y="252758"/>
            <a:ext cx="1584176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业务流程描述</a:t>
            </a:r>
            <a:endParaRPr lang="en-US" altLang="zh-CN" sz="14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23" name="TextBox 3"/>
          <p:cNvSpPr txBox="1"/>
          <p:nvPr/>
        </p:nvSpPr>
        <p:spPr>
          <a:xfrm>
            <a:off x="1567485" y="278888"/>
            <a:ext cx="184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系统功能模块的划分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694471" y="278888"/>
            <a:ext cx="17922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324490" y="560757"/>
            <a:ext cx="2082826" cy="1490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/>
        </p:nvSpPr>
        <p:spPr>
          <a:xfrm>
            <a:off x="251520" y="252758"/>
            <a:ext cx="1584176" cy="360040"/>
          </a:xfrm>
          <a:custGeom>
            <a:avLst/>
            <a:gdLst>
              <a:gd name="connsiteX0" fmla="*/ 0 w 630765"/>
              <a:gd name="connsiteY0" fmla="*/ 0 h 450050"/>
              <a:gd name="connsiteX1" fmla="*/ 630765 w 630765"/>
              <a:gd name="connsiteY1" fmla="*/ 0 h 450050"/>
              <a:gd name="connsiteX2" fmla="*/ 630765 w 630765"/>
              <a:gd name="connsiteY2" fmla="*/ 450050 h 450050"/>
              <a:gd name="connsiteX3" fmla="*/ 0 w 630765"/>
              <a:gd name="connsiteY3" fmla="*/ 450050 h 450050"/>
              <a:gd name="connsiteX4" fmla="*/ 0 w 630765"/>
              <a:gd name="connsiteY4" fmla="*/ 0 h 450050"/>
              <a:gd name="connsiteX0-1" fmla="*/ 0 w 630765"/>
              <a:gd name="connsiteY0-2" fmla="*/ 0 h 450050"/>
              <a:gd name="connsiteX1-3" fmla="*/ 630765 w 630765"/>
              <a:gd name="connsiteY1-4" fmla="*/ 0 h 450050"/>
              <a:gd name="connsiteX2-5" fmla="*/ 315730 w 630765"/>
              <a:gd name="connsiteY2-6" fmla="*/ 450050 h 450050"/>
              <a:gd name="connsiteX3-7" fmla="*/ 0 w 630765"/>
              <a:gd name="connsiteY3-8" fmla="*/ 450050 h 450050"/>
              <a:gd name="connsiteX4-9" fmla="*/ 0 w 630765"/>
              <a:gd name="connsiteY4-10" fmla="*/ 0 h 450050"/>
              <a:gd name="connsiteX0-11" fmla="*/ 0 w 630765"/>
              <a:gd name="connsiteY0-12" fmla="*/ 0 h 450050"/>
              <a:gd name="connsiteX1-13" fmla="*/ 630765 w 630765"/>
              <a:gd name="connsiteY1-14" fmla="*/ 0 h 450050"/>
              <a:gd name="connsiteX2-15" fmla="*/ 450745 w 630765"/>
              <a:gd name="connsiteY2-16" fmla="*/ 450050 h 450050"/>
              <a:gd name="connsiteX3-17" fmla="*/ 0 w 630765"/>
              <a:gd name="connsiteY3-18" fmla="*/ 450050 h 450050"/>
              <a:gd name="connsiteX4-19" fmla="*/ 0 w 630765"/>
              <a:gd name="connsiteY4-20" fmla="*/ 0 h 4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0765" h="450050">
                <a:moveTo>
                  <a:pt x="0" y="0"/>
                </a:moveTo>
                <a:lnTo>
                  <a:pt x="630765" y="0"/>
                </a:lnTo>
                <a:lnTo>
                  <a:pt x="450745" y="450050"/>
                </a:lnTo>
                <a:lnTo>
                  <a:pt x="0" y="4500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业务流程描述</a:t>
            </a:r>
            <a:endParaRPr lang="en-US" altLang="zh-CN" sz="14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23" name="TextBox 3"/>
          <p:cNvSpPr txBox="1"/>
          <p:nvPr/>
        </p:nvSpPr>
        <p:spPr>
          <a:xfrm>
            <a:off x="1567485" y="278888"/>
            <a:ext cx="184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处理流程的分析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615088" y="278888"/>
            <a:ext cx="17922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324490" y="575665"/>
            <a:ext cx="2082826" cy="11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决策 1"/>
          <p:cNvSpPr/>
          <p:nvPr/>
        </p:nvSpPr>
        <p:spPr>
          <a:xfrm>
            <a:off x="570651" y="1879257"/>
            <a:ext cx="1496359" cy="65406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新用户？</a:t>
            </a:r>
            <a:endParaRPr lang="zh-CN" altLang="en-US" sz="1400" b="1" dirty="0">
              <a:solidFill>
                <a:srgbClr val="0056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800812" y="1447552"/>
            <a:ext cx="1034884" cy="2665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开始</a:t>
            </a:r>
          </a:p>
        </p:txBody>
      </p:sp>
      <p:cxnSp>
        <p:nvCxnSpPr>
          <p:cNvPr id="5" name="直接箭头连接符 4"/>
          <p:cNvCxnSpPr>
            <a:stCxn id="3" idx="2"/>
            <a:endCxn id="2" idx="0"/>
          </p:cNvCxnSpPr>
          <p:nvPr/>
        </p:nvCxnSpPr>
        <p:spPr>
          <a:xfrm>
            <a:off x="1318254" y="1714065"/>
            <a:ext cx="577" cy="1651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2" idx="3"/>
            <a:endCxn id="16" idx="0"/>
          </p:cNvCxnSpPr>
          <p:nvPr/>
        </p:nvCxnSpPr>
        <p:spPr>
          <a:xfrm>
            <a:off x="2067010" y="2206291"/>
            <a:ext cx="1002983" cy="55116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4"/>
          <p:cNvSpPr/>
          <p:nvPr/>
        </p:nvSpPr>
        <p:spPr>
          <a:xfrm>
            <a:off x="842651" y="3187391"/>
            <a:ext cx="951205" cy="295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登录</a:t>
            </a:r>
          </a:p>
        </p:txBody>
      </p:sp>
      <p:sp>
        <p:nvSpPr>
          <p:cNvPr id="16" name="流程图: 过程 15"/>
          <p:cNvSpPr/>
          <p:nvPr/>
        </p:nvSpPr>
        <p:spPr>
          <a:xfrm>
            <a:off x="2607948" y="2757453"/>
            <a:ext cx="924090" cy="295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注册</a:t>
            </a:r>
          </a:p>
        </p:txBody>
      </p:sp>
      <p:sp>
        <p:nvSpPr>
          <p:cNvPr id="17" name="流程图: 过程 16"/>
          <p:cNvSpPr/>
          <p:nvPr/>
        </p:nvSpPr>
        <p:spPr>
          <a:xfrm>
            <a:off x="3803359" y="1921306"/>
            <a:ext cx="624625" cy="31365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选择</a:t>
            </a:r>
          </a:p>
        </p:txBody>
      </p:sp>
      <p:cxnSp>
        <p:nvCxnSpPr>
          <p:cNvPr id="26" name="直接箭头连接符 25"/>
          <p:cNvCxnSpPr>
            <a:stCxn id="2" idx="2"/>
            <a:endCxn id="15" idx="0"/>
          </p:cNvCxnSpPr>
          <p:nvPr/>
        </p:nvCxnSpPr>
        <p:spPr>
          <a:xfrm flipH="1">
            <a:off x="1318254" y="2533324"/>
            <a:ext cx="577" cy="654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32019" y="2533324"/>
            <a:ext cx="386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否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989218" y="3839725"/>
            <a:ext cx="386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是</a:t>
            </a:r>
          </a:p>
        </p:txBody>
      </p:sp>
      <p:cxnSp>
        <p:nvCxnSpPr>
          <p:cNvPr id="52" name="肘形连接符 51"/>
          <p:cNvCxnSpPr>
            <a:stCxn id="16" idx="2"/>
            <a:endCxn id="15" idx="3"/>
          </p:cNvCxnSpPr>
          <p:nvPr/>
        </p:nvCxnSpPr>
        <p:spPr>
          <a:xfrm rot="5400000">
            <a:off x="2290800" y="2555885"/>
            <a:ext cx="282251" cy="127613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图: 过程 54"/>
          <p:cNvSpPr/>
          <p:nvPr/>
        </p:nvSpPr>
        <p:spPr>
          <a:xfrm>
            <a:off x="5755045" y="656092"/>
            <a:ext cx="1424536" cy="30311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个人信息修改</a:t>
            </a:r>
          </a:p>
        </p:txBody>
      </p:sp>
      <p:sp>
        <p:nvSpPr>
          <p:cNvPr id="56" name="流程图: 过程 55"/>
          <p:cNvSpPr/>
          <p:nvPr/>
        </p:nvSpPr>
        <p:spPr>
          <a:xfrm>
            <a:off x="4719661" y="2893311"/>
            <a:ext cx="1000056" cy="3227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浏览菜品</a:t>
            </a:r>
          </a:p>
        </p:txBody>
      </p:sp>
      <p:sp>
        <p:nvSpPr>
          <p:cNvPr id="57" name="流程图: 过程 56"/>
          <p:cNvSpPr/>
          <p:nvPr/>
        </p:nvSpPr>
        <p:spPr>
          <a:xfrm>
            <a:off x="5868144" y="2898686"/>
            <a:ext cx="1261880" cy="30828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加入购物车</a:t>
            </a:r>
          </a:p>
        </p:txBody>
      </p:sp>
      <p:sp>
        <p:nvSpPr>
          <p:cNvPr id="58" name="流程图: 过程 57"/>
          <p:cNvSpPr/>
          <p:nvPr/>
        </p:nvSpPr>
        <p:spPr>
          <a:xfrm>
            <a:off x="7278451" y="2893311"/>
            <a:ext cx="648455" cy="3227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下单</a:t>
            </a:r>
          </a:p>
        </p:txBody>
      </p:sp>
      <p:sp>
        <p:nvSpPr>
          <p:cNvPr id="59" name="流程图: 决策 58"/>
          <p:cNvSpPr/>
          <p:nvPr/>
        </p:nvSpPr>
        <p:spPr>
          <a:xfrm>
            <a:off x="6854498" y="3532138"/>
            <a:ext cx="1496359" cy="65406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钱够？</a:t>
            </a:r>
          </a:p>
        </p:txBody>
      </p:sp>
      <p:cxnSp>
        <p:nvCxnSpPr>
          <p:cNvPr id="63" name="肘形连接符 62"/>
          <p:cNvCxnSpPr>
            <a:stCxn id="15" idx="2"/>
            <a:endCxn id="17" idx="1"/>
          </p:cNvCxnSpPr>
          <p:nvPr/>
        </p:nvCxnSpPr>
        <p:spPr>
          <a:xfrm rot="5400000" flipH="1" flipV="1">
            <a:off x="1858490" y="1537898"/>
            <a:ext cx="1404631" cy="2485105"/>
          </a:xfrm>
          <a:prstGeom prst="bentConnector4">
            <a:avLst>
              <a:gd name="adj1" fmla="val -16275"/>
              <a:gd name="adj2" fmla="val 9116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17" idx="0"/>
            <a:endCxn id="55" idx="1"/>
          </p:cNvCxnSpPr>
          <p:nvPr/>
        </p:nvCxnSpPr>
        <p:spPr>
          <a:xfrm rot="5400000" flipH="1" flipV="1">
            <a:off x="4378529" y="544791"/>
            <a:ext cx="1113658" cy="1639373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56" idx="3"/>
            <a:endCxn id="57" idx="1"/>
          </p:cNvCxnSpPr>
          <p:nvPr/>
        </p:nvCxnSpPr>
        <p:spPr>
          <a:xfrm flipV="1">
            <a:off x="5719717" y="3052828"/>
            <a:ext cx="148427" cy="18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57" idx="3"/>
            <a:endCxn id="58" idx="1"/>
          </p:cNvCxnSpPr>
          <p:nvPr/>
        </p:nvCxnSpPr>
        <p:spPr>
          <a:xfrm>
            <a:off x="7130024" y="3052828"/>
            <a:ext cx="148427" cy="18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58" idx="2"/>
            <a:endCxn id="59" idx="0"/>
          </p:cNvCxnSpPr>
          <p:nvPr/>
        </p:nvCxnSpPr>
        <p:spPr>
          <a:xfrm flipH="1">
            <a:off x="7602678" y="3216062"/>
            <a:ext cx="1" cy="3160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过程 109"/>
          <p:cNvSpPr/>
          <p:nvPr/>
        </p:nvSpPr>
        <p:spPr>
          <a:xfrm>
            <a:off x="7278451" y="4502280"/>
            <a:ext cx="1408375" cy="3227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提醒用户充</a:t>
            </a:r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值</a:t>
            </a:r>
          </a:p>
        </p:txBody>
      </p:sp>
      <p:sp>
        <p:nvSpPr>
          <p:cNvPr id="111" name="流程图: 过程 110"/>
          <p:cNvSpPr/>
          <p:nvPr/>
        </p:nvSpPr>
        <p:spPr>
          <a:xfrm>
            <a:off x="5722592" y="4511287"/>
            <a:ext cx="1232379" cy="3047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下单成功</a:t>
            </a:r>
          </a:p>
        </p:txBody>
      </p:sp>
      <p:cxnSp>
        <p:nvCxnSpPr>
          <p:cNvPr id="113" name="肘形连接符 112"/>
          <p:cNvCxnSpPr>
            <a:stCxn id="59" idx="3"/>
            <a:endCxn id="110" idx="0"/>
          </p:cNvCxnSpPr>
          <p:nvPr/>
        </p:nvCxnSpPr>
        <p:spPr>
          <a:xfrm flipH="1">
            <a:off x="7982639" y="3859172"/>
            <a:ext cx="368218" cy="643108"/>
          </a:xfrm>
          <a:prstGeom prst="bentConnector4">
            <a:avLst>
              <a:gd name="adj1" fmla="val -62083"/>
              <a:gd name="adj2" fmla="val 7542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/>
          <p:cNvCxnSpPr>
            <a:stCxn id="59" idx="1"/>
            <a:endCxn id="111" idx="0"/>
          </p:cNvCxnSpPr>
          <p:nvPr/>
        </p:nvCxnSpPr>
        <p:spPr>
          <a:xfrm rot="10800000" flipV="1">
            <a:off x="6338782" y="3859171"/>
            <a:ext cx="515716" cy="652115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111" idx="2"/>
            <a:endCxn id="17" idx="2"/>
          </p:cNvCxnSpPr>
          <p:nvPr/>
        </p:nvCxnSpPr>
        <p:spPr>
          <a:xfrm rot="5400000" flipH="1">
            <a:off x="3936697" y="2413938"/>
            <a:ext cx="2581060" cy="2223110"/>
          </a:xfrm>
          <a:prstGeom prst="bentConnector3">
            <a:avLst>
              <a:gd name="adj1" fmla="val -885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110" idx="2"/>
            <a:endCxn id="17" idx="2"/>
          </p:cNvCxnSpPr>
          <p:nvPr/>
        </p:nvCxnSpPr>
        <p:spPr>
          <a:xfrm rot="5400000" flipH="1">
            <a:off x="4754122" y="1596514"/>
            <a:ext cx="2590068" cy="3866967"/>
          </a:xfrm>
          <a:prstGeom prst="bentConnector3">
            <a:avLst>
              <a:gd name="adj1" fmla="val -882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/>
          <p:cNvCxnSpPr>
            <a:stCxn id="17" idx="3"/>
            <a:endCxn id="56" idx="0"/>
          </p:cNvCxnSpPr>
          <p:nvPr/>
        </p:nvCxnSpPr>
        <p:spPr>
          <a:xfrm>
            <a:off x="4427984" y="2078135"/>
            <a:ext cx="791705" cy="815176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流程图: 过程 147"/>
          <p:cNvSpPr/>
          <p:nvPr/>
        </p:nvSpPr>
        <p:spPr>
          <a:xfrm>
            <a:off x="5755045" y="1176281"/>
            <a:ext cx="1424536" cy="30311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用户充</a:t>
            </a:r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值</a:t>
            </a:r>
          </a:p>
        </p:txBody>
      </p:sp>
      <p:sp>
        <p:nvSpPr>
          <p:cNvPr id="149" name="流程图: 过程 148"/>
          <p:cNvSpPr/>
          <p:nvPr/>
        </p:nvSpPr>
        <p:spPr>
          <a:xfrm>
            <a:off x="5797105" y="1980038"/>
            <a:ext cx="1424536" cy="30311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用户退</a:t>
            </a:r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出</a:t>
            </a:r>
          </a:p>
        </p:txBody>
      </p:sp>
      <p:cxnSp>
        <p:nvCxnSpPr>
          <p:cNvPr id="151" name="肘形连接符 150"/>
          <p:cNvCxnSpPr>
            <a:stCxn id="17" idx="0"/>
            <a:endCxn id="149" idx="1"/>
          </p:cNvCxnSpPr>
          <p:nvPr/>
        </p:nvCxnSpPr>
        <p:spPr>
          <a:xfrm rot="16200000" flipH="1">
            <a:off x="4851244" y="1185734"/>
            <a:ext cx="210288" cy="1681433"/>
          </a:xfrm>
          <a:prstGeom prst="bentConnector4">
            <a:avLst>
              <a:gd name="adj1" fmla="val -108708"/>
              <a:gd name="adj2" fmla="val 8510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肘形连接符 151"/>
          <p:cNvCxnSpPr>
            <a:stCxn id="17" idx="0"/>
            <a:endCxn id="148" idx="1"/>
          </p:cNvCxnSpPr>
          <p:nvPr/>
        </p:nvCxnSpPr>
        <p:spPr>
          <a:xfrm rot="5400000" flipH="1" flipV="1">
            <a:off x="4638624" y="804886"/>
            <a:ext cx="593469" cy="1639373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149" idx="3"/>
            <a:endCxn id="162" idx="1"/>
          </p:cNvCxnSpPr>
          <p:nvPr/>
        </p:nvCxnSpPr>
        <p:spPr>
          <a:xfrm flipV="1">
            <a:off x="7221641" y="2131593"/>
            <a:ext cx="362558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流程图: 过程 161"/>
          <p:cNvSpPr/>
          <p:nvPr/>
        </p:nvSpPr>
        <p:spPr>
          <a:xfrm>
            <a:off x="7584199" y="1970217"/>
            <a:ext cx="648455" cy="3227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0056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结束</a:t>
            </a:r>
          </a:p>
        </p:txBody>
      </p:sp>
      <p:sp>
        <p:nvSpPr>
          <p:cNvPr id="165" name="文本框 164"/>
          <p:cNvSpPr txBox="1"/>
          <p:nvPr/>
        </p:nvSpPr>
        <p:spPr>
          <a:xfrm>
            <a:off x="2414542" y="2237313"/>
            <a:ext cx="386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是</a:t>
            </a:r>
          </a:p>
        </p:txBody>
      </p:sp>
      <p:sp>
        <p:nvSpPr>
          <p:cNvPr id="166" name="文本框 165"/>
          <p:cNvSpPr txBox="1"/>
          <p:nvPr/>
        </p:nvSpPr>
        <p:spPr>
          <a:xfrm>
            <a:off x="8273786" y="3941936"/>
            <a:ext cx="386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6">
        <p14:conveyor dir="l"/>
      </p:transition>
    </mc:Choice>
    <mc:Fallback xmlns="">
      <p:transition spd="slow" advTm="25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  <p:bldP spid="16" grpId="0" animBg="1"/>
      <p:bldP spid="17" grpId="0" animBg="1"/>
      <p:bldP spid="21" grpId="0"/>
      <p:bldP spid="28" grpId="0"/>
      <p:bldP spid="55" grpId="0" animBg="1"/>
      <p:bldP spid="56" grpId="0" animBg="1"/>
      <p:bldP spid="57" grpId="0" animBg="1"/>
      <p:bldP spid="58" grpId="0" animBg="1"/>
      <p:bldP spid="59" grpId="0" animBg="1"/>
      <p:bldP spid="110" grpId="0" animBg="1"/>
      <p:bldP spid="111" grpId="0" animBg="1"/>
      <p:bldP spid="148" grpId="0" animBg="1"/>
      <p:bldP spid="149" grpId="0" animBg="1"/>
      <p:bldP spid="162" grpId="0" animBg="1"/>
      <p:bldP spid="165" grpId="0"/>
      <p:bldP spid="16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NmMzQ1Yjc0MWJmN2Q5ZGExNjQ0MDYyMWZiMDhmY2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rgbClr val="005688"/>
            </a:solidFill>
            <a:latin typeface="Ebrima" panose="02000000000000000000" pitchFamily="2" charset="0"/>
            <a:ea typeface="Ebrima" panose="02000000000000000000" pitchFamily="2" charset="0"/>
            <a:cs typeface="Ebrima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1292</Words>
  <Application>Microsoft Office PowerPoint</Application>
  <PresentationFormat>全屏显示(16:9)</PresentationFormat>
  <Paragraphs>348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-apple-system</vt:lpstr>
      <vt:lpstr>宋体</vt:lpstr>
      <vt:lpstr>微软雅黑</vt:lpstr>
      <vt:lpstr>Arial</vt:lpstr>
      <vt:lpstr>Calibri</vt:lpstr>
      <vt:lpstr>Ebrima</vt:lpstr>
      <vt:lpstr>7_自定义设计方案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梓健 高</cp:lastModifiedBy>
  <cp:revision>22</cp:revision>
  <dcterms:created xsi:type="dcterms:W3CDTF">2022-07-14T09:51:00Z</dcterms:created>
  <dcterms:modified xsi:type="dcterms:W3CDTF">2024-01-06T14:12:56Z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1B86019306D14FE3AF5030B3D7EEF3F7</vt:lpwstr>
  </property>
  <property fmtid="{D5CDD505-2E9C-101B-9397-08002B2CF9AE}" pid="3" name="KSOProductBuildVer">
    <vt:lpwstr>2052-12.1.0.16120</vt:lpwstr>
  </property>
</Properties>
</file>