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94" r:id="rId3"/>
    <p:sldId id="506" r:id="rId4"/>
    <p:sldId id="541" r:id="rId5"/>
    <p:sldId id="540" r:id="rId6"/>
    <p:sldId id="542" r:id="rId7"/>
    <p:sldId id="543" r:id="rId8"/>
    <p:sldId id="544" r:id="rId9"/>
    <p:sldId id="513" r:id="rId10"/>
    <p:sldId id="545" r:id="rId11"/>
    <p:sldId id="546" r:id="rId12"/>
    <p:sldId id="547" r:id="rId13"/>
    <p:sldId id="548" r:id="rId14"/>
    <p:sldId id="514" r:id="rId15"/>
    <p:sldId id="549" r:id="rId16"/>
    <p:sldId id="550" r:id="rId17"/>
    <p:sldId id="515" r:id="rId18"/>
    <p:sldId id="551" r:id="rId19"/>
    <p:sldId id="552" r:id="rId20"/>
    <p:sldId id="553" r:id="rId21"/>
    <p:sldId id="554" r:id="rId22"/>
    <p:sldId id="555" r:id="rId23"/>
    <p:sldId id="556" r:id="rId24"/>
    <p:sldId id="516" r:id="rId25"/>
    <p:sldId id="557" r:id="rId26"/>
    <p:sldId id="558" r:id="rId27"/>
    <p:sldId id="559" r:id="rId28"/>
    <p:sldId id="539" r:id="rId29"/>
    <p:sldId id="534" r:id="rId30"/>
  </p:sldIdLst>
  <p:sldSz cx="12192000" cy="6858000"/>
  <p:notesSz cx="6858000" cy="9144000"/>
  <p:custDataLst>
    <p:tags r:id="rId3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showGuides="1">
      <p:cViewPr varScale="1">
        <p:scale>
          <a:sx n="86" d="100"/>
          <a:sy n="86" d="100"/>
        </p:scale>
        <p:origin x="49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endParaRPr lang="zh-CN" altLang="en-US" b="1">
              <a:solidFill>
                <a:srgbClr val="064BB2"/>
              </a:solidFill>
              <a:latin typeface="仿宋" panose="02010609060101010101" pitchFamily="49" charset="-122"/>
              <a:ea typeface="仿宋" panose="02010609060101010101" pitchFamily="49" charset="-122"/>
            </a:endParaRPr>
          </a:p>
        </p:txBody>
      </p:sp>
      <p:cxnSp>
        <p:nvCxnSpPr>
          <p:cNvPr id="6" name="直接连接符 5"/>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9" name="日期占位符 29"/>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fld>
            <a:endParaRPr lang="zh-CN" altLang="en-US"/>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2" charset="-122"/>
                <a:ea typeface="黑体" panose="02010609060101010101" pitchFamily="2" charset="-122"/>
              </a:rPr>
              <a:t>大数据挖掘专家</a:t>
            </a:r>
            <a:endParaRPr lang="en-US" altLang="zh-CN" sz="1100" dirty="0">
              <a:solidFill>
                <a:srgbClr val="404040"/>
              </a:solidFill>
              <a:latin typeface="黑体" panose="02010609060101010101" pitchFamily="2" charset="-122"/>
              <a:ea typeface="黑体" panose="02010609060101010101" pitchFamily="2" charset="-122"/>
              <a:cs typeface="Arial" panose="020B0604020202020204" pitchFamily="34" charset="0"/>
            </a:endParaRPr>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2" charset="-122"/>
                <a:ea typeface="黑体" panose="02010609060101010101" pitchFamily="2" charset="-122"/>
              </a:rPr>
              <a:t>大数据挖掘专家</a:t>
            </a:r>
            <a:endParaRPr lang="en-US" altLang="zh-CN" sz="1100" dirty="0">
              <a:solidFill>
                <a:srgbClr val="404040"/>
              </a:solidFill>
              <a:latin typeface="黑体" panose="02010609060101010101" pitchFamily="2" charset="-122"/>
              <a:ea typeface="黑体" panose="02010609060101010101" pitchFamily="2" charset="-122"/>
              <a:cs typeface="Arial" panose="020B0604020202020204" pitchFamily="34" charset="0"/>
            </a:endParaRPr>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077912"/>
            <a:ext cx="11107601" cy="5033287"/>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sp>
        <p:nvSpPr>
          <p:cNvPr id="3" name="Title 1"/>
          <p:cNvSpPr txBox="1"/>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endParaRPr lang="zh-CN" altLang="en-US" b="1">
              <a:solidFill>
                <a:srgbClr val="064BB2"/>
              </a:solidFill>
              <a:latin typeface="仿宋" panose="02010609060101010101" pitchFamily="49" charset="-122"/>
              <a:ea typeface="仿宋" panose="02010609060101010101" pitchFamily="49" charset="-122"/>
            </a:endParaRPr>
          </a:p>
        </p:txBody>
      </p:sp>
      <p:cxnSp>
        <p:nvCxnSpPr>
          <p:cNvPr id="6" name="直接连接符 5"/>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userDrawn="1"/>
        </p:nvSpPr>
        <p:spPr bwMode="auto">
          <a:xfrm>
            <a:off x="6095508" y="5661819"/>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E6160724-DBCD-4614-AA5E-7C9433663EB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slide" Target="slide23.xml"/><Relationship Id="rId3" Type="http://schemas.openxmlformats.org/officeDocument/2006/relationships/slide" Target="slide16.xml"/><Relationship Id="rId2" Type="http://schemas.openxmlformats.org/officeDocument/2006/relationships/slide" Target="slide13.xml"/><Relationship Id="rId1"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www.tipdm.com/pxdt/index.jhtml" TargetMode="External"/><Relationship Id="rId1" Type="http://schemas.openxmlformats.org/officeDocument/2006/relationships/hyperlink" Target="https://edu.tipdm.org/"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糖尿病遗传风险预测</a:t>
            </a:r>
            <a:endParaRPr lang="zh-CN" altLang="en-US" b="0" dirty="0">
              <a:cs typeface="Times New Roman" panose="02020603050405020304" pitchFamily="18" charset="0"/>
            </a:endParaRPr>
          </a:p>
        </p:txBody>
      </p:sp>
      <p:sp>
        <p:nvSpPr>
          <p:cNvPr id="7171" name="文本框 2"/>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2" charset="-122"/>
                <a:cs typeface="Times New Roman" panose="02020603050405020304" pitchFamily="18" charset="0"/>
              </a:rPr>
            </a:fld>
            <a:endParaRPr kumimoji="0" lang="zh-CN" altLang="en-US" sz="24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dirty="0"/>
              <a:t>性别与高低血糖有关系，有高低血糖的年龄基本为</a:t>
            </a:r>
            <a:r>
              <a:rPr lang="en-US" altLang="zh-CN" dirty="0"/>
              <a:t>10</a:t>
            </a:r>
            <a:r>
              <a:rPr lang="zh-CN" altLang="zh-CN" dirty="0"/>
              <a:t>岁以上，以及高血糖主要分布在年龄</a:t>
            </a:r>
            <a:r>
              <a:rPr lang="en-US" altLang="zh-CN" dirty="0"/>
              <a:t>40</a:t>
            </a:r>
            <a:r>
              <a:rPr lang="zh-CN" altLang="zh-CN" dirty="0"/>
              <a:t>岁以上</a:t>
            </a:r>
            <a:r>
              <a:rPr lang="zh-CN" altLang="en-US" dirty="0"/>
              <a:t>。</a:t>
            </a:r>
            <a:endParaRPr lang="zh-CN" altLang="en-US" dirty="0"/>
          </a:p>
        </p:txBody>
      </p:sp>
      <p:sp>
        <p:nvSpPr>
          <p:cNvPr id="5" name="标题 4"/>
          <p:cNvSpPr>
            <a:spLocks noGrp="1"/>
          </p:cNvSpPr>
          <p:nvPr>
            <p:ph type="title"/>
          </p:nvPr>
        </p:nvSpPr>
        <p:spPr/>
        <p:txBody>
          <a:bodyPr/>
          <a:lstStyle/>
          <a:p>
            <a:r>
              <a:rPr lang="zh-CN" altLang="en-US" dirty="0"/>
              <a:t>数据探索</a:t>
            </a:r>
            <a:endParaRPr lang="zh-CN" altLang="en-US" dirty="0"/>
          </a:p>
        </p:txBody>
      </p:sp>
      <p:pic>
        <p:nvPicPr>
          <p:cNvPr id="8" name="图片 7"/>
          <p:cNvPicPr/>
          <p:nvPr/>
        </p:nvPicPr>
        <p:blipFill>
          <a:blip r:embed="rId1"/>
          <a:stretch>
            <a:fillRect/>
          </a:stretch>
        </p:blipFill>
        <p:spPr>
          <a:xfrm>
            <a:off x="1868557" y="1720800"/>
            <a:ext cx="8229600" cy="45810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zh-CN" dirty="0"/>
              <a:t>年龄、性别与血糖的相关性高，而乙肝</a:t>
            </a:r>
            <a:r>
              <a:rPr lang="en-US" altLang="zh-CN" dirty="0"/>
              <a:t>e</a:t>
            </a:r>
            <a:r>
              <a:rPr lang="zh-CN" altLang="zh-CN" dirty="0"/>
              <a:t>抗原、乙肝核心抗体等与血糖相关性不高。</a:t>
            </a:r>
            <a:endParaRPr lang="zh-CN" altLang="zh-CN" dirty="0"/>
          </a:p>
          <a:p>
            <a:endParaRPr lang="zh-CN" altLang="en-US" dirty="0"/>
          </a:p>
        </p:txBody>
      </p:sp>
      <p:sp>
        <p:nvSpPr>
          <p:cNvPr id="4" name="标题 3"/>
          <p:cNvSpPr>
            <a:spLocks noGrp="1"/>
          </p:cNvSpPr>
          <p:nvPr>
            <p:ph type="title"/>
          </p:nvPr>
        </p:nvSpPr>
        <p:spPr/>
        <p:txBody>
          <a:bodyPr/>
          <a:lstStyle/>
          <a:p>
            <a:r>
              <a:rPr lang="zh-CN" altLang="en-US" dirty="0"/>
              <a:t>数据探索</a:t>
            </a:r>
            <a:endParaRPr lang="zh-CN" altLang="en-US" dirty="0"/>
          </a:p>
        </p:txBody>
      </p:sp>
      <p:sp>
        <p:nvSpPr>
          <p:cNvPr id="6" name="内容占位符 5"/>
          <p:cNvSpPr>
            <a:spLocks noGrp="1"/>
          </p:cNvSpPr>
          <p:nvPr>
            <p:ph idx="10"/>
          </p:nvPr>
        </p:nvSpPr>
        <p:spPr/>
        <p:txBody>
          <a:bodyPr/>
          <a:lstStyle/>
          <a:p>
            <a:r>
              <a:rPr lang="en-US" altLang="zh-CN" b="1" dirty="0"/>
              <a:t>2. </a:t>
            </a:r>
            <a:r>
              <a:rPr lang="zh-CN" altLang="zh-CN" b="1" dirty="0"/>
              <a:t>各特征与血糖的相关性分析</a:t>
            </a:r>
            <a:endParaRPr lang="zh-CN" altLang="zh-CN" b="1" dirty="0"/>
          </a:p>
        </p:txBody>
      </p:sp>
      <p:graphicFrame>
        <p:nvGraphicFramePr>
          <p:cNvPr id="10" name="表格 9"/>
          <p:cNvGraphicFramePr>
            <a:graphicFrameLocks noGrp="1"/>
          </p:cNvGraphicFramePr>
          <p:nvPr/>
        </p:nvGraphicFramePr>
        <p:xfrm>
          <a:off x="560360" y="2406376"/>
          <a:ext cx="10834518" cy="4092545"/>
        </p:xfrm>
        <a:graphic>
          <a:graphicData uri="http://schemas.openxmlformats.org/drawingml/2006/table">
            <a:tbl>
              <a:tblPr firstRow="1" bandRow="1">
                <a:tableStyleId>{5C22544A-7EE6-4342-B048-85BDC9FD1C3A}</a:tableStyleId>
              </a:tblPr>
              <a:tblGrid>
                <a:gridCol w="1609694"/>
                <a:gridCol w="1266278"/>
                <a:gridCol w="2040835"/>
                <a:gridCol w="1649605"/>
                <a:gridCol w="1197496"/>
                <a:gridCol w="1721533"/>
                <a:gridCol w="1349077"/>
              </a:tblGrid>
              <a:tr h="439714">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性别</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年龄</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天门冬氨酸氨基转换酶</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丙氨酸氨基转换酶</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碱性磷酸酶</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*r-</a:t>
                      </a:r>
                      <a:r>
                        <a:rPr lang="zh-CN" sz="1400" kern="100" dirty="0">
                          <a:effectLst/>
                          <a:latin typeface="微软雅黑" panose="020B0503020204020204" pitchFamily="34" charset="-122"/>
                          <a:ea typeface="微软雅黑" panose="020B0503020204020204" pitchFamily="34" charset="-122"/>
                        </a:rPr>
                        <a:t>谷氨酰基转换酶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a:t>
                      </a:r>
                      <a:r>
                        <a:rPr lang="zh-CN" sz="1400" kern="100">
                          <a:effectLst/>
                          <a:latin typeface="微软雅黑" panose="020B0503020204020204" pitchFamily="34" charset="-122"/>
                          <a:ea typeface="微软雅黑" panose="020B0503020204020204" pitchFamily="34" charset="-122"/>
                        </a:rPr>
                        <a:t>总蛋白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51129">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0.141627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0.250452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0.091724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0.124791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0.151119</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0.140024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0.047471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9714">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白蛋白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球蛋白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白球比例</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甘油三酯</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总胆固醇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高密度脂蛋白胆固醇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低密度脂蛋白胆固醇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47239">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0.000252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0.053508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-0.020111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0.249543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0.163226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-0.084771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0.167802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9714">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尿素</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肌酐</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尿酸</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乙肝表面抗原</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乙肝表面抗体</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乙肝</a:t>
                      </a:r>
                      <a:r>
                        <a:rPr lang="en-US" sz="1400" kern="100">
                          <a:effectLst/>
                          <a:latin typeface="微软雅黑" panose="020B0503020204020204" pitchFamily="34" charset="-122"/>
                          <a:ea typeface="微软雅黑" panose="020B0503020204020204" pitchFamily="34" charset="-122"/>
                        </a:rPr>
                        <a:t>e</a:t>
                      </a:r>
                      <a:r>
                        <a:rPr lang="zh-CN" sz="1400" kern="100">
                          <a:effectLst/>
                          <a:latin typeface="微软雅黑" panose="020B0503020204020204" pitchFamily="34" charset="-122"/>
                          <a:ea typeface="微软雅黑" panose="020B0503020204020204" pitchFamily="34" charset="-122"/>
                        </a:rPr>
                        <a:t>抗原</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乙肝</a:t>
                      </a:r>
                      <a:r>
                        <a:rPr lang="en-US" sz="1400" kern="100">
                          <a:effectLst/>
                          <a:latin typeface="微软雅黑" panose="020B0503020204020204" pitchFamily="34" charset="-122"/>
                          <a:ea typeface="微软雅黑" panose="020B0503020204020204" pitchFamily="34" charset="-122"/>
                        </a:rPr>
                        <a:t>e</a:t>
                      </a:r>
                      <a:r>
                        <a:rPr lang="zh-CN" sz="1400" kern="100">
                          <a:effectLst/>
                          <a:latin typeface="微软雅黑" panose="020B0503020204020204" pitchFamily="34" charset="-122"/>
                          <a:ea typeface="微软雅黑" panose="020B0503020204020204" pitchFamily="34" charset="-122"/>
                        </a:rPr>
                        <a:t>抗体</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19857">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0.154036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0.105233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0.027109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0.023518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-0.052420</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0.000895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-0.022560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9714">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乙肝核心抗体</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白细胞计数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红细胞计数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血红蛋白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红细胞压积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红细胞平均体积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红细胞平均血红蛋白量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01269">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0.009570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0.093266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0.129056</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0.152096</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0.126097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-0.009815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0.062811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1123">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红细胞平均血红蛋白浓度</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红细胞体积分布宽度</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血小板计数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血小板平均体积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血小板体积分布宽度</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血小板比积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中性粒细胞</a:t>
                      </a:r>
                      <a:r>
                        <a:rPr lang="en-US"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55019">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0.144198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-0.070134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-0.076223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0.026312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0.036732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-0.066777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0.047878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40323">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淋巴细胞</a:t>
                      </a: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单核细胞</a:t>
                      </a: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嗜酸细胞</a:t>
                      </a: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嗜碱细胞</a:t>
                      </a:r>
                      <a:r>
                        <a:rPr lang="en-US"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37730">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-0.053933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0.001301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0.005460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0.023881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dirty="0"/>
              <a:t>通过数据探索发现训练数据与测试数据中</a:t>
            </a:r>
            <a:r>
              <a:rPr lang="zh-CN" altLang="en-US" dirty="0"/>
              <a:t>都</a:t>
            </a:r>
            <a:r>
              <a:rPr lang="zh-CN" altLang="zh-CN" dirty="0"/>
              <a:t>存在缺失值，需要对数据进行清洗后才能用于分析。</a:t>
            </a:r>
            <a:endParaRPr lang="en-US" altLang="zh-CN" dirty="0"/>
          </a:p>
          <a:p>
            <a:r>
              <a:rPr lang="zh-CN" altLang="zh-CN" dirty="0"/>
              <a:t>缺失值处理的方法有很多种，例如直接删除缺失数据、使用统计量填充数据、利用拉格朗日等插值方法对数据进行拟合等等。</a:t>
            </a:r>
            <a:endParaRPr lang="en-US" altLang="zh-CN" dirty="0"/>
          </a:p>
          <a:p>
            <a:r>
              <a:rPr lang="zh-CN" altLang="zh-CN" dirty="0"/>
              <a:t>为了尽量保持数据的完整性，同时提高效率，本案例中使用中位数对缺少一部分的数据进行填充</a:t>
            </a:r>
            <a:r>
              <a:rPr lang="zh-CN" altLang="en-US" dirty="0"/>
              <a:t>。</a:t>
            </a:r>
            <a:endParaRPr lang="zh-CN" altLang="en-US" dirty="0"/>
          </a:p>
        </p:txBody>
      </p:sp>
      <p:sp>
        <p:nvSpPr>
          <p:cNvPr id="5" name="标题 4"/>
          <p:cNvSpPr>
            <a:spLocks noGrp="1"/>
          </p:cNvSpPr>
          <p:nvPr>
            <p:ph type="title"/>
          </p:nvPr>
        </p:nvSpPr>
        <p:spPr/>
        <p:txBody>
          <a:bodyPr/>
          <a:lstStyle/>
          <a:p>
            <a:r>
              <a:rPr lang="zh-CN" altLang="en-US" dirty="0"/>
              <a:t>数据清洗</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62238" y="36464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数据准备</a:t>
            </a:r>
            <a:endParaRPr lang="zh-CN" altLang="en-US" sz="2200" dirty="0">
              <a:latin typeface="微软雅黑" panose="020B0503020204020204" pitchFamily="34" charset="-122"/>
              <a:ea typeface="微软雅黑" panose="020B0503020204020204" pitchFamily="34" charset="-122"/>
            </a:endParaRPr>
          </a:p>
        </p:txBody>
      </p:sp>
      <p:sp>
        <p:nvSpPr>
          <p:cNvPr id="19466" name="标题 3"/>
          <p:cNvSpPr>
            <a:spLocks noGrp="1"/>
          </p:cNvSpPr>
          <p:nvPr>
            <p:ph type="title"/>
          </p:nvPr>
        </p:nvSpPr>
        <p:spPr>
          <a:xfrm>
            <a:off x="255588" y="358775"/>
            <a:ext cx="10972800" cy="528638"/>
          </a:xfrm>
        </p:spPr>
        <p:txBody>
          <a:bodyPr/>
          <a:lstStyle/>
          <a:p>
            <a:r>
              <a:rPr lang="zh-CN" altLang="en-US"/>
              <a:t>目录</a:t>
            </a:r>
            <a:endParaRPr lang="zh-CN" altLang="en-US"/>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目标分析</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1" name="AutoShape 17"/>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特征工程</a:t>
            </a:r>
            <a:endParaRPr lang="zh-CN" altLang="en-US" sz="2200" dirty="0">
              <a:latin typeface="微软雅黑" panose="020B0503020204020204" pitchFamily="34" charset="-122"/>
              <a:ea typeface="微软雅黑" panose="020B0503020204020204" pitchFamily="34" charset="-122"/>
            </a:endParaRPr>
          </a:p>
        </p:txBody>
      </p:sp>
      <p:sp>
        <p:nvSpPr>
          <p:cNvPr id="22" name="Oval 15"/>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模型构建</a:t>
            </a:r>
            <a:endParaRPr lang="zh-CN" altLang="en-US" sz="2200" dirty="0">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性能度量</a:t>
            </a:r>
            <a:endParaRPr lang="zh-CN" altLang="en-US" sz="2200" dirty="0">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5</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dirty="0"/>
              <a:t>由于原始数据的特征过多，不便直接预测糖尿病遗传风险，因此需要对</a:t>
            </a:r>
            <a:r>
              <a:rPr lang="en-US" altLang="zh-CN" dirty="0"/>
              <a:t>42</a:t>
            </a:r>
            <a:r>
              <a:rPr lang="zh-CN" altLang="zh-CN" dirty="0"/>
              <a:t>个特征进行筛选。此外，训练集和测试集中性别特征值为“男”“女”，是类别型数据，不便于模型的构建，需转化为数值型数据。本案例特征工程包括特征选择和特征变换</a:t>
            </a:r>
            <a:r>
              <a:rPr lang="zh-CN" altLang="en-US" dirty="0"/>
              <a:t>两</a:t>
            </a:r>
            <a:r>
              <a:rPr lang="zh-CN" altLang="zh-CN" dirty="0"/>
              <a:t>个步骤。</a:t>
            </a:r>
            <a:endParaRPr lang="zh-CN" altLang="zh-CN" dirty="0"/>
          </a:p>
          <a:p>
            <a:pPr lvl="0" fontAlgn="auto"/>
            <a:r>
              <a:rPr lang="zh-CN" altLang="zh-CN" b="1" dirty="0"/>
              <a:t>特征工程</a:t>
            </a:r>
            <a:r>
              <a:rPr lang="zh-CN" altLang="zh-CN" dirty="0"/>
              <a:t>：筛选训练集和测试集中的特征。统计发现乙肝的缺失值太多，且相关性不高，因此删除乙肝表面抗原、乙肝表面抗体、乙肝</a:t>
            </a:r>
            <a:r>
              <a:rPr lang="en-US" altLang="zh-CN" dirty="0"/>
              <a:t>e</a:t>
            </a:r>
            <a:r>
              <a:rPr lang="zh-CN" altLang="zh-CN" dirty="0"/>
              <a:t>抗原、乙肝</a:t>
            </a:r>
            <a:r>
              <a:rPr lang="en-US" altLang="zh-CN" dirty="0"/>
              <a:t>e</a:t>
            </a:r>
            <a:r>
              <a:rPr lang="zh-CN" altLang="zh-CN" dirty="0"/>
              <a:t>抗体、乙肝核心抗体等</a:t>
            </a:r>
            <a:r>
              <a:rPr lang="en-US" altLang="zh-CN" dirty="0"/>
              <a:t>5</a:t>
            </a:r>
            <a:r>
              <a:rPr lang="zh-CN" altLang="zh-CN" dirty="0"/>
              <a:t>个特征。同时发现</a:t>
            </a:r>
            <a:r>
              <a:rPr lang="en-US" altLang="zh-CN" dirty="0"/>
              <a:t>id</a:t>
            </a:r>
            <a:r>
              <a:rPr lang="zh-CN" altLang="zh-CN" dirty="0"/>
              <a:t>、体检日期等特征与糖尿病遗传风险的预测无关，直接删除处理即可。</a:t>
            </a:r>
            <a:endParaRPr lang="zh-CN" altLang="zh-CN" dirty="0"/>
          </a:p>
          <a:p>
            <a:r>
              <a:rPr lang="zh-CN" altLang="zh-CN" b="1" dirty="0"/>
              <a:t>特征变换</a:t>
            </a:r>
            <a:r>
              <a:rPr lang="zh-CN" altLang="zh-CN" dirty="0"/>
              <a:t>：性别的值转化为数值型数据。将训练数据与测试数据中的性别“男”定义为</a:t>
            </a:r>
            <a:r>
              <a:rPr lang="en-US" altLang="zh-CN" dirty="0"/>
              <a:t>0</a:t>
            </a:r>
            <a:r>
              <a:rPr lang="zh-CN" altLang="zh-CN" dirty="0"/>
              <a:t>，“女”定义为</a:t>
            </a:r>
            <a:r>
              <a:rPr lang="en-US" altLang="zh-CN" dirty="0"/>
              <a:t>1</a:t>
            </a:r>
            <a:r>
              <a:rPr lang="zh-CN" altLang="zh-CN" dirty="0"/>
              <a:t>。并筛选年龄大于</a:t>
            </a:r>
            <a:r>
              <a:rPr lang="en-US" altLang="zh-CN" dirty="0"/>
              <a:t>10</a:t>
            </a:r>
            <a:r>
              <a:rPr lang="zh-CN" altLang="zh-CN" dirty="0"/>
              <a:t>的数据</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特征工程</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数据清洗后的部分数据集</a:t>
            </a:r>
            <a:r>
              <a:rPr lang="zh-CN" altLang="en-US" dirty="0"/>
              <a:t>，如表所示。</a:t>
            </a:r>
            <a:endParaRPr lang="zh-CN" altLang="en-US" dirty="0"/>
          </a:p>
        </p:txBody>
      </p:sp>
      <p:sp>
        <p:nvSpPr>
          <p:cNvPr id="3" name="标题 2"/>
          <p:cNvSpPr>
            <a:spLocks noGrp="1"/>
          </p:cNvSpPr>
          <p:nvPr>
            <p:ph type="title"/>
          </p:nvPr>
        </p:nvSpPr>
        <p:spPr/>
        <p:txBody>
          <a:bodyPr/>
          <a:lstStyle/>
          <a:p>
            <a:r>
              <a:rPr lang="zh-CN" altLang="en-US" dirty="0"/>
              <a:t>特征工程</a:t>
            </a:r>
            <a:endParaRPr lang="zh-CN" altLang="en-US" dirty="0"/>
          </a:p>
        </p:txBody>
      </p:sp>
      <p:graphicFrame>
        <p:nvGraphicFramePr>
          <p:cNvPr id="4" name="表格 3"/>
          <p:cNvGraphicFramePr>
            <a:graphicFrameLocks noGrp="1"/>
          </p:cNvGraphicFramePr>
          <p:nvPr/>
        </p:nvGraphicFramePr>
        <p:xfrm>
          <a:off x="838200" y="1844566"/>
          <a:ext cx="10515600" cy="2708640"/>
        </p:xfrm>
        <a:graphic>
          <a:graphicData uri="http://schemas.openxmlformats.org/drawingml/2006/table">
            <a:tbl>
              <a:tblPr firstRow="1" bandRow="1">
                <a:tableStyleId>{5C22544A-7EE6-4342-B048-85BDC9FD1C3A}</a:tableStyleId>
              </a:tblPr>
              <a:tblGrid>
                <a:gridCol w="1533174"/>
                <a:gridCol w="1575237"/>
                <a:gridCol w="1922252"/>
                <a:gridCol w="1224016"/>
                <a:gridCol w="1226119"/>
                <a:gridCol w="1573134"/>
                <a:gridCol w="1461668"/>
              </a:tblGrid>
              <a:tr h="432000">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*r-</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谷氨酰基转换酶</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丙氨酸氨基转换酶</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天门冬氨酸氨基转换酶</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总蛋白</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球蛋白</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碱性磷酸酶</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*r-</a:t>
                      </a:r>
                      <a:r>
                        <a:rPr lang="zh-CN" sz="1800" kern="100">
                          <a:effectLst/>
                          <a:latin typeface="微软雅黑" panose="020B0503020204020204" pitchFamily="34" charset="-122"/>
                          <a:ea typeface="微软雅黑" panose="020B0503020204020204" pitchFamily="34" charset="-122"/>
                          <a:cs typeface="Times New Roman" panose="02020603050405020304" pitchFamily="18" charset="0"/>
                        </a:rPr>
                        <a:t>谷氨酰基转换酶</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34.36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26.69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23.85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82.75</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36.72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116.08</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34.36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111.43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34.98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29.75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71.9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27.81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90.07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111.43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23.41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16.63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17.98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78.16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32.72</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95.95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23.41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15.7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19.8</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19.12</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80.76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33.86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76.97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15.7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26.01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17.66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25.77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72.29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26.84</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92.06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26.01</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36838" y="46577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数据准备</a:t>
            </a:r>
            <a:endParaRPr lang="zh-CN" altLang="en-US" sz="2200" dirty="0">
              <a:latin typeface="微软雅黑" panose="020B0503020204020204" pitchFamily="34" charset="-122"/>
              <a:ea typeface="微软雅黑" panose="020B0503020204020204" pitchFamily="34" charset="-122"/>
            </a:endParaRPr>
          </a:p>
        </p:txBody>
      </p:sp>
      <p:sp>
        <p:nvSpPr>
          <p:cNvPr id="20490" name="标题 3"/>
          <p:cNvSpPr>
            <a:spLocks noGrp="1"/>
          </p:cNvSpPr>
          <p:nvPr>
            <p:ph type="title"/>
          </p:nvPr>
        </p:nvSpPr>
        <p:spPr>
          <a:xfrm>
            <a:off x="255588" y="358775"/>
            <a:ext cx="10972800" cy="528638"/>
          </a:xfrm>
        </p:spPr>
        <p:txBody>
          <a:bodyPr/>
          <a:lstStyle/>
          <a:p>
            <a:r>
              <a:rPr lang="zh-CN" altLang="en-US"/>
              <a:t>目录</a:t>
            </a:r>
            <a:endParaRPr lang="zh-CN" altLang="en-US"/>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目标分析</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特征工程</a:t>
            </a:r>
            <a:endParaRPr lang="zh-CN" altLang="en-US" sz="2200" dirty="0">
              <a:latin typeface="微软雅黑" panose="020B0503020204020204" pitchFamily="34" charset="-122"/>
              <a:ea typeface="微软雅黑" panose="020B0503020204020204" pitchFamily="34" charset="-122"/>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8" name="AutoShape 17"/>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模型构建</a:t>
            </a:r>
            <a:endParaRPr lang="zh-CN" altLang="en-US" sz="2200" dirty="0">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性能度量</a:t>
            </a:r>
            <a:endParaRPr lang="zh-CN" altLang="en-US" sz="2200" dirty="0">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5</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交叉验证的基本思想是把在某种意义下将原始数据</a:t>
            </a:r>
            <a:r>
              <a:rPr lang="en-US" altLang="zh-CN" dirty="0"/>
              <a:t>(dataset)</a:t>
            </a:r>
            <a:r>
              <a:rPr lang="zh-CN" altLang="en-US" dirty="0"/>
              <a:t>进行分组，一部分做为训练集</a:t>
            </a:r>
            <a:r>
              <a:rPr lang="en-US" altLang="zh-CN" dirty="0"/>
              <a:t>(train set)</a:t>
            </a:r>
            <a:r>
              <a:rPr lang="zh-CN" altLang="en-US" dirty="0"/>
              <a:t>，另一部分做为测试集</a:t>
            </a:r>
            <a:r>
              <a:rPr lang="en-US" altLang="zh-CN" dirty="0"/>
              <a:t>(validation set or test set)</a:t>
            </a:r>
            <a:r>
              <a:rPr lang="zh-CN" altLang="en-US" dirty="0"/>
              <a:t>，首先用训练集对分类器进行训练，再利用测试集来测试训练得到的模型</a:t>
            </a:r>
            <a:r>
              <a:rPr lang="en-US" altLang="zh-CN" dirty="0"/>
              <a:t>(model)</a:t>
            </a:r>
            <a:r>
              <a:rPr lang="zh-CN" altLang="en-US" dirty="0"/>
              <a:t>，以此来做为评价分类器的性能指标。</a:t>
            </a:r>
            <a:endParaRPr lang="zh-CN" altLang="en-US" dirty="0"/>
          </a:p>
        </p:txBody>
      </p:sp>
      <p:sp>
        <p:nvSpPr>
          <p:cNvPr id="4" name="标题 3"/>
          <p:cNvSpPr>
            <a:spLocks noGrp="1"/>
          </p:cNvSpPr>
          <p:nvPr>
            <p:ph type="title"/>
          </p:nvPr>
        </p:nvSpPr>
        <p:spPr/>
        <p:txBody>
          <a:bodyPr/>
          <a:lstStyle/>
          <a:p>
            <a:r>
              <a:rPr lang="zh-CN" altLang="en-US" dirty="0"/>
              <a:t>交叉验证</a:t>
            </a:r>
            <a:endParaRPr lang="zh-CN" altLang="en-US" dirty="0"/>
          </a:p>
        </p:txBody>
      </p:sp>
      <p:sp>
        <p:nvSpPr>
          <p:cNvPr id="6" name="内容占位符 5"/>
          <p:cNvSpPr>
            <a:spLocks noGrp="1"/>
          </p:cNvSpPr>
          <p:nvPr>
            <p:ph idx="10"/>
          </p:nvPr>
        </p:nvSpPr>
        <p:spPr/>
        <p:txBody>
          <a:bodyPr/>
          <a:lstStyle/>
          <a:p>
            <a:r>
              <a:rPr lang="en-US" altLang="zh-CN" b="1" dirty="0"/>
              <a:t>1. </a:t>
            </a:r>
            <a:r>
              <a:rPr lang="zh-CN" altLang="en-US" b="1" dirty="0"/>
              <a:t>基本原理</a:t>
            </a:r>
            <a:endParaRPr lang="zh-CN" altLang="en-US" b="1"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13937" y="3138235"/>
            <a:ext cx="6164125" cy="3270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sklearn</a:t>
            </a:r>
            <a:r>
              <a:rPr lang="zh-CN" altLang="zh-CN" dirty="0"/>
              <a:t>的</a:t>
            </a:r>
            <a:r>
              <a:rPr lang="en-US" altLang="zh-CN" dirty="0" err="1"/>
              <a:t>model_selection</a:t>
            </a:r>
            <a:r>
              <a:rPr lang="zh-CN" altLang="zh-CN" dirty="0"/>
              <a:t>模块提供了</a:t>
            </a:r>
            <a:r>
              <a:rPr lang="en-US" altLang="zh-CN" dirty="0" err="1"/>
              <a:t>KFold</a:t>
            </a:r>
            <a:r>
              <a:rPr lang="zh-CN" altLang="zh-CN" dirty="0"/>
              <a:t>函数实现</a:t>
            </a:r>
            <a:r>
              <a:rPr lang="en-US" altLang="zh-CN" dirty="0"/>
              <a:t>K</a:t>
            </a:r>
            <a:r>
              <a:rPr lang="zh-CN" altLang="zh-CN" dirty="0"/>
              <a:t>折交叉验证，其基本语法如下</a:t>
            </a:r>
            <a:r>
              <a:rPr lang="zh-CN" altLang="en-US" dirty="0"/>
              <a:t>。</a:t>
            </a:r>
            <a:endParaRPr lang="en-US" altLang="zh-CN" dirty="0"/>
          </a:p>
          <a:p>
            <a:pPr marL="360045" indent="0">
              <a:buNone/>
            </a:pPr>
            <a:r>
              <a:rPr lang="en-US" altLang="zh-CN" sz="2200" i="1" dirty="0"/>
              <a:t>model_selection.KFold(n_splits=’warn’, shuffle=False, random_state=None)</a:t>
            </a:r>
            <a:endParaRPr lang="en-US" altLang="zh-CN" sz="2200" i="1" dirty="0"/>
          </a:p>
          <a:p>
            <a:endParaRPr lang="en-US" altLang="zh-CN" dirty="0"/>
          </a:p>
          <a:p>
            <a:r>
              <a:rPr lang="en-US" altLang="zh-CN" dirty="0" err="1"/>
              <a:t>KFold</a:t>
            </a:r>
            <a:r>
              <a:rPr lang="zh-CN" altLang="zh-CN" dirty="0"/>
              <a:t>函数常用的参数及其说明</a:t>
            </a:r>
            <a:r>
              <a:rPr lang="zh-CN" altLang="en-US" dirty="0"/>
              <a:t>如表所示。</a:t>
            </a:r>
            <a:endParaRPr lang="en-US" altLang="zh-CN" sz="2200" i="1" dirty="0"/>
          </a:p>
        </p:txBody>
      </p:sp>
      <p:sp>
        <p:nvSpPr>
          <p:cNvPr id="3" name="标题 2"/>
          <p:cNvSpPr>
            <a:spLocks noGrp="1"/>
          </p:cNvSpPr>
          <p:nvPr>
            <p:ph type="title"/>
          </p:nvPr>
        </p:nvSpPr>
        <p:spPr/>
        <p:txBody>
          <a:bodyPr/>
          <a:lstStyle/>
          <a:p>
            <a:r>
              <a:rPr lang="zh-CN" altLang="en-US" dirty="0"/>
              <a:t>交叉验证</a:t>
            </a:r>
            <a:endParaRPr lang="zh-CN" altLang="en-US" dirty="0"/>
          </a:p>
        </p:txBody>
      </p:sp>
      <p:sp>
        <p:nvSpPr>
          <p:cNvPr id="4" name="内容占位符 3"/>
          <p:cNvSpPr>
            <a:spLocks noGrp="1"/>
          </p:cNvSpPr>
          <p:nvPr>
            <p:ph idx="10"/>
          </p:nvPr>
        </p:nvSpPr>
        <p:spPr/>
        <p:txBody>
          <a:bodyPr/>
          <a:lstStyle/>
          <a:p>
            <a:r>
              <a:rPr lang="en-US" altLang="zh-CN" b="1" dirty="0"/>
              <a:t>2. KFold</a:t>
            </a:r>
            <a:r>
              <a:rPr lang="zh-CN" altLang="zh-CN" b="1" dirty="0"/>
              <a:t>的函数语法及参</a:t>
            </a:r>
            <a:r>
              <a:rPr lang="zh-CN" altLang="en-US" b="1" dirty="0"/>
              <a:t>数</a:t>
            </a:r>
            <a:endParaRPr lang="zh-CN" altLang="en-US" b="1" dirty="0"/>
          </a:p>
        </p:txBody>
      </p:sp>
      <p:graphicFrame>
        <p:nvGraphicFramePr>
          <p:cNvPr id="5" name="表格 4"/>
          <p:cNvGraphicFramePr>
            <a:graphicFrameLocks noGrp="1"/>
          </p:cNvGraphicFramePr>
          <p:nvPr/>
        </p:nvGraphicFramePr>
        <p:xfrm>
          <a:off x="660580" y="3987034"/>
          <a:ext cx="10265475" cy="1728000"/>
        </p:xfrm>
        <a:graphic>
          <a:graphicData uri="http://schemas.openxmlformats.org/drawingml/2006/table">
            <a:tbl>
              <a:tblPr firstRow="1" firstCol="1" bandRow="1">
                <a:tableStyleId>{5C22544A-7EE6-4342-B048-85BDC9FD1C3A}</a:tableStyleId>
              </a:tblPr>
              <a:tblGrid>
                <a:gridCol w="2340675"/>
                <a:gridCol w="7924800"/>
              </a:tblGrid>
              <a:tr h="432000">
                <a:tc>
                  <a:txBody>
                    <a:bodyPr/>
                    <a:lstStyle/>
                    <a:p>
                      <a:pPr algn="ctr">
                        <a:spcAft>
                          <a:spcPts val="0"/>
                        </a:spcAft>
                      </a:pPr>
                      <a:r>
                        <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参数名称</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说明</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dirty="0" err="1">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n_splits</a:t>
                      </a:r>
                      <a:endParaRPr lang="zh-CN" sz="18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接收</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str</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，表示划分为几块。默认为“</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warn</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cs typeface="Times New Roman" panose="02020603050405020304" pitchFamily="18" charset="0"/>
                        </a:rPr>
                        <a:t>shuffle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接收</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bool</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，表示是否打乱划分。默认</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False</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，即不打乱</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just">
                        <a:spcAft>
                          <a:spcPts val="0"/>
                        </a:spcAft>
                      </a:pPr>
                      <a:r>
                        <a:rPr lang="en-US" sz="1800" kern="100" dirty="0" err="1">
                          <a:effectLst/>
                          <a:latin typeface="微软雅黑" panose="020B0503020204020204" pitchFamily="34" charset="-122"/>
                          <a:ea typeface="微软雅黑" panose="020B0503020204020204" pitchFamily="34" charset="-122"/>
                          <a:cs typeface="Times New Roman" panose="02020603050405020304" pitchFamily="18" charset="0"/>
                        </a:rPr>
                        <a:t>random_state</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接受</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str</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，表示是否固定随机起点。默认为</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None</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，当</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shuffle</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True</a:t>
                      </a:r>
                      <a:r>
                        <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时才可用</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留出法</a:t>
            </a:r>
            <a:r>
              <a:rPr lang="zh-CN" altLang="en-US" dirty="0"/>
              <a:t>：</a:t>
            </a:r>
            <a:r>
              <a:rPr lang="zh-CN" altLang="zh-CN" dirty="0"/>
              <a:t>将原始数据集分为训练集、验证集和测试集三部分。训练集用于训练模型，验证集用于模型的参数选择配置，测试集对于模型来说是未知数据，用于评估模型的泛化能力</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交叉验证</a:t>
            </a:r>
            <a:endParaRPr lang="zh-CN" altLang="en-US" dirty="0"/>
          </a:p>
        </p:txBody>
      </p:sp>
      <p:sp>
        <p:nvSpPr>
          <p:cNvPr id="4" name="内容占位符 3"/>
          <p:cNvSpPr>
            <a:spLocks noGrp="1"/>
          </p:cNvSpPr>
          <p:nvPr>
            <p:ph idx="10"/>
          </p:nvPr>
        </p:nvSpPr>
        <p:spPr/>
        <p:txBody>
          <a:bodyPr/>
          <a:lstStyle/>
          <a:p>
            <a:r>
              <a:rPr lang="en-US" altLang="zh-CN" b="1" dirty="0"/>
              <a:t>3. </a:t>
            </a:r>
            <a:r>
              <a:rPr lang="zh-CN" altLang="en-US" b="1" dirty="0"/>
              <a:t>常见方法</a:t>
            </a:r>
            <a:endParaRPr lang="zh-CN" altLang="en-US" b="1" dirty="0"/>
          </a:p>
        </p:txBody>
      </p:sp>
      <p:pic>
        <p:nvPicPr>
          <p:cNvPr id="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4499" y="2813717"/>
            <a:ext cx="8263002" cy="2905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6732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a:hlinkClick r:id="rId1" action="ppaction://hlinksldjump"/>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数据准备</a:t>
            </a:r>
            <a:endParaRPr lang="zh-CN" altLang="en-US" sz="2200" dirty="0">
              <a:latin typeface="微软雅黑" panose="020B0503020204020204" pitchFamily="34" charset="-122"/>
              <a:ea typeface="微软雅黑" panose="020B0503020204020204" pitchFamily="34" charset="-122"/>
            </a:endParaRPr>
          </a:p>
        </p:txBody>
      </p:sp>
      <p:sp>
        <p:nvSpPr>
          <p:cNvPr id="17418" name="标题 3"/>
          <p:cNvSpPr>
            <a:spLocks noGrp="1"/>
          </p:cNvSpPr>
          <p:nvPr>
            <p:ph type="title"/>
          </p:nvPr>
        </p:nvSpPr>
        <p:spPr>
          <a:xfrm>
            <a:off x="255588" y="358775"/>
            <a:ext cx="10972800" cy="528638"/>
          </a:xfrm>
        </p:spPr>
        <p:txBody>
          <a:bodyPr/>
          <a:lstStyle/>
          <a:p>
            <a:r>
              <a:rPr lang="zh-CN" altLang="en-US"/>
              <a:t>目录</a:t>
            </a:r>
            <a:endParaRPr lang="zh-CN" altLang="en-US"/>
          </a:p>
        </p:txBody>
      </p:sp>
      <p:sp>
        <p:nvSpPr>
          <p:cNvPr id="13" name="AutoShape 17"/>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目标分析</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1" name="AutoShape 17">
            <a:hlinkClick r:id="rId2" action="ppaction://hlinksldjump"/>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特征工程</a:t>
            </a:r>
            <a:endParaRPr lang="zh-CN" altLang="en-US" sz="2200" dirty="0">
              <a:latin typeface="微软雅黑" panose="020B0503020204020204" pitchFamily="34" charset="-122"/>
              <a:ea typeface="微软雅黑" panose="020B0503020204020204" pitchFamily="34" charset="-122"/>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8" name="AutoShape 17">
            <a:hlinkClick r:id="rId3" action="ppaction://hlinksldjump"/>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模型构建</a:t>
            </a:r>
            <a:endParaRPr lang="zh-CN" altLang="en-US" sz="2200" dirty="0">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4" name="AutoShape 17">
            <a:hlinkClick r:id="rId4" action="ppaction://hlinksldjump"/>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性能度量</a:t>
            </a:r>
            <a:endParaRPr lang="zh-CN" altLang="en-US" sz="2200" dirty="0">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5</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23819" y="1077912"/>
            <a:ext cx="11238094" cy="5033287"/>
          </a:xfrm>
        </p:spPr>
        <p:txBody>
          <a:bodyPr/>
          <a:lstStyle/>
          <a:p>
            <a:r>
              <a:rPr lang="en-US" altLang="zh-CN" b="1" dirty="0"/>
              <a:t>k</a:t>
            </a:r>
            <a:r>
              <a:rPr lang="zh-CN" altLang="zh-CN" b="1" dirty="0"/>
              <a:t>折交叉验证（</a:t>
            </a:r>
            <a:r>
              <a:rPr lang="en-US" altLang="zh-CN" b="1" dirty="0"/>
              <a:t>k-fold cross validation</a:t>
            </a:r>
            <a:r>
              <a:rPr lang="zh-CN" altLang="zh-CN" b="1" dirty="0"/>
              <a:t>）</a:t>
            </a:r>
            <a:r>
              <a:rPr lang="zh-CN" altLang="en-US" dirty="0"/>
              <a:t>：</a:t>
            </a:r>
            <a:r>
              <a:rPr lang="zh-CN" altLang="zh-CN" dirty="0"/>
              <a:t>通过对</a:t>
            </a:r>
            <a:r>
              <a:rPr lang="en-US" altLang="zh-CN" dirty="0"/>
              <a:t>k</a:t>
            </a:r>
            <a:r>
              <a:rPr lang="zh-CN" altLang="zh-CN" dirty="0"/>
              <a:t>个不同分组训练的结果进行平均来减少方差，因此模型的性能对数据的划分就不那么敏感。具体步骤如下。</a:t>
            </a:r>
            <a:endParaRPr lang="zh-CN" altLang="zh-CN" dirty="0"/>
          </a:p>
          <a:p>
            <a:pPr marL="720090">
              <a:buFont typeface="Arial" panose="020B0604020202020204" pitchFamily="34" charset="0"/>
              <a:buChar char="•"/>
            </a:pPr>
            <a:r>
              <a:rPr lang="zh-CN" altLang="zh-CN" dirty="0"/>
              <a:t>第一步，不重复抽样将原始数据随机分为</a:t>
            </a:r>
            <a:r>
              <a:rPr lang="en-US" altLang="zh-CN" dirty="0"/>
              <a:t>k</a:t>
            </a:r>
            <a:r>
              <a:rPr lang="zh-CN" altLang="zh-CN" dirty="0"/>
              <a:t>份。</a:t>
            </a:r>
            <a:endParaRPr lang="zh-CN" altLang="zh-CN" dirty="0"/>
          </a:p>
          <a:p>
            <a:pPr marL="720090">
              <a:buFont typeface="Arial" panose="020B0604020202020204" pitchFamily="34" charset="0"/>
              <a:buChar char="•"/>
            </a:pPr>
            <a:r>
              <a:rPr lang="zh-CN" altLang="zh-CN" dirty="0"/>
              <a:t>第二步，每一次挑选其中</a:t>
            </a:r>
            <a:r>
              <a:rPr lang="en-US" altLang="zh-CN" dirty="0"/>
              <a:t>1</a:t>
            </a:r>
            <a:r>
              <a:rPr lang="zh-CN" altLang="zh-CN" dirty="0"/>
              <a:t>份作为测试集，剩余</a:t>
            </a:r>
            <a:r>
              <a:rPr lang="en-US" altLang="zh-CN" dirty="0"/>
              <a:t>k-1</a:t>
            </a:r>
            <a:r>
              <a:rPr lang="zh-CN" altLang="zh-CN" dirty="0"/>
              <a:t>份作为训练集用于模型训练。</a:t>
            </a:r>
            <a:endParaRPr lang="zh-CN" altLang="zh-CN" dirty="0"/>
          </a:p>
          <a:p>
            <a:pPr marL="720090">
              <a:buFont typeface="Arial" panose="020B0604020202020204" pitchFamily="34" charset="0"/>
              <a:buChar char="•"/>
            </a:pPr>
            <a:r>
              <a:rPr lang="zh-CN" altLang="zh-CN" dirty="0"/>
              <a:t>第三步，重复第二步</a:t>
            </a:r>
            <a:r>
              <a:rPr lang="en-US" altLang="zh-CN" dirty="0"/>
              <a:t>k</a:t>
            </a:r>
            <a:r>
              <a:rPr lang="zh-CN" altLang="zh-CN" dirty="0"/>
              <a:t>次，这样每个子集都有一次机会作为测试集，其余机会作为训练集。在每个训练集上训练后得到一个模型，用这个模型在相应的测试集上测试，计算并保存模型的评估指标。</a:t>
            </a:r>
            <a:endParaRPr lang="zh-CN" altLang="zh-CN" dirty="0"/>
          </a:p>
          <a:p>
            <a:pPr marL="720090">
              <a:buFont typeface="Arial" panose="020B0604020202020204" pitchFamily="34" charset="0"/>
              <a:buChar char="•"/>
            </a:pPr>
            <a:r>
              <a:rPr lang="zh-CN" altLang="zh-CN" dirty="0"/>
              <a:t>第四步，计算</a:t>
            </a:r>
            <a:r>
              <a:rPr lang="en-US" altLang="zh-CN" dirty="0"/>
              <a:t>k</a:t>
            </a:r>
            <a:r>
              <a:rPr lang="zh-CN" altLang="zh-CN" dirty="0"/>
              <a:t>组测试结果的平均值作为模型精度的估计，并作为当前</a:t>
            </a:r>
            <a:r>
              <a:rPr lang="en-US" altLang="zh-CN" dirty="0"/>
              <a:t>k</a:t>
            </a:r>
            <a:r>
              <a:rPr lang="zh-CN" altLang="zh-CN" dirty="0"/>
              <a:t>折交叉验证下模型的性能指标。</a:t>
            </a:r>
            <a:endParaRPr lang="zh-CN" altLang="zh-CN" dirty="0"/>
          </a:p>
        </p:txBody>
      </p:sp>
      <p:sp>
        <p:nvSpPr>
          <p:cNvPr id="5" name="标题 4"/>
          <p:cNvSpPr>
            <a:spLocks noGrp="1"/>
          </p:cNvSpPr>
          <p:nvPr>
            <p:ph type="title"/>
          </p:nvPr>
        </p:nvSpPr>
        <p:spPr/>
        <p:txBody>
          <a:bodyPr/>
          <a:lstStyle/>
          <a:p>
            <a:r>
              <a:rPr lang="zh-CN" altLang="en-US" dirty="0"/>
              <a:t>交叉验证</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b="1" dirty="0"/>
              <a:t>留一法（</a:t>
            </a:r>
            <a:r>
              <a:rPr lang="en-US" altLang="zh-CN" b="1" dirty="0"/>
              <a:t>Leave one out cross validation</a:t>
            </a:r>
            <a:r>
              <a:rPr lang="zh-CN" altLang="zh-CN" b="1" dirty="0"/>
              <a:t>）</a:t>
            </a:r>
            <a:endParaRPr lang="en-US" altLang="zh-CN" b="1" dirty="0"/>
          </a:p>
          <a:p>
            <a:pPr marL="0" indent="457200">
              <a:buNone/>
            </a:pPr>
            <a:r>
              <a:rPr lang="zh-CN" altLang="zh-CN" dirty="0"/>
              <a:t>每次的测试集都只有一个样本，要进行</a:t>
            </a:r>
            <a:r>
              <a:rPr lang="en-US" altLang="zh-CN" dirty="0"/>
              <a:t>m</a:t>
            </a:r>
            <a:r>
              <a:rPr lang="zh-CN" altLang="zh-CN" dirty="0"/>
              <a:t>次训练和预测。这个方法用于训练的数据只比整体数据集少了一个样本，因此最接近原始样本的分布。但是训练复杂度增加了，因为模型的数量与原始数据样本数量相同。一般在数据缺乏时使用</a:t>
            </a:r>
            <a:r>
              <a:rPr lang="zh-CN" altLang="en-US" dirty="0"/>
              <a:t>。</a:t>
            </a:r>
            <a:endParaRPr lang="zh-CN" altLang="zh-CN" dirty="0"/>
          </a:p>
        </p:txBody>
      </p:sp>
      <p:sp>
        <p:nvSpPr>
          <p:cNvPr id="5" name="标题 4"/>
          <p:cNvSpPr>
            <a:spLocks noGrp="1"/>
          </p:cNvSpPr>
          <p:nvPr>
            <p:ph type="title"/>
          </p:nvPr>
        </p:nvSpPr>
        <p:spPr/>
        <p:txBody>
          <a:bodyPr/>
          <a:lstStyle/>
          <a:p>
            <a:r>
              <a:rPr lang="zh-CN" altLang="en-US" dirty="0"/>
              <a:t>交叉验证</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本案例采用机器学习中</a:t>
            </a:r>
            <a:r>
              <a:rPr lang="en-US" altLang="zh-CN" dirty="0" err="1"/>
              <a:t>LightGBM</a:t>
            </a:r>
            <a:r>
              <a:rPr lang="zh-CN" altLang="zh-CN" dirty="0"/>
              <a:t>算法并结合</a:t>
            </a:r>
            <a:r>
              <a:rPr lang="en-US" altLang="zh-CN" dirty="0"/>
              <a:t>k</a:t>
            </a:r>
            <a:r>
              <a:rPr lang="zh-CN" altLang="zh-CN" dirty="0"/>
              <a:t>折交叉验证对个人体检信息进行血糖值预测</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模型训练</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611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数据准备</a:t>
            </a:r>
            <a:endParaRPr lang="zh-CN" altLang="en-US" sz="2200" dirty="0">
              <a:latin typeface="微软雅黑" panose="020B0503020204020204" pitchFamily="34" charset="-122"/>
              <a:ea typeface="微软雅黑" panose="020B0503020204020204" pitchFamily="34" charset="-122"/>
            </a:endParaRPr>
          </a:p>
        </p:txBody>
      </p:sp>
      <p:sp>
        <p:nvSpPr>
          <p:cNvPr id="21514" name="标题 3"/>
          <p:cNvSpPr>
            <a:spLocks noGrp="1"/>
          </p:cNvSpPr>
          <p:nvPr>
            <p:ph type="title"/>
          </p:nvPr>
        </p:nvSpPr>
        <p:spPr>
          <a:xfrm>
            <a:off x="255588" y="358775"/>
            <a:ext cx="10972800" cy="528638"/>
          </a:xfrm>
        </p:spPr>
        <p:txBody>
          <a:bodyPr/>
          <a:lstStyle/>
          <a:p>
            <a:r>
              <a:rPr lang="zh-CN" altLang="en-US"/>
              <a:t>目录</a:t>
            </a:r>
            <a:endParaRPr lang="zh-CN" altLang="en-US"/>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目标分析</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特征工程</a:t>
            </a:r>
            <a:endParaRPr lang="zh-CN" altLang="en-US" sz="2200" dirty="0">
              <a:latin typeface="微软雅黑" panose="020B0503020204020204" pitchFamily="34" charset="-122"/>
              <a:ea typeface="微软雅黑" panose="020B0503020204020204" pitchFamily="34" charset="-122"/>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模型构建</a:t>
            </a:r>
            <a:endParaRPr lang="zh-CN" altLang="en-US" sz="2200" dirty="0">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4" name="AutoShape 17"/>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性能度量</a:t>
            </a:r>
            <a:endParaRPr lang="zh-CN" altLang="en-US" sz="2200" dirty="0">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5</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预测值与真实值之间上下波动不大，说明该模型训练效果较好，可以应用于糖尿病遗传风险预测</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结果分析</a:t>
            </a:r>
            <a:endParaRPr lang="zh-CN" altLang="en-US" dirty="0"/>
          </a:p>
        </p:txBody>
      </p:sp>
      <p:pic>
        <p:nvPicPr>
          <p:cNvPr id="4" name="图片 3"/>
          <p:cNvPicPr/>
          <p:nvPr/>
        </p:nvPicPr>
        <p:blipFill>
          <a:blip r:embed="rId1"/>
          <a:stretch>
            <a:fillRect/>
          </a:stretch>
        </p:blipFill>
        <p:spPr>
          <a:xfrm>
            <a:off x="1815561" y="1967050"/>
            <a:ext cx="8560877" cy="433480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血糖正常值是指人空腹的时候血糖值在</a:t>
            </a:r>
            <a:r>
              <a:rPr lang="en-US" altLang="zh-CN" dirty="0"/>
              <a:t>3.9</a:t>
            </a:r>
            <a:r>
              <a:rPr lang="zh-CN" altLang="zh-CN" dirty="0"/>
              <a:t>～</a:t>
            </a:r>
            <a:r>
              <a:rPr lang="en-US" altLang="zh-CN" dirty="0"/>
              <a:t>6.1</a:t>
            </a:r>
            <a:r>
              <a:rPr lang="zh-CN" altLang="zh-CN" dirty="0"/>
              <a:t>毫摩尔</a:t>
            </a:r>
            <a:r>
              <a:rPr lang="en-US" altLang="zh-CN" dirty="0"/>
              <a:t>/</a:t>
            </a:r>
            <a:r>
              <a:rPr lang="zh-CN" altLang="zh-CN" dirty="0"/>
              <a:t>升，但是作为判断是否有高血糖，一般是对人体进行三次测量，所以筛选血糖值并大于</a:t>
            </a:r>
            <a:r>
              <a:rPr lang="en-US" altLang="zh-CN" dirty="0"/>
              <a:t>6.7</a:t>
            </a:r>
            <a:r>
              <a:rPr lang="zh-CN" altLang="zh-CN" dirty="0"/>
              <a:t>的数据</a:t>
            </a:r>
            <a:r>
              <a:rPr lang="zh-CN" altLang="en-US" dirty="0"/>
              <a:t>，如表所示。</a:t>
            </a:r>
            <a:r>
              <a:rPr lang="zh-CN" altLang="zh-CN" dirty="0"/>
              <a:t>对于预测出有高血糖风险的个体，应该做好应对高血糖的准备，平时多注意身体</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结果分析</a:t>
            </a:r>
            <a:endParaRPr lang="zh-CN" altLang="en-US" dirty="0"/>
          </a:p>
        </p:txBody>
      </p:sp>
      <p:graphicFrame>
        <p:nvGraphicFramePr>
          <p:cNvPr id="4" name="表格 3"/>
          <p:cNvGraphicFramePr>
            <a:graphicFrameLocks noGrp="1"/>
          </p:cNvGraphicFramePr>
          <p:nvPr/>
        </p:nvGraphicFramePr>
        <p:xfrm>
          <a:off x="1278079" y="2522871"/>
          <a:ext cx="8926394" cy="3456000"/>
        </p:xfrm>
        <a:graphic>
          <a:graphicData uri="http://schemas.openxmlformats.org/drawingml/2006/table">
            <a:tbl>
              <a:tblPr firstRow="1" firstCol="1" bandRow="1">
                <a:tableStyleId>{5C22544A-7EE6-4342-B048-85BDC9FD1C3A}</a:tableStyleId>
              </a:tblPr>
              <a:tblGrid>
                <a:gridCol w="1698272"/>
                <a:gridCol w="1630017"/>
                <a:gridCol w="1397166"/>
                <a:gridCol w="2353199"/>
                <a:gridCol w="1847740"/>
              </a:tblGrid>
              <a:tr h="432000">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id</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性别</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年龄</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体检日期</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血糖</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5768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13/10/2017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7.480757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5781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29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13/10/2017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6.775829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5805</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男</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53</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13/10/2017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6.989604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5877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女</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49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11/10/2017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6.795679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5910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女</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62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11/10/2017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6.821043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5957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男</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47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26/10/2017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6.761206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320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5983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男</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67</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12/10/2017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6.762609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r>
                  <a:rPr lang="zh-CN" altLang="en-US" dirty="0"/>
                  <a:t>将糖尿病血糖指标的预测结果与个体实际检测到的血糖结果进行对比，以均方误差为评价指标，结果越小越好，均方误差计算公式如下：</a:t>
                </a:r>
                <a:endParaRPr lang="zh-CN" altLang="en-US"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其中</a:t>
                </a:r>
                <a14:m>
                  <m:oMath xmlns:m="http://schemas.openxmlformats.org/officeDocument/2006/math">
                    <m:r>
                      <a:rPr lang="zh-CN" altLang="en-US" i="1">
                        <a:latin typeface="Cambria Math" panose="02040503050406030204" pitchFamily="18" charset="0"/>
                      </a:rPr>
                      <m:t>𝑚</m:t>
                    </m:r>
                  </m:oMath>
                </a14:m>
                <a:r>
                  <a:rPr lang="zh-CN" altLang="en-US" dirty="0"/>
                  <a:t>为总人数，</a:t>
                </a:r>
                <a14:m>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为选手预测的第</a:t>
                </a:r>
                <a14:m>
                  <m:oMath xmlns:m="http://schemas.openxmlformats.org/officeDocument/2006/math">
                    <m:r>
                      <a:rPr lang="en-US" altLang="zh-CN">
                        <a:latin typeface="Cambria Math" panose="02040503050406030204"/>
                      </a:rPr>
                      <m:t> </m:t>
                    </m:r>
                    <m:r>
                      <a:rPr lang="zh-CN" altLang="en-US" i="1">
                        <a:latin typeface="Cambria Math" panose="02040503050406030204" pitchFamily="18" charset="0"/>
                      </a:rPr>
                      <m:t>𝑖</m:t>
                    </m:r>
                  </m:oMath>
                </a14:m>
                <a:r>
                  <a:rPr lang="zh-CN" altLang="en-US" dirty="0"/>
                  <a:t>个人的血糖值， </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为第</a:t>
                </a:r>
                <a14:m>
                  <m:oMath xmlns:m="http://schemas.openxmlformats.org/officeDocument/2006/math">
                    <m:r>
                      <a:rPr lang="en-US" altLang="zh-CN">
                        <a:latin typeface="Cambria Math" panose="02040503050406030204"/>
                      </a:rPr>
                      <m:t> </m:t>
                    </m:r>
                    <m:r>
                      <a:rPr lang="zh-CN" altLang="en-US" i="1">
                        <a:latin typeface="Cambria Math" panose="02040503050406030204" pitchFamily="18" charset="0"/>
                      </a:rPr>
                      <m:t>𝑖</m:t>
                    </m:r>
                  </m:oMath>
                </a14:m>
                <a:r>
                  <a:rPr lang="zh-CN" altLang="en-US" dirty="0"/>
                  <a:t> 个人的实际血糖检测值。</a:t>
                </a:r>
                <a:endParaRPr lang="en-US" altLang="zh-CN" dirty="0"/>
              </a:p>
              <a:p>
                <a:r>
                  <a:rPr lang="zh-CN" altLang="en-US" dirty="0"/>
                  <a:t>通过</a:t>
                </a:r>
                <a:r>
                  <a:rPr lang="en-US" altLang="zh-CN" dirty="0"/>
                  <a:t>sklearn.metrics</a:t>
                </a:r>
                <a:r>
                  <a:rPr lang="zh-CN" altLang="en-US" dirty="0"/>
                  <a:t>库下</a:t>
                </a:r>
                <a:r>
                  <a:rPr lang="en-US" altLang="zh-CN" dirty="0"/>
                  <a:t>mean_squared_error</a:t>
                </a:r>
                <a:r>
                  <a:rPr lang="zh-CN" altLang="en-US" dirty="0"/>
                  <a:t>函数，</a:t>
                </a:r>
                <a:r>
                  <a:rPr lang="zh-CN" altLang="zh-CN" dirty="0"/>
                  <a:t>可</a:t>
                </a:r>
                <a:r>
                  <a:rPr lang="zh-CN" altLang="en-US" dirty="0"/>
                  <a:t>计算</a:t>
                </a:r>
                <a:r>
                  <a:rPr lang="zh-CN" altLang="zh-CN" dirty="0"/>
                  <a:t>得均方误差值为</a:t>
                </a:r>
                <a:r>
                  <a:rPr lang="en-US" altLang="zh-CN" dirty="0"/>
                  <a:t>0.8714</a:t>
                </a:r>
                <a:r>
                  <a:rPr lang="zh-CN" altLang="zh-CN" dirty="0"/>
                  <a:t>，模型均方误差值比较小，可认为</a:t>
                </a:r>
                <a:r>
                  <a:rPr lang="en-US" altLang="zh-CN" dirty="0"/>
                  <a:t>LightGBM</a:t>
                </a:r>
                <a:r>
                  <a:rPr lang="zh-CN" altLang="zh-CN" dirty="0"/>
                  <a:t>模型可适用糖尿病遗传风险预测。</a:t>
                </a:r>
                <a:endParaRPr lang="en-US" altLang="zh-CN" dirty="0"/>
              </a:p>
              <a:p>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l="-2" t="-6" r="4" b="1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模型评价</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017" y="2076473"/>
            <a:ext cx="4018518" cy="114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dirty="0"/>
              <a:t>本案例结合基于机器学习的糖尿病遗传风险预测的案例，重点介绍了机器学习中</a:t>
            </a:r>
            <a:r>
              <a:rPr lang="en-US" altLang="zh-CN" dirty="0" err="1"/>
              <a:t>LightGBM</a:t>
            </a:r>
            <a:r>
              <a:rPr lang="zh-CN" altLang="zh-CN" dirty="0"/>
              <a:t>模型算法结合</a:t>
            </a:r>
            <a:r>
              <a:rPr lang="en-US" altLang="zh-CN" dirty="0"/>
              <a:t>k</a:t>
            </a:r>
            <a:r>
              <a:rPr lang="zh-CN" altLang="zh-CN" dirty="0"/>
              <a:t>折交叉验证在实际案例中的应用。</a:t>
            </a:r>
            <a:endParaRPr lang="en-US" altLang="zh-CN" dirty="0"/>
          </a:p>
          <a:p>
            <a:r>
              <a:rPr lang="zh-CN" altLang="en-US" dirty="0"/>
              <a:t>同时</a:t>
            </a:r>
            <a:r>
              <a:rPr lang="zh-CN" altLang="zh-CN" dirty="0"/>
              <a:t>详细地描述了机器学习的整个过程，包含对体检数据集的数据探索、数据清洗和特征工程等处理，并在处理后的数据集的基础上构建血糖预测模型，并对构建的模型的结果进行分析和评价</a:t>
            </a:r>
            <a:r>
              <a:rPr lang="zh-CN" altLang="en-US" dirty="0"/>
              <a:t>。</a:t>
            </a:r>
            <a:endParaRPr lang="zh-CN" altLang="en-US" dirty="0"/>
          </a:p>
        </p:txBody>
      </p:sp>
      <p:sp>
        <p:nvSpPr>
          <p:cNvPr id="5" name="标题 4"/>
          <p:cNvSpPr>
            <a:spLocks noGrp="1"/>
          </p:cNvSpPr>
          <p:nvPr>
            <p:ph type="title"/>
          </p:nvPr>
        </p:nvSpPr>
        <p:spPr/>
        <p:txBody>
          <a:bodyPr/>
          <a:lstStyle/>
          <a:p>
            <a:r>
              <a:rPr lang="zh-CN" altLang="en-US" dirty="0"/>
              <a:t>小结</a:t>
            </a:r>
            <a:endParaRPr lang="zh-CN" altLang="en-US" dirty="0"/>
          </a:p>
        </p:txBody>
      </p:sp>
      <p:pic>
        <p:nvPicPr>
          <p:cNvPr id="7" name="Picture 2"/>
          <p:cNvPicPr/>
          <p:nvPr/>
        </p:nvPicPr>
        <p:blipFill>
          <a:blip r:embed="rId1">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0"/>
          </a:p>
        </p:txBody>
      </p:sp>
      <p:sp>
        <p:nvSpPr>
          <p:cNvPr id="10246" name="Rectangle 6"/>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panose="020B0604020202020204" pitchFamily="34" charset="0"/>
              <a:ea typeface="+mn-ea"/>
            </a:endParaRPr>
          </a:p>
        </p:txBody>
      </p:sp>
      <p:sp>
        <p:nvSpPr>
          <p:cNvPr id="6" name="Rectangle 5"/>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2"/>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糖尿病是一组以高血糖为特征的代谢性疾病。高血糖则是由于胰岛素分泌缺陷或其生物作用受损，或两者兼有引起。糖尿病时长期存在的高血糖，导致各种组织，特别是眼、肾、心脏、血管、神经的慢性损害、功能障碍。进食过多，体力活动减少导致的肥胖是</a:t>
            </a:r>
            <a:r>
              <a:rPr lang="en-US" altLang="zh-CN" dirty="0"/>
              <a:t>2</a:t>
            </a:r>
            <a:r>
              <a:rPr lang="zh-CN" altLang="zh-CN" dirty="0"/>
              <a:t>型糖尿病最主要的环境因素，使具有</a:t>
            </a:r>
            <a:r>
              <a:rPr lang="en-US" altLang="zh-CN" dirty="0"/>
              <a:t>2</a:t>
            </a:r>
            <a:r>
              <a:rPr lang="zh-CN" altLang="zh-CN" dirty="0"/>
              <a:t>型糖尿病遗传易感性的个体容易发病。</a:t>
            </a:r>
            <a:r>
              <a:rPr lang="en-US" altLang="zh-CN" dirty="0"/>
              <a:t>1</a:t>
            </a:r>
            <a:r>
              <a:rPr lang="zh-CN" altLang="zh-CN" dirty="0"/>
              <a:t>型糖尿病患者存在免疫系统异常，在某些病毒如柯萨奇病毒，风疹病毒，腮腺病毒等感染后导致自身免疫反应，破坏胰岛素β细胞。</a:t>
            </a:r>
            <a:endParaRPr lang="zh-CN" altLang="zh-CN" dirty="0"/>
          </a:p>
        </p:txBody>
      </p:sp>
      <p:sp>
        <p:nvSpPr>
          <p:cNvPr id="3" name="标题 2"/>
          <p:cNvSpPr>
            <a:spLocks noGrp="1"/>
          </p:cNvSpPr>
          <p:nvPr>
            <p:ph type="title"/>
          </p:nvPr>
        </p:nvSpPr>
        <p:spPr/>
        <p:txBody>
          <a:bodyPr/>
          <a:lstStyle/>
          <a:p>
            <a:r>
              <a:rPr lang="zh-CN" altLang="en-US" dirty="0"/>
              <a:t>背景</a:t>
            </a:r>
            <a:endParaRPr lang="zh-CN" altLang="en-US" dirty="0"/>
          </a:p>
        </p:txBody>
      </p:sp>
      <p:pic>
        <p:nvPicPr>
          <p:cNvPr id="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34610" y="3192785"/>
            <a:ext cx="379306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心血管病、糖尿病等慢性疾病，每年导致的死亡人数占总死亡人数的</a:t>
            </a:r>
            <a:r>
              <a:rPr lang="en-US" altLang="zh-CN" dirty="0"/>
              <a:t>80%</a:t>
            </a:r>
            <a:r>
              <a:rPr lang="zh-CN" altLang="en-US" dirty="0"/>
              <a:t>，每年用于慢病医疗费用占中国公共医疗卫生支出的比例超过</a:t>
            </a:r>
            <a:r>
              <a:rPr lang="en-US" altLang="zh-CN" dirty="0"/>
              <a:t>13%</a:t>
            </a:r>
            <a:r>
              <a:rPr lang="zh-CN" altLang="en-US" dirty="0"/>
              <a:t>。从</a:t>
            </a:r>
            <a:r>
              <a:rPr lang="en-US" altLang="zh-CN" dirty="0"/>
              <a:t>2017</a:t>
            </a:r>
            <a:r>
              <a:rPr lang="zh-CN" altLang="en-US" dirty="0"/>
              <a:t>年的第一份世卫组织</a:t>
            </a:r>
            <a:r>
              <a:rPr lang="en-US" altLang="zh-CN" dirty="0"/>
              <a:t>《</a:t>
            </a:r>
            <a:r>
              <a:rPr lang="zh-CN" altLang="en-US" dirty="0"/>
              <a:t>全球糖尿病报告</a:t>
            </a:r>
            <a:r>
              <a:rPr lang="en-US" altLang="zh-CN" dirty="0"/>
              <a:t>》</a:t>
            </a:r>
            <a:r>
              <a:rPr lang="zh-CN" altLang="en-US" dirty="0"/>
              <a:t>中显示，</a:t>
            </a:r>
            <a:r>
              <a:rPr lang="en-US" altLang="zh-CN" dirty="0"/>
              <a:t>1980</a:t>
            </a:r>
            <a:r>
              <a:rPr lang="zh-CN" altLang="en-US" dirty="0"/>
              <a:t>年</a:t>
            </a:r>
            <a:r>
              <a:rPr lang="en-US" altLang="zh-CN" dirty="0"/>
              <a:t>~2014</a:t>
            </a:r>
            <a:r>
              <a:rPr lang="zh-CN" altLang="en-US" dirty="0"/>
              <a:t>年期间，全球糖尿病患者数量从</a:t>
            </a:r>
            <a:r>
              <a:rPr lang="en-US" altLang="zh-CN" dirty="0"/>
              <a:t>1.08</a:t>
            </a:r>
            <a:r>
              <a:rPr lang="zh-CN" altLang="en-US" dirty="0"/>
              <a:t>亿增加到了</a:t>
            </a:r>
            <a:r>
              <a:rPr lang="en-US" altLang="zh-CN" dirty="0"/>
              <a:t>4.22</a:t>
            </a:r>
            <a:r>
              <a:rPr lang="zh-CN" altLang="en-US" dirty="0"/>
              <a:t>亿，其中</a:t>
            </a:r>
            <a:r>
              <a:rPr lang="en-US" altLang="zh-CN" dirty="0"/>
              <a:t>18</a:t>
            </a:r>
            <a:r>
              <a:rPr lang="zh-CN" altLang="en-US" dirty="0"/>
              <a:t>岁以上的成年糖尿病患病率从</a:t>
            </a:r>
            <a:r>
              <a:rPr lang="en-US" altLang="zh-CN" dirty="0"/>
              <a:t>4.7%</a:t>
            </a:r>
            <a:r>
              <a:rPr lang="zh-CN" altLang="en-US" dirty="0"/>
              <a:t>增加到了</a:t>
            </a:r>
            <a:r>
              <a:rPr lang="en-US" altLang="zh-CN" dirty="0"/>
              <a:t>8.5%</a:t>
            </a:r>
            <a:r>
              <a:rPr lang="zh-CN" altLang="en-US" dirty="0"/>
              <a:t>，中等收入和低收入国家的糖尿病患病率上升速度更快。</a:t>
            </a:r>
            <a:r>
              <a:rPr lang="zh-CN" altLang="zh-CN" dirty="0"/>
              <a:t>作为一种常见慢性疾病，糖尿病目前无法根治 </a:t>
            </a:r>
            <a:r>
              <a:rPr lang="zh-CN" altLang="en-US" dirty="0"/>
              <a:t>，需要</a:t>
            </a:r>
            <a:r>
              <a:rPr lang="zh-CN" altLang="zh-CN" dirty="0"/>
              <a:t>通过科学有效的干预、预防和治疗，来降低发病率和提高患者的生活质量</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背景</a:t>
            </a:r>
            <a:endParaRPr lang="zh-CN" altLang="en-US" dirty="0"/>
          </a:p>
        </p:txBody>
      </p:sp>
      <p:pic>
        <p:nvPicPr>
          <p:cNvPr id="5" name="图片 4"/>
          <p:cNvPicPr>
            <a:picLocks noChangeAspect="1"/>
          </p:cNvPicPr>
          <p:nvPr/>
        </p:nvPicPr>
        <p:blipFill>
          <a:blip r:embed="rId1"/>
          <a:srcRect l="2878" t="21540" r="49512" b="2477"/>
          <a:stretch>
            <a:fillRect/>
          </a:stretch>
        </p:blipFill>
        <p:spPr>
          <a:xfrm>
            <a:off x="1053992" y="3429000"/>
            <a:ext cx="3330247" cy="2904366"/>
          </a:xfrm>
          <a:prstGeom prst="rect">
            <a:avLst/>
          </a:prstGeom>
          <a:effectLst>
            <a:softEdge rad="165100"/>
          </a:effectLst>
        </p:spPr>
      </p:pic>
      <p:sp>
        <p:nvSpPr>
          <p:cNvPr id="6" name="左右箭头 6"/>
          <p:cNvSpPr/>
          <p:nvPr/>
        </p:nvSpPr>
        <p:spPr>
          <a:xfrm>
            <a:off x="4730362" y="4635662"/>
            <a:ext cx="1621367" cy="491041"/>
          </a:xfrm>
          <a:prstGeom prst="leftRightArrow">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pic>
        <p:nvPicPr>
          <p:cNvPr id="7" name="图片 5" descr="u=3182437655,2807020027&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638" y="3464444"/>
            <a:ext cx="4164226" cy="2710417"/>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077912"/>
            <a:ext cx="4930058" cy="5033287"/>
          </a:xfrm>
        </p:spPr>
        <p:txBody>
          <a:bodyPr/>
          <a:lstStyle/>
          <a:p>
            <a:r>
              <a:rPr lang="zh-CN" altLang="zh-CN" dirty="0"/>
              <a:t>数据集中包含两个部分，即训练集和测试集，部分特征名已经做脱敏处理。训练集中包含年龄、性别、各项体检指标以及预测目标血糖值。而测试集相对于训练集则缺少了对应的血糖值，也就是所期望预测到的值</a:t>
            </a:r>
            <a:r>
              <a:rPr lang="zh-CN" altLang="en-US" dirty="0"/>
              <a:t>。</a:t>
            </a:r>
            <a:r>
              <a:rPr lang="zh-CN" altLang="zh-CN" dirty="0"/>
              <a:t>文件共包含</a:t>
            </a:r>
            <a:r>
              <a:rPr lang="en-US" altLang="zh-CN" dirty="0"/>
              <a:t>42</a:t>
            </a:r>
            <a:r>
              <a:rPr lang="zh-CN" altLang="zh-CN" dirty="0"/>
              <a:t>个特征，包含数值型、字符型、日期型等众多数据类型</a:t>
            </a:r>
            <a:r>
              <a:rPr lang="zh-CN" altLang="en-US" dirty="0"/>
              <a:t>，如表所示。</a:t>
            </a:r>
            <a:endParaRPr lang="zh-CN" altLang="en-US" dirty="0"/>
          </a:p>
        </p:txBody>
      </p:sp>
      <p:sp>
        <p:nvSpPr>
          <p:cNvPr id="3" name="标题 2"/>
          <p:cNvSpPr>
            <a:spLocks noGrp="1"/>
          </p:cNvSpPr>
          <p:nvPr>
            <p:ph type="title"/>
          </p:nvPr>
        </p:nvSpPr>
        <p:spPr/>
        <p:txBody>
          <a:bodyPr/>
          <a:lstStyle/>
          <a:p>
            <a:r>
              <a:rPr lang="zh-CN" altLang="en-US" dirty="0"/>
              <a:t>数据说明</a:t>
            </a:r>
            <a:endParaRPr lang="zh-CN" altLang="en-US" dirty="0"/>
          </a:p>
        </p:txBody>
      </p:sp>
      <p:graphicFrame>
        <p:nvGraphicFramePr>
          <p:cNvPr id="4" name="表格 3"/>
          <p:cNvGraphicFramePr>
            <a:graphicFrameLocks noGrp="1"/>
          </p:cNvGraphicFramePr>
          <p:nvPr>
            <p:custDataLst>
              <p:tags r:id="rId1"/>
            </p:custDataLst>
          </p:nvPr>
        </p:nvGraphicFramePr>
        <p:xfrm>
          <a:off x="5741276" y="1077912"/>
          <a:ext cx="5841124" cy="5425436"/>
        </p:xfrm>
        <a:graphic>
          <a:graphicData uri="http://schemas.openxmlformats.org/drawingml/2006/table">
            <a:tbl>
              <a:tblPr firstRow="1" firstCol="1" bandRow="1">
                <a:tableStyleId>{5C22544A-7EE6-4342-B048-85BDC9FD1C3A}</a:tableStyleId>
              </a:tblPr>
              <a:tblGrid>
                <a:gridCol w="1085576"/>
                <a:gridCol w="2267223"/>
                <a:gridCol w="2488325"/>
              </a:tblGrid>
              <a:tr h="233009">
                <a:tc>
                  <a:txBody>
                    <a:bodyPr/>
                    <a:lstStyle>
                      <a:lvl1pPr marL="0" algn="l" defTabSz="967740" rtl="0" eaLnBrk="1" latinLnBrk="0" hangingPunct="1">
                        <a:defRPr sz="1905" b="1" kern="1200">
                          <a:solidFill>
                            <a:schemeClr val="lt1"/>
                          </a:solidFill>
                          <a:latin typeface="等线" panose="02010600030101010101" pitchFamily="2" charset="-122"/>
                        </a:defRPr>
                      </a:lvl1pPr>
                      <a:lvl2pPr marL="483870" algn="l" defTabSz="967740" rtl="0" eaLnBrk="1" latinLnBrk="0" hangingPunct="1">
                        <a:defRPr sz="1905" b="1" kern="1200">
                          <a:solidFill>
                            <a:schemeClr val="lt1"/>
                          </a:solidFill>
                          <a:latin typeface="等线" panose="02010600030101010101" pitchFamily="2" charset="-122"/>
                        </a:defRPr>
                      </a:lvl2pPr>
                      <a:lvl3pPr marL="967740" algn="l" defTabSz="967740" rtl="0" eaLnBrk="1" latinLnBrk="0" hangingPunct="1">
                        <a:defRPr sz="1905" b="1" kern="1200">
                          <a:solidFill>
                            <a:schemeClr val="lt1"/>
                          </a:solidFill>
                          <a:latin typeface="等线" panose="02010600030101010101" pitchFamily="2" charset="-122"/>
                        </a:defRPr>
                      </a:lvl3pPr>
                      <a:lvl4pPr marL="1450975" algn="l" defTabSz="967740" rtl="0" eaLnBrk="1" latinLnBrk="0" hangingPunct="1">
                        <a:defRPr sz="1905" b="1" kern="1200">
                          <a:solidFill>
                            <a:schemeClr val="lt1"/>
                          </a:solidFill>
                          <a:latin typeface="等线" panose="02010600030101010101" pitchFamily="2" charset="-122"/>
                        </a:defRPr>
                      </a:lvl4pPr>
                      <a:lvl5pPr marL="1934845" algn="l" defTabSz="967740" rtl="0" eaLnBrk="1" latinLnBrk="0" hangingPunct="1">
                        <a:defRPr sz="1905" b="1" kern="1200">
                          <a:solidFill>
                            <a:schemeClr val="lt1"/>
                          </a:solidFill>
                          <a:latin typeface="等线" panose="02010600030101010101" pitchFamily="2" charset="-122"/>
                        </a:defRPr>
                      </a:lvl5pPr>
                      <a:lvl6pPr marL="2418715" algn="l" defTabSz="967740" rtl="0" eaLnBrk="1" latinLnBrk="0" hangingPunct="1">
                        <a:defRPr sz="1905" b="1" kern="1200">
                          <a:solidFill>
                            <a:schemeClr val="lt1"/>
                          </a:solidFill>
                          <a:latin typeface="等线" panose="02010600030101010101" pitchFamily="2" charset="-122"/>
                        </a:defRPr>
                      </a:lvl6pPr>
                      <a:lvl7pPr marL="2902585" algn="l" defTabSz="967740" rtl="0" eaLnBrk="1" latinLnBrk="0" hangingPunct="1">
                        <a:defRPr sz="1905" b="1" kern="1200">
                          <a:solidFill>
                            <a:schemeClr val="lt1"/>
                          </a:solidFill>
                          <a:latin typeface="等线" panose="02010600030101010101" pitchFamily="2" charset="-122"/>
                        </a:defRPr>
                      </a:lvl7pPr>
                      <a:lvl8pPr marL="3386455" algn="l" defTabSz="967740" rtl="0" eaLnBrk="1" latinLnBrk="0" hangingPunct="1">
                        <a:defRPr sz="1905" b="1" kern="1200">
                          <a:solidFill>
                            <a:schemeClr val="lt1"/>
                          </a:solidFill>
                          <a:latin typeface="等线" panose="02010600030101010101" pitchFamily="2" charset="-122"/>
                        </a:defRPr>
                      </a:lvl8pPr>
                      <a:lvl9pPr marL="3870325" algn="l" defTabSz="967740" rtl="0" eaLnBrk="1" latinLnBrk="0" hangingPunct="1">
                        <a:defRPr sz="1905" b="1" kern="1200">
                          <a:solidFill>
                            <a:schemeClr val="lt1"/>
                          </a:solidFill>
                          <a:latin typeface="等线" panose="02010600030101010101" pitchFamily="2" charset="-122"/>
                        </a:defRPr>
                      </a:lvl9pPr>
                    </a:lstStyle>
                    <a:p>
                      <a:pPr algn="ctr">
                        <a:spcAft>
                          <a:spcPts val="0"/>
                        </a:spcAft>
                      </a:pPr>
                      <a:r>
                        <a:rPr lang="zh-CN" sz="1400" kern="100" dirty="0">
                          <a:effectLst/>
                        </a:rPr>
                        <a:t>表名</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b="1" kern="1200">
                          <a:solidFill>
                            <a:schemeClr val="lt1"/>
                          </a:solidFill>
                          <a:latin typeface="等线" panose="02010600030101010101" pitchFamily="2" charset="-122"/>
                        </a:defRPr>
                      </a:lvl1pPr>
                      <a:lvl2pPr marL="483870" algn="l" defTabSz="967740" rtl="0" eaLnBrk="1" latinLnBrk="0" hangingPunct="1">
                        <a:defRPr sz="1905" b="1" kern="1200">
                          <a:solidFill>
                            <a:schemeClr val="lt1"/>
                          </a:solidFill>
                          <a:latin typeface="等线" panose="02010600030101010101" pitchFamily="2" charset="-122"/>
                        </a:defRPr>
                      </a:lvl2pPr>
                      <a:lvl3pPr marL="967740" algn="l" defTabSz="967740" rtl="0" eaLnBrk="1" latinLnBrk="0" hangingPunct="1">
                        <a:defRPr sz="1905" b="1" kern="1200">
                          <a:solidFill>
                            <a:schemeClr val="lt1"/>
                          </a:solidFill>
                          <a:latin typeface="等线" panose="02010600030101010101" pitchFamily="2" charset="-122"/>
                        </a:defRPr>
                      </a:lvl3pPr>
                      <a:lvl4pPr marL="1450975" algn="l" defTabSz="967740" rtl="0" eaLnBrk="1" latinLnBrk="0" hangingPunct="1">
                        <a:defRPr sz="1905" b="1" kern="1200">
                          <a:solidFill>
                            <a:schemeClr val="lt1"/>
                          </a:solidFill>
                          <a:latin typeface="等线" panose="02010600030101010101" pitchFamily="2" charset="-122"/>
                        </a:defRPr>
                      </a:lvl4pPr>
                      <a:lvl5pPr marL="1934845" algn="l" defTabSz="967740" rtl="0" eaLnBrk="1" latinLnBrk="0" hangingPunct="1">
                        <a:defRPr sz="1905" b="1" kern="1200">
                          <a:solidFill>
                            <a:schemeClr val="lt1"/>
                          </a:solidFill>
                          <a:latin typeface="等线" panose="02010600030101010101" pitchFamily="2" charset="-122"/>
                        </a:defRPr>
                      </a:lvl5pPr>
                      <a:lvl6pPr marL="2418715" algn="l" defTabSz="967740" rtl="0" eaLnBrk="1" latinLnBrk="0" hangingPunct="1">
                        <a:defRPr sz="1905" b="1" kern="1200">
                          <a:solidFill>
                            <a:schemeClr val="lt1"/>
                          </a:solidFill>
                          <a:latin typeface="等线" panose="02010600030101010101" pitchFamily="2" charset="-122"/>
                        </a:defRPr>
                      </a:lvl6pPr>
                      <a:lvl7pPr marL="2902585" algn="l" defTabSz="967740" rtl="0" eaLnBrk="1" latinLnBrk="0" hangingPunct="1">
                        <a:defRPr sz="1905" b="1" kern="1200">
                          <a:solidFill>
                            <a:schemeClr val="lt1"/>
                          </a:solidFill>
                          <a:latin typeface="等线" panose="02010600030101010101" pitchFamily="2" charset="-122"/>
                        </a:defRPr>
                      </a:lvl7pPr>
                      <a:lvl8pPr marL="3386455" algn="l" defTabSz="967740" rtl="0" eaLnBrk="1" latinLnBrk="0" hangingPunct="1">
                        <a:defRPr sz="1905" b="1" kern="1200">
                          <a:solidFill>
                            <a:schemeClr val="lt1"/>
                          </a:solidFill>
                          <a:latin typeface="等线" panose="02010600030101010101" pitchFamily="2" charset="-122"/>
                        </a:defRPr>
                      </a:lvl8pPr>
                      <a:lvl9pPr marL="3870325" algn="l" defTabSz="967740" rtl="0" eaLnBrk="1" latinLnBrk="0" hangingPunct="1">
                        <a:defRPr sz="1905" b="1" kern="1200">
                          <a:solidFill>
                            <a:schemeClr val="lt1"/>
                          </a:solidFill>
                          <a:latin typeface="等线" panose="02010600030101010101" pitchFamily="2" charset="-122"/>
                        </a:defRPr>
                      </a:lvl9pPr>
                    </a:lstStyle>
                    <a:p>
                      <a:pPr algn="ctr">
                        <a:spcAft>
                          <a:spcPts val="0"/>
                        </a:spcAft>
                      </a:pPr>
                      <a:r>
                        <a:rPr lang="zh-CN" altLang="en-US" sz="1400" kern="100" dirty="0">
                          <a:effectLst/>
                        </a:rPr>
                        <a:t>特征名称</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b="1" kern="1200">
                          <a:solidFill>
                            <a:schemeClr val="lt1"/>
                          </a:solidFill>
                          <a:latin typeface="等线" panose="02010600030101010101" pitchFamily="2" charset="-122"/>
                        </a:defRPr>
                      </a:lvl1pPr>
                      <a:lvl2pPr marL="483870" algn="l" defTabSz="967740" rtl="0" eaLnBrk="1" latinLnBrk="0" hangingPunct="1">
                        <a:defRPr sz="1905" b="1" kern="1200">
                          <a:solidFill>
                            <a:schemeClr val="lt1"/>
                          </a:solidFill>
                          <a:latin typeface="等线" panose="02010600030101010101" pitchFamily="2" charset="-122"/>
                        </a:defRPr>
                      </a:lvl2pPr>
                      <a:lvl3pPr marL="967740" algn="l" defTabSz="967740" rtl="0" eaLnBrk="1" latinLnBrk="0" hangingPunct="1">
                        <a:defRPr sz="1905" b="1" kern="1200">
                          <a:solidFill>
                            <a:schemeClr val="lt1"/>
                          </a:solidFill>
                          <a:latin typeface="等线" panose="02010600030101010101" pitchFamily="2" charset="-122"/>
                        </a:defRPr>
                      </a:lvl3pPr>
                      <a:lvl4pPr marL="1450975" algn="l" defTabSz="967740" rtl="0" eaLnBrk="1" latinLnBrk="0" hangingPunct="1">
                        <a:defRPr sz="1905" b="1" kern="1200">
                          <a:solidFill>
                            <a:schemeClr val="lt1"/>
                          </a:solidFill>
                          <a:latin typeface="等线" panose="02010600030101010101" pitchFamily="2" charset="-122"/>
                        </a:defRPr>
                      </a:lvl4pPr>
                      <a:lvl5pPr marL="1934845" algn="l" defTabSz="967740" rtl="0" eaLnBrk="1" latinLnBrk="0" hangingPunct="1">
                        <a:defRPr sz="1905" b="1" kern="1200">
                          <a:solidFill>
                            <a:schemeClr val="lt1"/>
                          </a:solidFill>
                          <a:latin typeface="等线" panose="02010600030101010101" pitchFamily="2" charset="-122"/>
                        </a:defRPr>
                      </a:lvl5pPr>
                      <a:lvl6pPr marL="2418715" algn="l" defTabSz="967740" rtl="0" eaLnBrk="1" latinLnBrk="0" hangingPunct="1">
                        <a:defRPr sz="1905" b="1" kern="1200">
                          <a:solidFill>
                            <a:schemeClr val="lt1"/>
                          </a:solidFill>
                          <a:latin typeface="等线" panose="02010600030101010101" pitchFamily="2" charset="-122"/>
                        </a:defRPr>
                      </a:lvl6pPr>
                      <a:lvl7pPr marL="2902585" algn="l" defTabSz="967740" rtl="0" eaLnBrk="1" latinLnBrk="0" hangingPunct="1">
                        <a:defRPr sz="1905" b="1" kern="1200">
                          <a:solidFill>
                            <a:schemeClr val="lt1"/>
                          </a:solidFill>
                          <a:latin typeface="等线" panose="02010600030101010101" pitchFamily="2" charset="-122"/>
                        </a:defRPr>
                      </a:lvl7pPr>
                      <a:lvl8pPr marL="3386455" algn="l" defTabSz="967740" rtl="0" eaLnBrk="1" latinLnBrk="0" hangingPunct="1">
                        <a:defRPr sz="1905" b="1" kern="1200">
                          <a:solidFill>
                            <a:schemeClr val="lt1"/>
                          </a:solidFill>
                          <a:latin typeface="等线" panose="02010600030101010101" pitchFamily="2" charset="-122"/>
                        </a:defRPr>
                      </a:lvl8pPr>
                      <a:lvl9pPr marL="3870325" algn="l" defTabSz="967740" rtl="0" eaLnBrk="1" latinLnBrk="0" hangingPunct="1">
                        <a:defRPr sz="1905" b="1" kern="1200">
                          <a:solidFill>
                            <a:schemeClr val="lt1"/>
                          </a:solidFill>
                          <a:latin typeface="等线" panose="02010600030101010101" pitchFamily="2" charset="-122"/>
                        </a:defRPr>
                      </a:lvl9pPr>
                    </a:lstStyle>
                    <a:p>
                      <a:pPr algn="ctr">
                        <a:spcAft>
                          <a:spcPts val="0"/>
                        </a:spcAft>
                      </a:pPr>
                      <a:r>
                        <a:rPr lang="zh-CN" altLang="en-US" sz="1400" kern="100" dirty="0">
                          <a:effectLst/>
                        </a:rPr>
                        <a:t>特征</a:t>
                      </a:r>
                      <a:r>
                        <a:rPr lang="zh-CN" sz="1400" kern="100" dirty="0">
                          <a:effectLst/>
                        </a:rPr>
                        <a:t>名称</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rowSpan="21">
                  <a:txBody>
                    <a:bodyPr/>
                    <a:lstStyle>
                      <a:lvl1pPr marL="0" algn="l" defTabSz="967740" rtl="0" eaLnBrk="1" latinLnBrk="0" hangingPunct="1">
                        <a:defRPr sz="1905" b="1" kern="1200">
                          <a:solidFill>
                            <a:schemeClr val="lt1"/>
                          </a:solidFill>
                          <a:latin typeface="等线" panose="02010600030101010101" pitchFamily="2" charset="-122"/>
                        </a:defRPr>
                      </a:lvl1pPr>
                      <a:lvl2pPr marL="483870" algn="l" defTabSz="967740" rtl="0" eaLnBrk="1" latinLnBrk="0" hangingPunct="1">
                        <a:defRPr sz="1905" b="1" kern="1200">
                          <a:solidFill>
                            <a:schemeClr val="lt1"/>
                          </a:solidFill>
                          <a:latin typeface="等线" panose="02010600030101010101" pitchFamily="2" charset="-122"/>
                        </a:defRPr>
                      </a:lvl2pPr>
                      <a:lvl3pPr marL="967740" algn="l" defTabSz="967740" rtl="0" eaLnBrk="1" latinLnBrk="0" hangingPunct="1">
                        <a:defRPr sz="1905" b="1" kern="1200">
                          <a:solidFill>
                            <a:schemeClr val="lt1"/>
                          </a:solidFill>
                          <a:latin typeface="等线" panose="02010600030101010101" pitchFamily="2" charset="-122"/>
                        </a:defRPr>
                      </a:lvl3pPr>
                      <a:lvl4pPr marL="1450975" algn="l" defTabSz="967740" rtl="0" eaLnBrk="1" latinLnBrk="0" hangingPunct="1">
                        <a:defRPr sz="1905" b="1" kern="1200">
                          <a:solidFill>
                            <a:schemeClr val="lt1"/>
                          </a:solidFill>
                          <a:latin typeface="等线" panose="02010600030101010101" pitchFamily="2" charset="-122"/>
                        </a:defRPr>
                      </a:lvl4pPr>
                      <a:lvl5pPr marL="1934845" algn="l" defTabSz="967740" rtl="0" eaLnBrk="1" latinLnBrk="0" hangingPunct="1">
                        <a:defRPr sz="1905" b="1" kern="1200">
                          <a:solidFill>
                            <a:schemeClr val="lt1"/>
                          </a:solidFill>
                          <a:latin typeface="等线" panose="02010600030101010101" pitchFamily="2" charset="-122"/>
                        </a:defRPr>
                      </a:lvl5pPr>
                      <a:lvl6pPr marL="2418715" algn="l" defTabSz="967740" rtl="0" eaLnBrk="1" latinLnBrk="0" hangingPunct="1">
                        <a:defRPr sz="1905" b="1" kern="1200">
                          <a:solidFill>
                            <a:schemeClr val="lt1"/>
                          </a:solidFill>
                          <a:latin typeface="等线" panose="02010600030101010101" pitchFamily="2" charset="-122"/>
                        </a:defRPr>
                      </a:lvl6pPr>
                      <a:lvl7pPr marL="2902585" algn="l" defTabSz="967740" rtl="0" eaLnBrk="1" latinLnBrk="0" hangingPunct="1">
                        <a:defRPr sz="1905" b="1" kern="1200">
                          <a:solidFill>
                            <a:schemeClr val="lt1"/>
                          </a:solidFill>
                          <a:latin typeface="等线" panose="02010600030101010101" pitchFamily="2" charset="-122"/>
                        </a:defRPr>
                      </a:lvl7pPr>
                      <a:lvl8pPr marL="3386455" algn="l" defTabSz="967740" rtl="0" eaLnBrk="1" latinLnBrk="0" hangingPunct="1">
                        <a:defRPr sz="1905" b="1" kern="1200">
                          <a:solidFill>
                            <a:schemeClr val="lt1"/>
                          </a:solidFill>
                          <a:latin typeface="等线" panose="02010600030101010101" pitchFamily="2" charset="-122"/>
                        </a:defRPr>
                      </a:lvl8pPr>
                      <a:lvl9pPr marL="3870325" algn="l" defTabSz="967740" rtl="0" eaLnBrk="1" latinLnBrk="0" hangingPunct="1">
                        <a:defRPr sz="1905" b="1" kern="1200">
                          <a:solidFill>
                            <a:schemeClr val="lt1"/>
                          </a:solidFill>
                          <a:latin typeface="等线" panose="02010600030101010101" pitchFamily="2" charset="-122"/>
                        </a:defRPr>
                      </a:lvl9pPr>
                    </a:lstStyle>
                    <a:p>
                      <a:pPr algn="just">
                        <a:spcAft>
                          <a:spcPts val="0"/>
                        </a:spcAft>
                      </a:pPr>
                      <a:r>
                        <a:rPr lang="zh-CN" sz="1400" kern="100" dirty="0">
                          <a:effectLst/>
                        </a:rPr>
                        <a:t>训练集</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测试集</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id</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a:effectLst/>
                        </a:rPr>
                        <a:t>乙肝</a:t>
                      </a:r>
                      <a:r>
                        <a:rPr lang="en-US" sz="1400" kern="100">
                          <a:effectLst/>
                        </a:rPr>
                        <a:t>e</a:t>
                      </a:r>
                      <a:r>
                        <a:rPr lang="zh-CN" sz="1400" kern="100">
                          <a:effectLst/>
                        </a:rPr>
                        <a:t>抗原</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性别</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乙肝</a:t>
                      </a:r>
                      <a:r>
                        <a:rPr lang="en-US" sz="1400" kern="100" dirty="0">
                          <a:effectLst/>
                        </a:rPr>
                        <a:t>e</a:t>
                      </a:r>
                      <a:r>
                        <a:rPr lang="zh-CN" sz="1400" kern="100" dirty="0">
                          <a:effectLst/>
                        </a:rPr>
                        <a:t>抗体</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年龄</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乙肝核心抗体</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49740">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体检日期</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白细胞计数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42375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a:t>
                      </a:r>
                      <a:r>
                        <a:rPr lang="zh-CN" sz="1400" kern="100" dirty="0">
                          <a:effectLst/>
                        </a:rPr>
                        <a:t>天门冬氨酸氨基转换酶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红细胞计数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a:t>
                      </a:r>
                      <a:r>
                        <a:rPr lang="zh-CN" sz="1400" kern="100" dirty="0">
                          <a:effectLst/>
                        </a:rPr>
                        <a:t>丙氨酸氨基转换酶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血红蛋白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a:t>
                      </a:r>
                      <a:r>
                        <a:rPr lang="zh-CN" sz="1400" kern="100" dirty="0">
                          <a:effectLst/>
                        </a:rPr>
                        <a:t>碱性磷酸酶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红细胞压积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*r-</a:t>
                      </a:r>
                      <a:r>
                        <a:rPr lang="zh-CN" sz="1400" kern="100" dirty="0">
                          <a:effectLst/>
                        </a:rPr>
                        <a:t>谷氨酰基转换酶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红细胞平均体积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46555">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a:t>
                      </a:r>
                      <a:r>
                        <a:rPr lang="zh-CN" sz="1400" kern="100" dirty="0">
                          <a:effectLst/>
                        </a:rPr>
                        <a:t>总蛋白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红细胞平均血红蛋白量</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84128">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白蛋白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红细胞平均血红蛋白浓度</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46555">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en-US" sz="1400" kern="100" dirty="0">
                          <a:effectLst/>
                        </a:rPr>
                        <a:t>*</a:t>
                      </a:r>
                      <a:r>
                        <a:rPr lang="zh-CN" sz="1400" kern="100" dirty="0">
                          <a:effectLst/>
                        </a:rPr>
                        <a:t>球蛋白</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红细胞体积分布宽度</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白球比例</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血小板计数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甘油三酯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血小板平均体积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46555">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总胆固醇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血小板体积分布宽度</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高密度脂蛋白胆固醇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血小板比积</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低密度脂蛋白胆固醇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中性粒细胞</a:t>
                      </a:r>
                      <a:r>
                        <a:rPr lang="en-US" sz="1400" kern="100" dirty="0">
                          <a:effectLst/>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尿素</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淋巴细胞</a:t>
                      </a:r>
                      <a:r>
                        <a:rPr lang="en-US" sz="1400" kern="100" dirty="0">
                          <a:effectLst/>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肌酐</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单核细胞</a:t>
                      </a:r>
                      <a:r>
                        <a:rPr lang="en-US" sz="1400" kern="100" dirty="0">
                          <a:effectLst/>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a:effectLst/>
                        </a:rPr>
                        <a:t>尿酸</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嗜酸细胞</a:t>
                      </a:r>
                      <a:r>
                        <a:rPr lang="en-US" sz="1400" kern="100" dirty="0">
                          <a:effectLst/>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a:effectLst/>
                        </a:rPr>
                        <a:t>乙肝表面抗原</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嗜碱细胞</a:t>
                      </a:r>
                      <a:r>
                        <a:rPr lang="en-US" sz="1400" kern="100" dirty="0">
                          <a:effectLst/>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r h="233009">
                <a:tc vMerge="1">
                  <a:tcP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a:effectLst/>
                        </a:rPr>
                        <a:t>乙肝表面抗体</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c>
                  <a:txBody>
                    <a:bodyPr/>
                    <a:lstStyle>
                      <a:lvl1pPr marL="0" algn="l" defTabSz="967740" rtl="0" eaLnBrk="1" latinLnBrk="0" hangingPunct="1">
                        <a:defRPr sz="1905" kern="1200">
                          <a:solidFill>
                            <a:schemeClr val="dk1"/>
                          </a:solidFill>
                          <a:latin typeface="等线" panose="02010600030101010101" pitchFamily="2" charset="-122"/>
                        </a:defRPr>
                      </a:lvl1pPr>
                      <a:lvl2pPr marL="483870" algn="l" defTabSz="967740" rtl="0" eaLnBrk="1" latinLnBrk="0" hangingPunct="1">
                        <a:defRPr sz="1905" kern="1200">
                          <a:solidFill>
                            <a:schemeClr val="dk1"/>
                          </a:solidFill>
                          <a:latin typeface="等线" panose="02010600030101010101" pitchFamily="2" charset="-122"/>
                        </a:defRPr>
                      </a:lvl2pPr>
                      <a:lvl3pPr marL="967740" algn="l" defTabSz="967740" rtl="0" eaLnBrk="1" latinLnBrk="0" hangingPunct="1">
                        <a:defRPr sz="1905" kern="1200">
                          <a:solidFill>
                            <a:schemeClr val="dk1"/>
                          </a:solidFill>
                          <a:latin typeface="等线" panose="02010600030101010101" pitchFamily="2" charset="-122"/>
                        </a:defRPr>
                      </a:lvl3pPr>
                      <a:lvl4pPr marL="1450975" algn="l" defTabSz="967740" rtl="0" eaLnBrk="1" latinLnBrk="0" hangingPunct="1">
                        <a:defRPr sz="1905" kern="1200">
                          <a:solidFill>
                            <a:schemeClr val="dk1"/>
                          </a:solidFill>
                          <a:latin typeface="等线" panose="02010600030101010101" pitchFamily="2" charset="-122"/>
                        </a:defRPr>
                      </a:lvl4pPr>
                      <a:lvl5pPr marL="1934845" algn="l" defTabSz="967740" rtl="0" eaLnBrk="1" latinLnBrk="0" hangingPunct="1">
                        <a:defRPr sz="1905" kern="1200">
                          <a:solidFill>
                            <a:schemeClr val="dk1"/>
                          </a:solidFill>
                          <a:latin typeface="等线" panose="02010600030101010101" pitchFamily="2" charset="-122"/>
                        </a:defRPr>
                      </a:lvl5pPr>
                      <a:lvl6pPr marL="2418715" algn="l" defTabSz="967740" rtl="0" eaLnBrk="1" latinLnBrk="0" hangingPunct="1">
                        <a:defRPr sz="1905" kern="1200">
                          <a:solidFill>
                            <a:schemeClr val="dk1"/>
                          </a:solidFill>
                          <a:latin typeface="等线" panose="02010600030101010101" pitchFamily="2" charset="-122"/>
                        </a:defRPr>
                      </a:lvl6pPr>
                      <a:lvl7pPr marL="2902585" algn="l" defTabSz="967740" rtl="0" eaLnBrk="1" latinLnBrk="0" hangingPunct="1">
                        <a:defRPr sz="1905" kern="1200">
                          <a:solidFill>
                            <a:schemeClr val="dk1"/>
                          </a:solidFill>
                          <a:latin typeface="等线" panose="02010600030101010101" pitchFamily="2" charset="-122"/>
                        </a:defRPr>
                      </a:lvl7pPr>
                      <a:lvl8pPr marL="3386455" algn="l" defTabSz="967740" rtl="0" eaLnBrk="1" latinLnBrk="0" hangingPunct="1">
                        <a:defRPr sz="1905" kern="1200">
                          <a:solidFill>
                            <a:schemeClr val="dk1"/>
                          </a:solidFill>
                          <a:latin typeface="等线" panose="02010600030101010101" pitchFamily="2" charset="-122"/>
                        </a:defRPr>
                      </a:lvl8pPr>
                      <a:lvl9pPr marL="3870325" algn="l" defTabSz="967740" rtl="0" eaLnBrk="1" latinLnBrk="0" hangingPunct="1">
                        <a:defRPr sz="1905" kern="1200">
                          <a:solidFill>
                            <a:schemeClr val="dk1"/>
                          </a:solidFill>
                          <a:latin typeface="等线" panose="02010600030101010101" pitchFamily="2" charset="-122"/>
                        </a:defRPr>
                      </a:lvl9pPr>
                    </a:lstStyle>
                    <a:p>
                      <a:pPr algn="just">
                        <a:spcAft>
                          <a:spcPts val="0"/>
                        </a:spcAft>
                      </a:pPr>
                      <a:r>
                        <a:rPr lang="zh-CN" sz="1400" kern="100" dirty="0">
                          <a:effectLst/>
                        </a:rPr>
                        <a:t>血糖</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826" marR="60826" marT="0" marB="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基于机器学习的糖尿病遗传风险预测的总体流程</a:t>
            </a:r>
            <a:r>
              <a:rPr lang="zh-CN" altLang="en-US" dirty="0"/>
              <a:t>如图所示。</a:t>
            </a:r>
            <a:endParaRPr lang="zh-CN" altLang="en-US" dirty="0"/>
          </a:p>
        </p:txBody>
      </p:sp>
      <p:sp>
        <p:nvSpPr>
          <p:cNvPr id="3" name="标题 2"/>
          <p:cNvSpPr>
            <a:spLocks noGrp="1"/>
          </p:cNvSpPr>
          <p:nvPr>
            <p:ph type="title"/>
          </p:nvPr>
        </p:nvSpPr>
        <p:spPr/>
        <p:txBody>
          <a:bodyPr/>
          <a:lstStyle/>
          <a:p>
            <a:r>
              <a:rPr lang="zh-CN" altLang="en-US" dirty="0"/>
              <a:t>分析目标</a:t>
            </a:r>
            <a:endParaRPr lang="zh-CN" altLang="en-US" dirty="0"/>
          </a:p>
        </p:txBody>
      </p:sp>
      <p:sp>
        <p:nvSpPr>
          <p:cNvPr id="4" name="Rectangle 2"/>
          <p:cNvSpPr>
            <a:spLocks noChangeArrowheads="1"/>
          </p:cNvSpPr>
          <p:nvPr/>
        </p:nvSpPr>
        <p:spPr bwMode="auto">
          <a:xfrm>
            <a:off x="1815548" y="23986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664425" y="1825952"/>
          <a:ext cx="8863150" cy="3859231"/>
        </p:xfrm>
        <a:graphic>
          <a:graphicData uri="http://schemas.openxmlformats.org/presentationml/2006/ole">
            <mc:AlternateContent xmlns:mc="http://schemas.openxmlformats.org/markup-compatibility/2006">
              <mc:Choice xmlns:v="urn:schemas-microsoft-com:vml" Requires="v">
                <p:oleObj spid="_x0000_s6" name="Visio" r:id="rId1" imgW="5121910" imgH="2239645" progId="Visio.Drawing.11">
                  <p:embed/>
                </p:oleObj>
              </mc:Choice>
              <mc:Fallback>
                <p:oleObj name="Visio" r:id="rId1" imgW="5121910" imgH="223964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425" y="1825952"/>
                        <a:ext cx="8863150" cy="3859231"/>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糖尿病遗传风险预测的具体步骤如下。</a:t>
            </a:r>
            <a:endParaRPr lang="en-US" altLang="zh-CN" dirty="0"/>
          </a:p>
          <a:p>
            <a:pPr marL="720090">
              <a:buFont typeface="Arial" panose="020B0604020202020204" pitchFamily="34" charset="0"/>
              <a:buChar char="•"/>
            </a:pPr>
            <a:r>
              <a:rPr lang="zh-CN" altLang="zh-CN" dirty="0"/>
              <a:t>抽取部分个人体检数据作为训练数据。</a:t>
            </a:r>
            <a:endParaRPr lang="zh-CN" altLang="zh-CN" dirty="0"/>
          </a:p>
          <a:p>
            <a:pPr marL="720090">
              <a:buFont typeface="Arial" panose="020B0604020202020204" pitchFamily="34" charset="0"/>
              <a:buChar char="•"/>
            </a:pPr>
            <a:r>
              <a:rPr lang="zh-CN" altLang="zh-CN" dirty="0"/>
              <a:t>对抽取的数据进行数据探索、数据清洗、特征工程等操作。</a:t>
            </a:r>
            <a:endParaRPr lang="zh-CN" altLang="zh-CN" dirty="0"/>
          </a:p>
          <a:p>
            <a:pPr marL="720090">
              <a:buFont typeface="Arial" panose="020B0604020202020204" pitchFamily="34" charset="0"/>
              <a:buChar char="•"/>
            </a:pPr>
            <a:r>
              <a:rPr lang="zh-CN" altLang="zh-CN" dirty="0"/>
              <a:t>结合交叉验证和</a:t>
            </a:r>
            <a:r>
              <a:rPr lang="en-US" altLang="zh-CN" dirty="0" err="1"/>
              <a:t>lightGBM</a:t>
            </a:r>
            <a:r>
              <a:rPr lang="zh-CN" altLang="zh-CN" dirty="0"/>
              <a:t>算法构建模型。</a:t>
            </a:r>
            <a:endParaRPr lang="zh-CN" altLang="zh-CN" dirty="0"/>
          </a:p>
          <a:p>
            <a:pPr marL="720090">
              <a:buFont typeface="Arial" panose="020B0604020202020204" pitchFamily="34" charset="0"/>
              <a:buChar char="•"/>
            </a:pPr>
            <a:r>
              <a:rPr lang="zh-CN" altLang="zh-CN" dirty="0"/>
              <a:t>对模型结果进行分析，并进行模型评价</a:t>
            </a:r>
            <a:r>
              <a:rPr lang="zh-CN" altLang="en-US" dirty="0"/>
              <a:t>。</a:t>
            </a:r>
            <a:endParaRPr lang="zh-CN" altLang="en-US" dirty="0"/>
          </a:p>
        </p:txBody>
      </p:sp>
      <p:sp>
        <p:nvSpPr>
          <p:cNvPr id="3" name="标题 2"/>
          <p:cNvSpPr>
            <a:spLocks noGrp="1"/>
          </p:cNvSpPr>
          <p:nvPr>
            <p:ph type="title"/>
          </p:nvPr>
        </p:nvSpPr>
        <p:spPr/>
        <p:txBody>
          <a:bodyPr/>
          <a:lstStyle/>
          <a:p>
            <a:r>
              <a:rPr lang="zh-CN" altLang="en-US" dirty="0"/>
              <a:t>分析目标</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6400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数据准备</a:t>
            </a:r>
            <a:endParaRPr lang="zh-CN" altLang="en-US" sz="2200" dirty="0">
              <a:latin typeface="微软雅黑" panose="020B0503020204020204" pitchFamily="34" charset="-122"/>
              <a:ea typeface="微软雅黑" panose="020B0503020204020204" pitchFamily="34" charset="-122"/>
            </a:endParaRPr>
          </a:p>
        </p:txBody>
      </p:sp>
      <p:sp>
        <p:nvSpPr>
          <p:cNvPr id="18442" name="标题 3"/>
          <p:cNvSpPr>
            <a:spLocks noGrp="1"/>
          </p:cNvSpPr>
          <p:nvPr>
            <p:ph type="title"/>
          </p:nvPr>
        </p:nvSpPr>
        <p:spPr>
          <a:xfrm>
            <a:off x="255588" y="358775"/>
            <a:ext cx="10972800" cy="528638"/>
          </a:xfrm>
        </p:spPr>
        <p:txBody>
          <a:bodyPr/>
          <a:lstStyle/>
          <a:p>
            <a:r>
              <a:rPr lang="zh-CN" altLang="en-US"/>
              <a:t>目录</a:t>
            </a:r>
            <a:endParaRPr lang="zh-CN" altLang="en-US"/>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目标分析</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5" name="Oval 15"/>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特征工程</a:t>
            </a:r>
            <a:endParaRPr lang="zh-CN" altLang="en-US" sz="2200" dirty="0">
              <a:latin typeface="微软雅黑" panose="020B0503020204020204" pitchFamily="34" charset="-122"/>
              <a:ea typeface="微软雅黑" panose="020B0503020204020204" pitchFamily="34" charset="-122"/>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模型构建</a:t>
            </a:r>
            <a:endParaRPr lang="zh-CN" altLang="en-US" sz="2200" dirty="0">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rPr>
              <a:t>性能度量</a:t>
            </a:r>
            <a:endParaRPr lang="zh-CN" altLang="en-US" sz="2200" dirty="0">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5</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数据探索</a:t>
            </a:r>
            <a:endParaRPr lang="zh-CN" altLang="en-US" dirty="0"/>
          </a:p>
        </p:txBody>
      </p:sp>
      <p:sp>
        <p:nvSpPr>
          <p:cNvPr id="6" name="内容占位符 5"/>
          <p:cNvSpPr>
            <a:spLocks noGrp="1"/>
          </p:cNvSpPr>
          <p:nvPr>
            <p:ph idx="10"/>
          </p:nvPr>
        </p:nvSpPr>
        <p:spPr/>
        <p:txBody>
          <a:bodyPr/>
          <a:lstStyle/>
          <a:p>
            <a:r>
              <a:rPr lang="en-US" altLang="zh-CN" b="1" dirty="0"/>
              <a:t>1. </a:t>
            </a:r>
            <a:r>
              <a:rPr lang="zh-CN" altLang="zh-CN" b="1" dirty="0"/>
              <a:t>绘制图形分析性别、年龄与血糖关系</a:t>
            </a:r>
            <a:endParaRPr lang="zh-CN" altLang="zh-CN" b="1" dirty="0"/>
          </a:p>
        </p:txBody>
      </p:sp>
      <p:grpSp>
        <p:nvGrpSpPr>
          <p:cNvPr id="7" name="组合 6"/>
          <p:cNvGrpSpPr/>
          <p:nvPr/>
        </p:nvGrpSpPr>
        <p:grpSpPr>
          <a:xfrm>
            <a:off x="1331168" y="2065100"/>
            <a:ext cx="9058754" cy="3843867"/>
            <a:chOff x="488942" y="1772885"/>
            <a:chExt cx="7395287" cy="4410705"/>
          </a:xfrm>
        </p:grpSpPr>
        <p:sp>
          <p:nvSpPr>
            <p:cNvPr id="8" name=" 2050"/>
            <p:cNvSpPr/>
            <p:nvPr/>
          </p:nvSpPr>
          <p:spPr bwMode="auto">
            <a:xfrm>
              <a:off x="488942" y="1772885"/>
              <a:ext cx="7395287" cy="4410705"/>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tx1">
                <a:lumMod val="75000"/>
                <a:lumOff val="2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文本框 6"/>
            <p:cNvSpPr txBox="1">
              <a:spLocks noChangeArrowheads="1"/>
            </p:cNvSpPr>
            <p:nvPr/>
          </p:nvSpPr>
          <p:spPr bwMode="auto">
            <a:xfrm>
              <a:off x="3491924" y="1916134"/>
              <a:ext cx="3744261" cy="1815882"/>
            </a:xfrm>
            <a:prstGeom prst="rect">
              <a:avLst/>
            </a:prstGeom>
            <a:solidFill>
              <a:schemeClr val="bg1"/>
            </a:solidFill>
            <a:ln>
              <a:noFill/>
            </a:ln>
          </p:spPr>
          <p:txBody>
            <a:bodyPr wrap="square">
              <a:spAutoFit/>
            </a:bodyPr>
            <a:lstStyle>
              <a:lvl1pPr>
                <a:defRPr sz="900">
                  <a:solidFill>
                    <a:srgbClr val="000000"/>
                  </a:solidFill>
                  <a:latin typeface="Arial" panose="020B0604020202020204" pitchFamily="34" charset="0"/>
                  <a:ea typeface="宋体" panose="02010600030101010101" pitchFamily="2" charset="-122"/>
                </a:defRPr>
              </a:lvl1pPr>
              <a:lvl2pPr>
                <a:defRPr sz="900">
                  <a:solidFill>
                    <a:srgbClr val="000000"/>
                  </a:solidFill>
                  <a:latin typeface="Arial" panose="020B0604020202020204" pitchFamily="34" charset="0"/>
                  <a:ea typeface="宋体" panose="02010600030101010101" pitchFamily="2" charset="-122"/>
                </a:defRPr>
              </a:lvl2pPr>
              <a:lvl3pPr>
                <a:defRPr sz="900">
                  <a:solidFill>
                    <a:srgbClr val="000000"/>
                  </a:solidFill>
                  <a:latin typeface="Arial" panose="020B0604020202020204" pitchFamily="34" charset="0"/>
                  <a:ea typeface="宋体" panose="02010600030101010101" pitchFamily="2" charset="-122"/>
                </a:defRPr>
              </a:lvl3pPr>
              <a:lvl4pPr>
                <a:defRPr sz="900">
                  <a:solidFill>
                    <a:srgbClr val="000000"/>
                  </a:solidFill>
                  <a:latin typeface="Arial" panose="020B0604020202020204" pitchFamily="34" charset="0"/>
                  <a:ea typeface="宋体" panose="02010600030101010101" pitchFamily="2" charset="-122"/>
                </a:defRPr>
              </a:lvl4pPr>
              <a:lvl5pPr>
                <a:defRPr sz="900">
                  <a:solidFill>
                    <a:srgbClr val="000000"/>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0" hangingPunct="0"/>
              <a:r>
                <a:rPr lang="zh-CN" altLang="en-US" sz="2400" b="1" noProof="1">
                  <a:solidFill>
                    <a:schemeClr val="accent5"/>
                  </a:solidFill>
                  <a:latin typeface="微软雅黑" panose="020B0503020204020204" pitchFamily="34" charset="-122"/>
                  <a:ea typeface="微软雅黑" panose="020B0503020204020204" pitchFamily="34" charset="-122"/>
                </a:rPr>
                <a:t>血糖正常值是指人空腹的时候血糖值在</a:t>
              </a:r>
              <a:r>
                <a:rPr lang="en-US" altLang="zh-CN" sz="2400" b="1" noProof="1">
                  <a:solidFill>
                    <a:schemeClr val="accent5"/>
                  </a:solidFill>
                  <a:latin typeface="微软雅黑" panose="020B0503020204020204" pitchFamily="34" charset="-122"/>
                  <a:ea typeface="微软雅黑" panose="020B0503020204020204" pitchFamily="34" charset="-122"/>
                </a:rPr>
                <a:t>3.9</a:t>
              </a:r>
              <a:r>
                <a:rPr lang="zh-CN" altLang="en-US" sz="2400" b="1" noProof="1">
                  <a:solidFill>
                    <a:schemeClr val="accent5"/>
                  </a:solidFill>
                  <a:latin typeface="微软雅黑" panose="020B0503020204020204" pitchFamily="34" charset="-122"/>
                  <a:ea typeface="微软雅黑" panose="020B0503020204020204" pitchFamily="34" charset="-122"/>
                </a:rPr>
                <a:t>～</a:t>
              </a:r>
              <a:r>
                <a:rPr lang="en-US" altLang="zh-CN" sz="2400" b="1" noProof="1">
                  <a:solidFill>
                    <a:schemeClr val="accent5"/>
                  </a:solidFill>
                  <a:latin typeface="微软雅黑" panose="020B0503020204020204" pitchFamily="34" charset="-122"/>
                  <a:ea typeface="微软雅黑" panose="020B0503020204020204" pitchFamily="34" charset="-122"/>
                </a:rPr>
                <a:t>6.1</a:t>
              </a:r>
              <a:r>
                <a:rPr lang="zh-CN" altLang="en-US" sz="2400" b="1" noProof="1">
                  <a:solidFill>
                    <a:schemeClr val="accent5"/>
                  </a:solidFill>
                  <a:latin typeface="微软雅黑" panose="020B0503020204020204" pitchFamily="34" charset="-122"/>
                  <a:ea typeface="微软雅黑" panose="020B0503020204020204" pitchFamily="34" charset="-122"/>
                </a:rPr>
                <a:t>毫摩尔</a:t>
              </a:r>
              <a:r>
                <a:rPr lang="en-US" altLang="zh-CN" sz="2400" b="1" noProof="1">
                  <a:solidFill>
                    <a:schemeClr val="accent5"/>
                  </a:solidFill>
                  <a:latin typeface="微软雅黑" panose="020B0503020204020204" pitchFamily="34" charset="-122"/>
                  <a:ea typeface="微软雅黑" panose="020B0503020204020204" pitchFamily="34" charset="-122"/>
                </a:rPr>
                <a:t>/</a:t>
              </a:r>
              <a:r>
                <a:rPr lang="zh-CN" altLang="en-US" sz="2400" b="1" noProof="1">
                  <a:solidFill>
                    <a:schemeClr val="accent5"/>
                  </a:solidFill>
                  <a:latin typeface="微软雅黑" panose="020B0503020204020204" pitchFamily="34" charset="-122"/>
                  <a:ea typeface="微软雅黑" panose="020B0503020204020204" pitchFamily="34" charset="-122"/>
                </a:rPr>
                <a:t>升，所以将血糖大于</a:t>
              </a:r>
              <a:r>
                <a:rPr lang="en-US" altLang="zh-CN" sz="2400" b="1" noProof="1">
                  <a:solidFill>
                    <a:schemeClr val="accent5"/>
                  </a:solidFill>
                  <a:latin typeface="微软雅黑" panose="020B0503020204020204" pitchFamily="34" charset="-122"/>
                  <a:ea typeface="微软雅黑" panose="020B0503020204020204" pitchFamily="34" charset="-122"/>
                </a:rPr>
                <a:t>6.7</a:t>
              </a:r>
              <a:r>
                <a:rPr lang="zh-CN" altLang="en-US" sz="2400" b="1" noProof="1">
                  <a:solidFill>
                    <a:schemeClr val="accent5"/>
                  </a:solidFill>
                  <a:latin typeface="微软雅黑" panose="020B0503020204020204" pitchFamily="34" charset="-122"/>
                  <a:ea typeface="微软雅黑" panose="020B0503020204020204" pitchFamily="34" charset="-122"/>
                </a:rPr>
                <a:t>定义为</a:t>
              </a:r>
              <a:r>
                <a:rPr lang="en-US" altLang="zh-CN" sz="2400" b="1" noProof="1">
                  <a:solidFill>
                    <a:schemeClr val="accent5"/>
                  </a:solidFill>
                  <a:latin typeface="微软雅黑" panose="020B0503020204020204" pitchFamily="34" charset="-122"/>
                  <a:ea typeface="微软雅黑" panose="020B0503020204020204" pitchFamily="34" charset="-122"/>
                </a:rPr>
                <a:t>1</a:t>
              </a:r>
              <a:r>
                <a:rPr lang="zh-CN" altLang="en-US" sz="2400" b="1" noProof="1">
                  <a:solidFill>
                    <a:schemeClr val="accent5"/>
                  </a:solidFill>
                  <a:latin typeface="微软雅黑" panose="020B0503020204020204" pitchFamily="34" charset="-122"/>
                  <a:ea typeface="微软雅黑" panose="020B0503020204020204" pitchFamily="34" charset="-122"/>
                </a:rPr>
                <a:t>，血糖小于</a:t>
              </a:r>
              <a:r>
                <a:rPr lang="en-US" altLang="zh-CN" sz="2400" b="1" noProof="1">
                  <a:solidFill>
                    <a:schemeClr val="accent5"/>
                  </a:solidFill>
                  <a:latin typeface="微软雅黑" panose="020B0503020204020204" pitchFamily="34" charset="-122"/>
                  <a:ea typeface="微软雅黑" panose="020B0503020204020204" pitchFamily="34" charset="-122"/>
                </a:rPr>
                <a:t>3.9</a:t>
              </a:r>
              <a:r>
                <a:rPr lang="zh-CN" altLang="en-US" sz="2400" b="1" noProof="1">
                  <a:solidFill>
                    <a:schemeClr val="accent5"/>
                  </a:solidFill>
                  <a:latin typeface="微软雅黑" panose="020B0503020204020204" pitchFamily="34" charset="-122"/>
                  <a:ea typeface="微软雅黑" panose="020B0503020204020204" pitchFamily="34" charset="-122"/>
                </a:rPr>
                <a:t>定义为</a:t>
              </a:r>
              <a:r>
                <a:rPr lang="en-US" altLang="zh-CN" sz="2400" b="1" noProof="1">
                  <a:solidFill>
                    <a:schemeClr val="accent5"/>
                  </a:solidFill>
                  <a:latin typeface="微软雅黑" panose="020B0503020204020204" pitchFamily="34" charset="-122"/>
                  <a:ea typeface="微软雅黑" panose="020B0503020204020204" pitchFamily="34" charset="-122"/>
                </a:rPr>
                <a:t>0</a:t>
              </a:r>
              <a:r>
                <a:rPr lang="zh-CN" altLang="en-US" sz="2400" b="1" noProof="1">
                  <a:solidFill>
                    <a:schemeClr val="accent5"/>
                  </a:solidFill>
                  <a:latin typeface="微软雅黑" panose="020B0503020204020204" pitchFamily="34" charset="-122"/>
                  <a:ea typeface="微软雅黑" panose="020B0503020204020204" pitchFamily="34" charset="-122"/>
                </a:rPr>
                <a:t>。</a:t>
              </a:r>
              <a:endParaRPr lang="zh-CN" altLang="en-US" sz="2000" b="1" dirty="0">
                <a:solidFill>
                  <a:schemeClr val="accent5"/>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ags/tag1.xml><?xml version="1.0" encoding="utf-8"?>
<p:tagLst xmlns:p="http://schemas.openxmlformats.org/presentationml/2006/main">
  <p:tag name="KSO_WM_UNIT_TABLE_BEAUTIFY" val="smartTable{26f3fcbb-6138-49aa-b362-882e9327e51c}"/>
</p:tagLst>
</file>

<file path=ppt/tags/tag2.xml><?xml version="1.0" encoding="utf-8"?>
<p:tagLst xmlns:p="http://schemas.openxmlformats.org/presentationml/2006/main">
  <p:tag name="KSO_WPP_MARK_KEY" val="6df1d0b6-ee24-4409-82bd-0bc82c9eae45"/>
  <p:tag name="COMMONDATA" val="eyJoZGlkIjoiMTJiZjc1YjRlYzg2MGE2ZDZmN2RmY2Q3NTRjMDcyYjkifQ=="/>
</p:tagLst>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4495</Words>
  <Application>WPS 演示</Application>
  <PresentationFormat>宽屏</PresentationFormat>
  <Paragraphs>760</Paragraphs>
  <Slides>28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Arial</vt:lpstr>
      <vt:lpstr>宋体</vt:lpstr>
      <vt:lpstr>Wingdings</vt:lpstr>
      <vt:lpstr>Calibri</vt:lpstr>
      <vt:lpstr>微软雅黑</vt:lpstr>
      <vt:lpstr>黑体</vt:lpstr>
      <vt:lpstr>仿宋</vt:lpstr>
      <vt:lpstr>Times New Roman</vt:lpstr>
      <vt:lpstr>等线</vt:lpstr>
      <vt:lpstr>Arial Unicode MS</vt:lpstr>
      <vt:lpstr>Cambria Math</vt:lpstr>
      <vt:lpstr>Cambria Math</vt:lpstr>
      <vt:lpstr>3_Office 主题</vt:lpstr>
      <vt:lpstr>Visio.Drawing.11</vt:lpstr>
      <vt:lpstr>糖尿病遗传风险预测</vt:lpstr>
      <vt:lpstr>目录</vt:lpstr>
      <vt:lpstr>背景</vt:lpstr>
      <vt:lpstr>背景</vt:lpstr>
      <vt:lpstr>数据说明</vt:lpstr>
      <vt:lpstr>分析目标</vt:lpstr>
      <vt:lpstr>分析目标</vt:lpstr>
      <vt:lpstr>目录</vt:lpstr>
      <vt:lpstr>数据探索</vt:lpstr>
      <vt:lpstr>数据探索</vt:lpstr>
      <vt:lpstr>数据探索</vt:lpstr>
      <vt:lpstr>数据清洗</vt:lpstr>
      <vt:lpstr>目录</vt:lpstr>
      <vt:lpstr>特征工程</vt:lpstr>
      <vt:lpstr>特征工程</vt:lpstr>
      <vt:lpstr>目录</vt:lpstr>
      <vt:lpstr>交叉验证</vt:lpstr>
      <vt:lpstr>交叉验证</vt:lpstr>
      <vt:lpstr>交叉验证</vt:lpstr>
      <vt:lpstr>交叉验证</vt:lpstr>
      <vt:lpstr>交叉验证</vt:lpstr>
      <vt:lpstr>模型训练</vt:lpstr>
      <vt:lpstr>目录</vt:lpstr>
      <vt:lpstr>结果分析</vt:lpstr>
      <vt:lpstr>结果分析</vt:lpstr>
      <vt:lpstr>模型评价</vt:lpstr>
      <vt:lpstr>小结</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顾惜朝</cp:lastModifiedBy>
  <cp:revision>309</cp:revision>
  <dcterms:created xsi:type="dcterms:W3CDTF">2017-01-10T15:44:00Z</dcterms:created>
  <dcterms:modified xsi:type="dcterms:W3CDTF">2023-07-04T07:52:27Z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DF92A8B2F4124A299E90731AE80E938B_13</vt:lpwstr>
  </property>
  <property fmtid="{D5CDD505-2E9C-101B-9397-08002B2CF9AE}" pid="3" name="KSOProductBuildVer">
    <vt:lpwstr>2052-11.1.0.14036</vt:lpwstr>
  </property>
</Properties>
</file>