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84236"/>
  </p:normalViewPr>
  <p:slideViewPr>
    <p:cSldViewPr snapToGrid="0">
      <p:cViewPr varScale="1">
        <p:scale>
          <a:sx n="104" d="100"/>
          <a:sy n="104" d="100"/>
        </p:scale>
        <p:origin x="11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65C36-A044-A348-8FD1-A2A2E3767E12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7B21-45BE-AD4E-86D5-4630895622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97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Account expiry policy: https://</a:t>
            </a:r>
            <a:r>
              <a:rPr lang="en-GB" dirty="0" err="1"/>
              <a:t>www.ed.ac.uk</a:t>
            </a:r>
            <a:r>
              <a:rPr lang="en-GB" dirty="0"/>
              <a:t>/information-services/about/policies-and-regulations/operational-policies/account-expiry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7B21-45BE-AD4E-86D5-46308956222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64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OneDrive: https://</a:t>
            </a:r>
            <a:r>
              <a:rPr lang="en-GB" dirty="0" err="1"/>
              <a:t>www.ed.ac.uk</a:t>
            </a:r>
            <a:r>
              <a:rPr lang="en-GB" dirty="0"/>
              <a:t>/information-services/computing/comms-and-collab/office365/</a:t>
            </a:r>
            <a:r>
              <a:rPr lang="en-GB" dirty="0" err="1"/>
              <a:t>onedrive</a:t>
            </a:r>
            <a:r>
              <a:rPr lang="en-GB" dirty="0"/>
              <a:t>-for-business/how-to-access-</a:t>
            </a:r>
            <a:r>
              <a:rPr lang="en-GB" dirty="0" err="1"/>
              <a:t>onedrive</a:t>
            </a:r>
            <a:r>
              <a:rPr lang="en-GB" dirty="0"/>
              <a:t>-for-business</a:t>
            </a:r>
          </a:p>
          <a:p>
            <a:r>
              <a:rPr lang="en-GB" dirty="0"/>
              <a:t>SharePoint: https://</a:t>
            </a:r>
            <a:r>
              <a:rPr lang="en-GB" dirty="0" err="1"/>
              <a:t>www.ed.ac.uk</a:t>
            </a:r>
            <a:r>
              <a:rPr lang="en-GB" dirty="0"/>
              <a:t>/information-services/computing/comms-and-collab/</a:t>
            </a:r>
            <a:r>
              <a:rPr lang="en-GB" dirty="0" err="1"/>
              <a:t>sharepoint</a:t>
            </a:r>
            <a:r>
              <a:rPr lang="en-GB" dirty="0"/>
              <a:t>-online</a:t>
            </a:r>
          </a:p>
          <a:p>
            <a:r>
              <a:rPr lang="en-GB" dirty="0" err="1"/>
              <a:t>MediaHopper</a:t>
            </a:r>
            <a:r>
              <a:rPr lang="en-GB" dirty="0"/>
              <a:t>: https://</a:t>
            </a:r>
            <a:r>
              <a:rPr lang="en-GB" dirty="0" err="1"/>
              <a:t>media.ed.ac.uk</a:t>
            </a:r>
            <a:r>
              <a:rPr lang="en-GB" dirty="0"/>
              <a:t>/</a:t>
            </a:r>
          </a:p>
          <a:p>
            <a:r>
              <a:rPr lang="en-GB" dirty="0"/>
              <a:t>Microsoft Stream: https://</a:t>
            </a:r>
            <a:r>
              <a:rPr lang="en-GB" dirty="0" err="1"/>
              <a:t>www.ed.ac.uk</a:t>
            </a:r>
            <a:r>
              <a:rPr lang="en-GB" dirty="0"/>
              <a:t>/information-services/computing/comms-and-collab/office365/</a:t>
            </a:r>
            <a:r>
              <a:rPr lang="en-GB" dirty="0" err="1"/>
              <a:t>microsoft</a:t>
            </a:r>
            <a:r>
              <a:rPr lang="en-GB" dirty="0"/>
              <a:t>-stream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GitLab: https://</a:t>
            </a:r>
            <a:r>
              <a:rPr lang="en-GB" dirty="0" err="1"/>
              <a:t>www.wiki.ed.ac.uk</a:t>
            </a:r>
            <a:r>
              <a:rPr lang="en-GB" dirty="0"/>
              <a:t>/display/</a:t>
            </a:r>
            <a:r>
              <a:rPr lang="en-GB" dirty="0" err="1"/>
              <a:t>ResearchServices</a:t>
            </a:r>
            <a:r>
              <a:rPr lang="en-GB" dirty="0"/>
              <a:t>/GitLab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7B21-45BE-AD4E-86D5-46308956222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982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DataStore</a:t>
            </a:r>
            <a:r>
              <a:rPr lang="en-GB" dirty="0"/>
              <a:t>: https://</a:t>
            </a:r>
            <a:r>
              <a:rPr lang="en-GB" dirty="0" err="1"/>
              <a:t>www.ed.ac.uk</a:t>
            </a:r>
            <a:r>
              <a:rPr lang="en-GB" dirty="0"/>
              <a:t>/information-services/research-support/research-data-service/during/data-storage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Cost of buying additional storage/compute: https://</a:t>
            </a:r>
            <a:r>
              <a:rPr lang="en-GB" dirty="0" err="1"/>
              <a:t>www.wiki.ed.ac.uk</a:t>
            </a:r>
            <a:r>
              <a:rPr lang="en-GB" dirty="0"/>
              <a:t>/display/</a:t>
            </a:r>
            <a:r>
              <a:rPr lang="en-GB" dirty="0" err="1"/>
              <a:t>ResearchServices</a:t>
            </a:r>
            <a:r>
              <a:rPr lang="en-GB" dirty="0"/>
              <a:t>/Charges</a:t>
            </a:r>
          </a:p>
          <a:p>
            <a:r>
              <a:rPr lang="en-GB" dirty="0" err="1"/>
              <a:t>DataSync</a:t>
            </a:r>
            <a:r>
              <a:rPr lang="en-GB" dirty="0"/>
              <a:t>: https://</a:t>
            </a:r>
            <a:r>
              <a:rPr lang="en-GB" dirty="0" err="1"/>
              <a:t>www.ed.ac.uk</a:t>
            </a:r>
            <a:r>
              <a:rPr lang="en-GB" dirty="0"/>
              <a:t>/information-services/computing/desktop-personal/</a:t>
            </a:r>
            <a:r>
              <a:rPr lang="en-GB" dirty="0" err="1"/>
              <a:t>datasync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7B21-45BE-AD4E-86D5-46308956222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467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DataShare</a:t>
            </a:r>
            <a:r>
              <a:rPr lang="en-GB" dirty="0"/>
              <a:t>: https://</a:t>
            </a:r>
            <a:r>
              <a:rPr lang="en-GB" dirty="0" err="1"/>
              <a:t>datashare.ed.ac.uk</a:t>
            </a:r>
            <a:r>
              <a:rPr lang="en-GB" dirty="0"/>
              <a:t>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Dspace</a:t>
            </a:r>
            <a:r>
              <a:rPr lang="en-GB" dirty="0"/>
              <a:t>: https://</a:t>
            </a:r>
            <a:r>
              <a:rPr lang="en-GB" dirty="0" err="1"/>
              <a:t>dspace.lyrasis.org</a:t>
            </a:r>
            <a:r>
              <a:rPr lang="en-GB" dirty="0"/>
              <a:t>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DataVault</a:t>
            </a:r>
            <a:r>
              <a:rPr lang="en-GB" dirty="0"/>
              <a:t>: https://</a:t>
            </a:r>
            <a:r>
              <a:rPr lang="en-GB" dirty="0" err="1"/>
              <a:t>datavault.ed.ac.uk</a:t>
            </a:r>
            <a:r>
              <a:rPr lang="en-GB" dirty="0"/>
              <a:t>/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7B21-45BE-AD4E-86D5-46308956222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31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Figshare</a:t>
            </a:r>
            <a:r>
              <a:rPr lang="en-GB" dirty="0"/>
              <a:t>: </a:t>
            </a:r>
            <a:r>
              <a:rPr lang="en-GB" b="0" i="0" u="sng" dirty="0">
                <a:solidFill>
                  <a:srgbClr val="5B808D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https://</a:t>
            </a:r>
            <a:r>
              <a:rPr lang="en-GB" b="0" i="0" u="sng" dirty="0" err="1">
                <a:solidFill>
                  <a:srgbClr val="5B808D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figshare.com</a:t>
            </a:r>
            <a:endParaRPr lang="en-GB" b="0" i="0" u="sng" dirty="0">
              <a:solidFill>
                <a:srgbClr val="5B808D"/>
              </a:solidFill>
              <a:effectLst/>
              <a:highlight>
                <a:srgbClr val="FFFFFF"/>
              </a:highlight>
              <a:latin typeface="Open Sans" panose="020F0502020204030204" pitchFamily="34" charset="0"/>
            </a:endParaRPr>
          </a:p>
          <a:p>
            <a:r>
              <a:rPr lang="en-GB" b="0" i="0" u="sng" dirty="0" err="1">
                <a:solidFill>
                  <a:srgbClr val="5B808D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Figshare</a:t>
            </a:r>
            <a:r>
              <a:rPr lang="en-GB" b="0" i="0" u="sng" dirty="0">
                <a:solidFill>
                  <a:srgbClr val="5B808D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+: https://</a:t>
            </a:r>
            <a:r>
              <a:rPr lang="en-GB" b="0" i="0" u="sng" dirty="0" err="1">
                <a:solidFill>
                  <a:srgbClr val="5B808D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knowledge.figshare.com</a:t>
            </a:r>
            <a:r>
              <a:rPr lang="en-GB" b="0" i="0" u="sng" dirty="0">
                <a:solidFill>
                  <a:srgbClr val="5B808D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/plus</a:t>
            </a:r>
            <a:endParaRPr lang="en-GB" dirty="0"/>
          </a:p>
          <a:p>
            <a:r>
              <a:rPr lang="en-GB" dirty="0" err="1"/>
              <a:t>Zenodo</a:t>
            </a:r>
            <a:r>
              <a:rPr lang="en-GB" dirty="0"/>
              <a:t>: </a:t>
            </a:r>
            <a:r>
              <a:rPr lang="en-GB" b="0" i="0" u="sng" dirty="0">
                <a:solidFill>
                  <a:srgbClr val="5B808D"/>
                </a:solidFill>
                <a:effectLst/>
                <a:highlight>
                  <a:srgbClr val="F8F8F8"/>
                </a:highlight>
                <a:latin typeface="Open Sans" panose="020B0606030504020204" pitchFamily="34" charset="0"/>
              </a:rPr>
              <a:t>https://</a:t>
            </a:r>
            <a:r>
              <a:rPr lang="en-GB" b="0" i="0" u="sng" dirty="0" err="1">
                <a:solidFill>
                  <a:srgbClr val="5B808D"/>
                </a:solidFill>
                <a:effectLst/>
                <a:highlight>
                  <a:srgbClr val="F8F8F8"/>
                </a:highlight>
                <a:latin typeface="Open Sans" panose="020B0606030504020204" pitchFamily="34" charset="0"/>
              </a:rPr>
              <a:t>zenodo.org</a:t>
            </a:r>
            <a:r>
              <a:rPr lang="en-GB" b="0" i="0" u="sng" dirty="0">
                <a:solidFill>
                  <a:srgbClr val="5B808D"/>
                </a:solidFill>
                <a:effectLst/>
                <a:highlight>
                  <a:srgbClr val="F8F8F8"/>
                </a:highlight>
                <a:latin typeface="Open Sans" panose="020B0606030504020204" pitchFamily="34" charset="0"/>
              </a:rPr>
              <a:t>/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7B21-45BE-AD4E-86D5-46308956222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986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7B21-45BE-AD4E-86D5-46308956222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77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5F1E-40C5-5B84-EC4C-9CE38CDA2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AB7EA-0745-00EF-C96E-42275DEE0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64E6D-8408-1A72-BAE4-3110AC6D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B016-9C5F-124A-B52D-FEA27FC06107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B14CA-BB33-4E91-5E15-EE40CECB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0ABD0-A74F-5224-C719-B4AD0996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79F-F31F-9348-AB80-2911D6F7A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8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9FF5-282E-CB7B-2567-C9FC6CA3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81BEB-51E3-B638-DF28-DAAD6E9FA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9B1D5-EF51-2955-E4EB-2A64EF1C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B016-9C5F-124A-B52D-FEA27FC06107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D5CF1-3AC5-9318-D3CB-2E83CEDA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F95E8-747E-2202-F422-EFC88EB1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79F-F31F-9348-AB80-2911D6F7A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97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675CD-120D-CB48-38AC-CC3087380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49833-DE16-8B39-C489-C85781AA0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2F42A-95AC-B195-5554-90422CAA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B016-9C5F-124A-B52D-FEA27FC06107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08A33-9D3E-E0E9-689E-D5133712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238E4-6C58-96DD-CD7C-C9EA7886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79F-F31F-9348-AB80-2911D6F7A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08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B2D3-2081-EFC8-9D1A-9485E455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61D6-850B-FB51-F584-3DCD12ED2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B050-A168-9EA3-C92F-92B2CEBF2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B016-9C5F-124A-B52D-FEA27FC06107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1CCE-9B28-A3C7-B742-783EB4EA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9321F-8D5C-0746-DFF2-7040C7B9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79F-F31F-9348-AB80-2911D6F7A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25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87F0-B50C-D990-7744-74E42BEB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F6E20-0A72-CC13-4351-ABF0B4695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C4796-42B6-A8C7-DACA-480B52F9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B016-9C5F-124A-B52D-FEA27FC06107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421C0-C502-58E6-D17A-FC76B47A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5BF98-0365-3522-A422-A2B328D2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79F-F31F-9348-AB80-2911D6F7A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98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85A8-AAE2-A709-3C18-25D6B942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67668-3960-D720-A434-B71FEB129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B3259-0465-9849-F28F-3E299861C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B8D06-1410-42B7-F820-89F61F79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B016-9C5F-124A-B52D-FEA27FC06107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8AC14-A4B3-B3DD-ED93-45699331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B9D72-E5EA-3127-C1AB-A074DE4D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79F-F31F-9348-AB80-2911D6F7A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84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E85D-704A-8C75-0C81-4B3ED9E6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AE96E-97F8-E8D1-04AC-B8E1755E7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C1B33-245A-FBCB-E720-D4E6D6445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4EBA7-046F-AFA5-09DF-D5F0BBC40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68082-1DFC-D8B4-C8F1-135C86F58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776D4-0A1D-8F65-BBD8-F79D56BE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B016-9C5F-124A-B52D-FEA27FC06107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72447-4CD8-DD53-BC16-7315FFDC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5871A-93CC-FA28-87B5-F7E2E154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79F-F31F-9348-AB80-2911D6F7A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36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D97B-D6D0-E76B-6DBE-EDE24AA0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7C9D3-5005-3153-0C34-C45E7A30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B016-9C5F-124A-B52D-FEA27FC06107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F3E62-6CA7-3A00-141B-4272F898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21A91-3049-6BB9-EF9D-E14D108F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79F-F31F-9348-AB80-2911D6F7A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04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7F547-12CC-AFD5-A3C8-19B452A0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B016-9C5F-124A-B52D-FEA27FC06107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72910-C268-83AF-8054-4282EFCE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13943-48D8-7748-0342-E3EA15B7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79F-F31F-9348-AB80-2911D6F7A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50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A7D2-F93E-2D27-1FB4-63597A448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9895-0764-CF3D-7FB9-E0EC19F5D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E3F2F-F802-4CC3-C0A5-97A3CE373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D7C37-EE76-256E-609A-BFC8BD77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B016-9C5F-124A-B52D-FEA27FC06107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ADDA5-6731-B20C-1C0C-D30EDB20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61CA9-523D-B95A-10BB-4CA66D16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79F-F31F-9348-AB80-2911D6F7A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4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E7AA-A558-C21A-6B27-4B8CDB04F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C0D28-2253-D619-3396-9171F6F89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29DD7-CB81-5398-0694-279AD14F7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999E3-A4CC-951F-4D69-FEE67F8A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B016-9C5F-124A-B52D-FEA27FC06107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BF41C-A90D-38D2-8353-8D646B51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AFAD9-0E30-8F9F-398E-3D5E922C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79F-F31F-9348-AB80-2911D6F7A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2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1A61FF-3BCC-265F-84E4-496B967B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A3EB7-A960-DE27-078F-D6E8DDC15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BADF9-D379-6332-16B5-353C96B74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B3B016-9C5F-124A-B52D-FEA27FC06107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20EFC-60A8-B230-A865-A2B9167A1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319B9-5922-AEF3-DF80-E427CA7CF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C6379F-F31F-9348-AB80-2911D6F7A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69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ync.ed.ac.uk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hare.ed.ac.uk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vault.ed.ac.uk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ue.eidf.ac.uk/" TargetMode="External"/><Relationship Id="rId2" Type="http://schemas.openxmlformats.org/officeDocument/2006/relationships/hyperlink" Target="https://portal.eidf.ac.uk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6C6E-CE0B-AF25-2701-3212503C8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Publishing data at the UoE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53664-68BC-C9E4-2F2E-713421653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Mario Antonioletti, EPCC</a:t>
            </a:r>
            <a:br>
              <a:rPr lang="en-GB" dirty="0"/>
            </a:br>
            <a:r>
              <a:rPr lang="en-GB" dirty="0" err="1"/>
              <a:t>mario@epcc.ed.ac.uk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74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F6E8-9285-8D1E-F721-93CF98A5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storage at the </a:t>
            </a:r>
            <a:r>
              <a:rPr lang="en-GB" dirty="0" err="1"/>
              <a:t>UoE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93B6C-FC3E-0C12-1776-B5A83D019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Funding bodies, journals, etc are encouraging/demanding:</a:t>
            </a:r>
          </a:p>
          <a:p>
            <a:pPr lvl="1"/>
            <a:r>
              <a:rPr lang="en-GB" dirty="0"/>
              <a:t>publishing of research data</a:t>
            </a:r>
          </a:p>
          <a:p>
            <a:pPr lvl="1"/>
            <a:r>
              <a:rPr lang="en-GB" dirty="0"/>
              <a:t>production of data management plans</a:t>
            </a:r>
          </a:p>
          <a:p>
            <a:pPr lvl="2"/>
            <a:r>
              <a:rPr lang="en-GB" dirty="0"/>
              <a:t>https://</a:t>
            </a:r>
            <a:r>
              <a:rPr lang="en-GB" dirty="0" err="1"/>
              <a:t>www.dcc.ac.uk</a:t>
            </a:r>
            <a:r>
              <a:rPr lang="en-GB" dirty="0"/>
              <a:t>/</a:t>
            </a:r>
            <a:r>
              <a:rPr lang="en-GB" dirty="0" err="1"/>
              <a:t>dmponline</a:t>
            </a:r>
            <a:endParaRPr lang="en-GB" dirty="0"/>
          </a:p>
          <a:p>
            <a:pPr lvl="1"/>
            <a:r>
              <a:rPr lang="en-GB" dirty="0"/>
              <a:t>making your data FAIR, etc</a:t>
            </a:r>
          </a:p>
          <a:p>
            <a:r>
              <a:rPr lang="en-GB" dirty="0"/>
              <a:t>Offerings described here are mostly for </a:t>
            </a:r>
            <a:r>
              <a:rPr lang="en-GB" dirty="0" err="1"/>
              <a:t>UoE</a:t>
            </a:r>
            <a:r>
              <a:rPr lang="en-GB" dirty="0"/>
              <a:t> staff/students</a:t>
            </a:r>
          </a:p>
          <a:p>
            <a:pPr lvl="1"/>
            <a:r>
              <a:rPr lang="en-GB" dirty="0"/>
              <a:t>When you leave the institution access stops within a period of time</a:t>
            </a:r>
          </a:p>
          <a:p>
            <a:pPr lvl="1"/>
            <a:r>
              <a:rPr lang="en-GB" dirty="0"/>
              <a:t>In a few instances published data may remain</a:t>
            </a:r>
          </a:p>
          <a:p>
            <a:r>
              <a:rPr lang="en-GB" dirty="0"/>
              <a:t>Other institutions will have similar offerings</a:t>
            </a:r>
          </a:p>
          <a:p>
            <a:r>
              <a:rPr lang="en-GB" dirty="0"/>
              <a:t>Will talk about another way to publish your data</a:t>
            </a:r>
          </a:p>
        </p:txBody>
      </p:sp>
    </p:spTree>
    <p:extLst>
      <p:ext uri="{BB962C8B-B14F-4D97-AF65-F5344CB8AC3E}">
        <p14:creationId xmlns:p14="http://schemas.microsoft.com/office/powerpoint/2010/main" val="325641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EF7B-E958-B730-8DE0-D6D683A6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UoE</a:t>
            </a:r>
            <a:r>
              <a:rPr lang="en-GB" dirty="0"/>
              <a:t> centrally provided spaces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15B1D-4ABA-D91A-F788-D87DA7BF6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OneDrive for Business as part of the O365 </a:t>
            </a:r>
            <a:r>
              <a:rPr lang="en-GB" dirty="0" err="1"/>
              <a:t>UoE</a:t>
            </a:r>
            <a:r>
              <a:rPr lang="en-GB" dirty="0"/>
              <a:t> offering</a:t>
            </a:r>
          </a:p>
          <a:p>
            <a:pPr lvl="1"/>
            <a:r>
              <a:rPr lang="en-GB" dirty="0"/>
              <a:t>Students get 0.1 TB</a:t>
            </a:r>
          </a:p>
          <a:p>
            <a:pPr lvl="1"/>
            <a:r>
              <a:rPr lang="en-GB" dirty="0"/>
              <a:t>Staff get 1TB</a:t>
            </a:r>
          </a:p>
          <a:p>
            <a:r>
              <a:rPr lang="en-GB" dirty="0"/>
              <a:t>SharePoint</a:t>
            </a:r>
          </a:p>
          <a:p>
            <a:pPr lvl="1"/>
            <a:r>
              <a:rPr lang="en-GB" dirty="0"/>
              <a:t>Share documents, discussion boards, …</a:t>
            </a:r>
          </a:p>
          <a:p>
            <a:r>
              <a:rPr lang="en-GB" dirty="0" err="1"/>
              <a:t>MediaHopper</a:t>
            </a:r>
            <a:endParaRPr lang="en-GB" dirty="0"/>
          </a:p>
          <a:p>
            <a:pPr lvl="1"/>
            <a:r>
              <a:rPr lang="en-GB" dirty="0"/>
              <a:t>Curriculum based content</a:t>
            </a:r>
          </a:p>
          <a:p>
            <a:r>
              <a:rPr lang="en-GB" dirty="0"/>
              <a:t>Microsoft Stream</a:t>
            </a:r>
          </a:p>
          <a:p>
            <a:pPr lvl="1"/>
            <a:r>
              <a:rPr lang="en-GB" dirty="0"/>
              <a:t>Sharing Teams recording</a:t>
            </a:r>
          </a:p>
          <a:p>
            <a:pPr lvl="1"/>
            <a:r>
              <a:rPr lang="en-GB" dirty="0"/>
              <a:t>Non curriculum video content</a:t>
            </a:r>
          </a:p>
          <a:p>
            <a:r>
              <a:rPr lang="en-GB" dirty="0" err="1"/>
              <a:t>UoE</a:t>
            </a:r>
            <a:r>
              <a:rPr lang="en-GB" dirty="0"/>
              <a:t> GitLab (also </a:t>
            </a:r>
            <a:r>
              <a:rPr lang="en-GB" dirty="0" err="1"/>
              <a:t>SubVersion</a:t>
            </a:r>
            <a:r>
              <a:rPr lang="en-GB" dirty="0"/>
              <a:t>) (https://</a:t>
            </a:r>
            <a:r>
              <a:rPr lang="en-GB" dirty="0" err="1"/>
              <a:t>git.ecdf.ed.ac.uk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Really intended for software development</a:t>
            </a:r>
          </a:p>
          <a:p>
            <a:pPr lvl="1"/>
            <a:r>
              <a:rPr lang="en-GB" dirty="0"/>
              <a:t>Can be used for developing/versioning small amounts of data (MBs)</a:t>
            </a:r>
          </a:p>
          <a:p>
            <a:pPr lvl="2"/>
            <a:r>
              <a:rPr lang="en-GB" dirty="0"/>
              <a:t>Never ever put sensitive data in a git repo</a:t>
            </a:r>
          </a:p>
          <a:p>
            <a:pPr lvl="1"/>
            <a:r>
              <a:rPr lang="en-GB" dirty="0"/>
              <a:t>No quotas at the moment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0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CED6-8515-B1B6-79F3-0DC61A29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UoE</a:t>
            </a:r>
            <a:r>
              <a:rPr lang="en-GB" dirty="0"/>
              <a:t> centrally provided spaces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F43F4-BE9F-BE91-F22F-34C25540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DataStore</a:t>
            </a:r>
            <a:endParaRPr lang="en-GB" dirty="0"/>
          </a:p>
          <a:p>
            <a:pPr lvl="1"/>
            <a:r>
              <a:rPr lang="en-GB" dirty="0"/>
              <a:t>500 GB for staff and PG research students, need to be on </a:t>
            </a:r>
            <a:r>
              <a:rPr lang="en-GB" dirty="0" err="1"/>
              <a:t>EdLan</a:t>
            </a:r>
            <a:endParaRPr lang="en-GB" dirty="0"/>
          </a:p>
          <a:p>
            <a:pPr lvl="1"/>
            <a:r>
              <a:rPr lang="en-GB" dirty="0"/>
              <a:t>Secure – important if your data is sensitive</a:t>
            </a:r>
          </a:p>
          <a:p>
            <a:pPr lvl="1"/>
            <a:r>
              <a:rPr lang="en-GB" dirty="0"/>
              <a:t>Can pool quotas to create group spaces</a:t>
            </a:r>
          </a:p>
          <a:p>
            <a:pPr lvl="1"/>
            <a:r>
              <a:rPr lang="en-GB" dirty="0"/>
              <a:t>Can allocate space to </a:t>
            </a:r>
            <a:r>
              <a:rPr lang="en-GB" dirty="0" err="1"/>
              <a:t>DataSync</a:t>
            </a:r>
            <a:r>
              <a:rPr lang="en-GB" dirty="0"/>
              <a:t> (later)</a:t>
            </a:r>
          </a:p>
          <a:p>
            <a:pPr lvl="1"/>
            <a:r>
              <a:rPr lang="en-GB" dirty="0"/>
              <a:t>Can buy more space (start at 1TB)</a:t>
            </a:r>
          </a:p>
          <a:p>
            <a:r>
              <a:rPr lang="en-GB" dirty="0" err="1"/>
              <a:t>DataSync</a:t>
            </a:r>
            <a:endParaRPr lang="en-GB" dirty="0"/>
          </a:p>
          <a:p>
            <a:pPr lvl="1"/>
            <a:r>
              <a:rPr lang="en-GB" dirty="0"/>
              <a:t>Share data via </a:t>
            </a:r>
            <a:r>
              <a:rPr lang="en-GB" dirty="0">
                <a:hlinkClick r:id="rId3"/>
              </a:rPr>
              <a:t>https://datasync.ed.ac.uk</a:t>
            </a:r>
            <a:endParaRPr lang="en-GB" dirty="0"/>
          </a:p>
          <a:p>
            <a:pPr lvl="1"/>
            <a:r>
              <a:rPr lang="en-GB" dirty="0"/>
              <a:t>20 GB more if you contribute data from your </a:t>
            </a:r>
            <a:r>
              <a:rPr lang="en-GB" dirty="0" err="1"/>
              <a:t>DataStore</a:t>
            </a:r>
            <a:endParaRPr lang="en-GB" dirty="0"/>
          </a:p>
          <a:p>
            <a:pPr lvl="1"/>
            <a:r>
              <a:rPr lang="en-GB" dirty="0"/>
              <a:t>Available to Staff and Research PGs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75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11BD-9258-80F4-4054-599FE8BA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Share (</a:t>
            </a:r>
            <a:r>
              <a:rPr lang="en-GB" dirty="0">
                <a:hlinkClick r:id="rId3"/>
              </a:rPr>
              <a:t>https://datashare.ed.ac.uk/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063AE-5E3E-F11B-0446-36E15E28A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DataShare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Uses </a:t>
            </a:r>
            <a:r>
              <a:rPr lang="en-GB" dirty="0" err="1"/>
              <a:t>Dspace</a:t>
            </a:r>
            <a:r>
              <a:rPr lang="en-GB" dirty="0"/>
              <a:t> (open source framework for digital repositories)</a:t>
            </a:r>
          </a:p>
          <a:p>
            <a:pPr lvl="1"/>
            <a:r>
              <a:rPr lang="en-GB" dirty="0"/>
              <a:t>Targets open data</a:t>
            </a:r>
          </a:p>
          <a:p>
            <a:pPr lvl="1"/>
            <a:r>
              <a:rPr lang="en-GB" dirty="0"/>
              <a:t>Long term storage (for ever, survives if you leave </a:t>
            </a:r>
            <a:r>
              <a:rPr lang="en-GB" dirty="0" err="1"/>
              <a:t>UoE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Up to 100 GB/dataset (&gt; 20 GB require special measures for upload)</a:t>
            </a:r>
          </a:p>
          <a:p>
            <a:pPr lvl="2"/>
            <a:r>
              <a:rPr lang="en-GB" dirty="0"/>
              <a:t>Up to 200 files in a deposit</a:t>
            </a:r>
          </a:p>
          <a:p>
            <a:pPr lvl="1"/>
            <a:r>
              <a:rPr lang="en-GB" dirty="0"/>
              <a:t>Can mint DOIs for your data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61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D227-5A90-460D-0F47-93FE8477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DataVault</a:t>
            </a:r>
            <a:r>
              <a:rPr lang="en-GB" dirty="0"/>
              <a:t> (</a:t>
            </a:r>
            <a:r>
              <a:rPr lang="en-GB" b="0" i="0" u="none" strike="noStrike" dirty="0">
                <a:solidFill>
                  <a:srgbClr val="346DBF"/>
                </a:solidFill>
                <a:effectLst/>
                <a:highlight>
                  <a:srgbClr val="F5F5F5"/>
                </a:highlight>
                <a:latin typeface="Source Sans Pro" panose="020B0503030403020204" pitchFamily="34" charset="0"/>
                <a:hlinkClick r:id="rId2"/>
              </a:rPr>
              <a:t>https://datavault.ed.ac.uk</a:t>
            </a:r>
            <a:r>
              <a:rPr lang="en-GB" b="0" i="0" u="none" strike="noStrike" dirty="0">
                <a:solidFill>
                  <a:srgbClr val="346DBF"/>
                </a:solidFill>
                <a:effectLst/>
                <a:highlight>
                  <a:srgbClr val="F5F5F5"/>
                </a:highlight>
                <a:latin typeface="Source Sans Pro" panose="020B0503030403020204" pitchFamily="34" charset="0"/>
              </a:rPr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53410-6B27-3CF0-047B-7DB5DD360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DataVault</a:t>
            </a:r>
            <a:r>
              <a:rPr lang="en-GB" dirty="0"/>
              <a:t> (not free for &gt; 100GB (total))</a:t>
            </a:r>
          </a:p>
          <a:p>
            <a:r>
              <a:rPr lang="en-GB" dirty="0"/>
              <a:t>Meant for larger and/or confidential datasets</a:t>
            </a:r>
          </a:p>
          <a:p>
            <a:r>
              <a:rPr lang="en-GB" dirty="0"/>
              <a:t>May need to be on the </a:t>
            </a:r>
            <a:r>
              <a:rPr lang="en-GB" dirty="0" err="1"/>
              <a:t>UoE</a:t>
            </a:r>
            <a:r>
              <a:rPr lang="en-GB" dirty="0"/>
              <a:t> VPN to access</a:t>
            </a:r>
          </a:p>
          <a:p>
            <a:r>
              <a:rPr lang="en-GB" dirty="0"/>
              <a:t>Support for deposits of up to 10 TB/project</a:t>
            </a:r>
          </a:p>
          <a:p>
            <a:r>
              <a:rPr lang="en-GB" dirty="0"/>
              <a:t>Data owner/PI must be a member of </a:t>
            </a:r>
            <a:r>
              <a:rPr lang="en-GB" dirty="0" err="1"/>
              <a:t>UoE</a:t>
            </a:r>
            <a:endParaRPr lang="en-GB" dirty="0"/>
          </a:p>
          <a:p>
            <a:r>
              <a:rPr lang="en-GB" dirty="0"/>
              <a:t>Can embargo data (only made available after a period of time)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627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A4A9-3758-2C07-2F44-8333EF19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EIDF (Edinburgh International Data Facility)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9C563-5D5F-D278-5313-41B5535DF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Can publish large data sets</a:t>
            </a:r>
          </a:p>
          <a:p>
            <a:pPr lvl="1"/>
            <a:r>
              <a:rPr lang="en-GB" dirty="0"/>
              <a:t>100s TBs – free up to a given threshold</a:t>
            </a:r>
          </a:p>
          <a:p>
            <a:pPr lvl="1"/>
            <a:r>
              <a:rPr lang="en-GB" dirty="0"/>
              <a:t>Need to apply for a project to publish data that needs to be approved</a:t>
            </a:r>
          </a:p>
          <a:p>
            <a:pPr lvl="2"/>
            <a:r>
              <a:rPr lang="en-GB" dirty="0">
                <a:hlinkClick r:id="rId2"/>
              </a:rPr>
              <a:t>https://portal.eidf.ac.uk</a:t>
            </a:r>
            <a:endParaRPr lang="en-GB" dirty="0"/>
          </a:p>
          <a:p>
            <a:pPr lvl="1"/>
            <a:r>
              <a:rPr lang="en-GB" dirty="0"/>
              <a:t>Data can be ingested via a number of mechanisms</a:t>
            </a:r>
          </a:p>
          <a:p>
            <a:pPr lvl="2"/>
            <a:r>
              <a:rPr lang="en-GB" dirty="0"/>
              <a:t>The data is made available as read-only S3 buckets</a:t>
            </a:r>
          </a:p>
          <a:p>
            <a:pPr lvl="1"/>
            <a:r>
              <a:rPr lang="en-GB" dirty="0"/>
              <a:t>Data S3 links are published in a customised CKAN instance</a:t>
            </a:r>
          </a:p>
          <a:p>
            <a:pPr lvl="2"/>
            <a:r>
              <a:rPr lang="en-GB" dirty="0">
                <a:hlinkClick r:id="rId3"/>
              </a:rPr>
              <a:t>https://catalogue.eidf.ac.uk</a:t>
            </a:r>
            <a:endParaRPr lang="en-GB" dirty="0"/>
          </a:p>
          <a:p>
            <a:pPr lvl="2"/>
            <a:r>
              <a:rPr lang="en-GB" dirty="0"/>
              <a:t>Allows metadata to be associated with each dataset</a:t>
            </a:r>
          </a:p>
          <a:p>
            <a:pPr lvl="2"/>
            <a:r>
              <a:rPr lang="en-GB" dirty="0"/>
              <a:t>A dataset can have  one or more downloadable resources with S3 links</a:t>
            </a:r>
          </a:p>
          <a:p>
            <a:r>
              <a:rPr lang="en-GB" dirty="0"/>
              <a:t>Do not have to be a member of </a:t>
            </a:r>
            <a:r>
              <a:rPr lang="en-GB" dirty="0" err="1"/>
              <a:t>UoE</a:t>
            </a:r>
            <a:r>
              <a:rPr lang="en-GB" dirty="0"/>
              <a:t> to use</a:t>
            </a:r>
          </a:p>
          <a:p>
            <a:r>
              <a:rPr lang="en-GB" dirty="0"/>
              <a:t>Data remains if you leave the </a:t>
            </a:r>
            <a:r>
              <a:rPr lang="en-GB" dirty="0" err="1"/>
              <a:t>UoE</a:t>
            </a:r>
            <a:endParaRPr lang="en-GB" dirty="0"/>
          </a:p>
          <a:p>
            <a:r>
              <a:rPr lang="en-GB" dirty="0"/>
              <a:t>Other services offered: Data Science Cloud, GPUs, </a:t>
            </a:r>
            <a:r>
              <a:rPr lang="en-GB" dirty="0" err="1"/>
              <a:t>Cerebras</a:t>
            </a:r>
            <a:r>
              <a:rPr lang="en-GB" dirty="0"/>
              <a:t> 2s, High memory (18 TB) server, …</a:t>
            </a:r>
          </a:p>
        </p:txBody>
      </p:sp>
    </p:spTree>
    <p:extLst>
      <p:ext uri="{BB962C8B-B14F-4D97-AF65-F5344CB8AC3E}">
        <p14:creationId xmlns:p14="http://schemas.microsoft.com/office/powerpoint/2010/main" val="165038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E511-EB2D-B182-F033-4C471D2C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non-institutional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0E304-84BA-6F2C-C82D-788510F85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Figshare</a:t>
            </a:r>
            <a:r>
              <a:rPr lang="en-GB" dirty="0"/>
              <a:t> – 20 GB max for file (free) , mint DOIs</a:t>
            </a:r>
          </a:p>
          <a:p>
            <a:pPr lvl="1"/>
            <a:r>
              <a:rPr lang="en-GB" dirty="0" err="1"/>
              <a:t>Figshare</a:t>
            </a:r>
            <a:r>
              <a:rPr lang="en-GB" dirty="0"/>
              <a:t>+ 20GB to 10 TB Datasets (not free)</a:t>
            </a:r>
          </a:p>
          <a:p>
            <a:r>
              <a:rPr lang="en-GB" dirty="0" err="1"/>
              <a:t>Zenodo</a:t>
            </a:r>
            <a:r>
              <a:rPr lang="en-GB" dirty="0"/>
              <a:t> – 50GB, mint DOIs</a:t>
            </a:r>
          </a:p>
          <a:p>
            <a:r>
              <a:rPr lang="en-GB" dirty="0"/>
              <a:t>Discipline related repositories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www.nature.com</a:t>
            </a:r>
            <a:r>
              <a:rPr lang="en-GB" dirty="0"/>
              <a:t>/</a:t>
            </a:r>
            <a:r>
              <a:rPr lang="en-GB" dirty="0" err="1"/>
              <a:t>sdata</a:t>
            </a:r>
            <a:r>
              <a:rPr lang="en-GB" dirty="0"/>
              <a:t>/policies/repositories</a:t>
            </a:r>
          </a:p>
        </p:txBody>
      </p:sp>
    </p:spTree>
    <p:extLst>
      <p:ext uri="{BB962C8B-B14F-4D97-AF65-F5344CB8AC3E}">
        <p14:creationId xmlns:p14="http://schemas.microsoft.com/office/powerpoint/2010/main" val="239429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1ABF-486B-6A51-C307-E5FCCCA2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452B5-DAB2-41FC-23D0-5F63D0096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Hopefully, </a:t>
            </a:r>
            <a:r>
              <a:rPr lang="en-GB" dirty="0"/>
              <a:t>you already knew about most of these offerings</a:t>
            </a:r>
          </a:p>
          <a:p>
            <a:r>
              <a:rPr lang="en-GB" dirty="0"/>
              <a:t>Have covered ways to publish/share your data I am aware of</a:t>
            </a:r>
          </a:p>
          <a:p>
            <a:pPr lvl="1"/>
            <a:r>
              <a:rPr lang="en-GB" dirty="0"/>
              <a:t>Most are free to a given threshold</a:t>
            </a:r>
          </a:p>
          <a:p>
            <a:pPr lvl="1"/>
            <a:r>
              <a:rPr lang="en-GB" dirty="0"/>
              <a:t>All bar one, require </a:t>
            </a:r>
            <a:r>
              <a:rPr lang="en-GB" dirty="0" err="1"/>
              <a:t>UoE</a:t>
            </a:r>
            <a:r>
              <a:rPr lang="en-GB" dirty="0"/>
              <a:t> affiliation</a:t>
            </a:r>
          </a:p>
          <a:p>
            <a:pPr lvl="1"/>
            <a:r>
              <a:rPr lang="en-GB" dirty="0"/>
              <a:t>Two will persist if you leave the </a:t>
            </a:r>
            <a:r>
              <a:rPr lang="en-GB" dirty="0" err="1"/>
              <a:t>UoE</a:t>
            </a:r>
            <a:endParaRPr lang="en-GB" dirty="0"/>
          </a:p>
          <a:p>
            <a:r>
              <a:rPr lang="en-GB" dirty="0"/>
              <a:t>Can rely on other non-institutional repositories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05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27292</TotalTime>
  <Words>919</Words>
  <Application>Microsoft Macintosh PowerPoint</Application>
  <PresentationFormat>Widescreen</PresentationFormat>
  <Paragraphs>104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Open Sans</vt:lpstr>
      <vt:lpstr>Source Sans Pro</vt:lpstr>
      <vt:lpstr>Office Theme</vt:lpstr>
      <vt:lpstr>Publishing data at the UoE</vt:lpstr>
      <vt:lpstr>Data storage at the UoE</vt:lpstr>
      <vt:lpstr>UoE centrally provided spaces (I)</vt:lpstr>
      <vt:lpstr>UoE centrally provided spaces (II)</vt:lpstr>
      <vt:lpstr>Data Share (https://datashare.ed.ac.uk/)</vt:lpstr>
      <vt:lpstr>DataVault (https://datavault.ed.ac.uk)</vt:lpstr>
      <vt:lpstr>EIDF (Edinburgh International Data Facility)</vt:lpstr>
      <vt:lpstr>Other non-institutional repositories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Antonioletti</dc:creator>
  <cp:lastModifiedBy>Mario Antonioletti</cp:lastModifiedBy>
  <cp:revision>21</cp:revision>
  <dcterms:created xsi:type="dcterms:W3CDTF">2024-07-19T08:24:31Z</dcterms:created>
  <dcterms:modified xsi:type="dcterms:W3CDTF">2024-08-07T09:42:26Z</dcterms:modified>
</cp:coreProperties>
</file>