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7" r:id="rId1"/>
  </p:sldMasterIdLst>
  <p:sldIdLst>
    <p:sldId id="266" r:id="rId2"/>
    <p:sldId id="257" r:id="rId3"/>
    <p:sldId id="258" r:id="rId4"/>
    <p:sldId id="259" r:id="rId5"/>
    <p:sldId id="261" r:id="rId6"/>
    <p:sldId id="262" r:id="rId7"/>
    <p:sldId id="268" r:id="rId8"/>
    <p:sldId id="269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1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C757326-0232-4CDF-81FF-302CA676961B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175" y="-8467"/>
            <a:ext cx="12279104" cy="68778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0"/>
            <a:ext cx="6534150" cy="38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26156" y="1874815"/>
            <a:ext cx="4457147" cy="1826581"/>
          </a:xfrm>
        </p:spPr>
        <p:txBody>
          <a:bodyPr anchor="b">
            <a:normAutofit/>
          </a:bodyPr>
          <a:lstStyle>
            <a:lvl1pPr algn="l">
              <a:defRPr sz="54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26156" y="3701396"/>
            <a:ext cx="445714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7166070" y="211894"/>
            <a:ext cx="2236945" cy="431718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1862" y="660400"/>
            <a:ext cx="4513541" cy="538096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942622"/>
            <a:ext cx="8596668" cy="385797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203292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1245704"/>
            <a:ext cx="1304743" cy="4615346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764" y="0"/>
            <a:ext cx="122847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177552"/>
            <a:ext cx="7650914" cy="58715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82473"/>
            <a:ext cx="8596668" cy="36588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PIC18F26Q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5652057"/>
            <a:ext cx="1532041" cy="110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admin\OneDrive\Desktop\Picture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5507162"/>
            <a:ext cx="2775583" cy="1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76" y="-8467"/>
            <a:ext cx="12279106" cy="687781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0659" y="2404534"/>
            <a:ext cx="549960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0658" y="4050833"/>
            <a:ext cx="549960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175" y="-8467"/>
            <a:ext cx="12279104" cy="687781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0657" y="2404534"/>
            <a:ext cx="8179612" cy="1646302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0656" y="4050833"/>
            <a:ext cx="8179612" cy="1096899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185379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12/15/2024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166526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12/15/2024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12/15/2024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18FXXQ24 CHIPFAMILY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5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Summary findings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2132856"/>
            <a:ext cx="8596668" cy="3658889"/>
          </a:xfrm>
        </p:spPr>
        <p:txBody>
          <a:bodyPr>
            <a:noAutofit/>
          </a:bodyPr>
          <a:lstStyle/>
          <a:p>
            <a:r>
              <a:rPr lang="en-GB" sz="1100" dirty="0" smtClean="0">
                <a:solidFill>
                  <a:schemeClr val="bg1">
                    <a:lumMod val="75000"/>
                  </a:schemeClr>
                </a:solidFill>
              </a:rPr>
              <a:t>DAT memory </a:t>
            </a:r>
            <a:r>
              <a:rPr lang="en-GB" sz="1100" dirty="0">
                <a:solidFill>
                  <a:schemeClr val="bg1">
                    <a:lumMod val="75000"/>
                  </a:schemeClr>
                </a:solidFill>
              </a:rPr>
              <a:t>specification section (  </a:t>
            </a:r>
            <a:r>
              <a:rPr lang="en-GB" sz="1100" dirty="0" smtClean="0">
                <a:solidFill>
                  <a:schemeClr val="bg1">
                    <a:lumMod val="75000"/>
                  </a:schemeClr>
                </a:solidFill>
              </a:rPr>
              <a:t>‘[</a:t>
            </a:r>
            <a:r>
              <a:rPr lang="en-GB" sz="1100" dirty="0" err="1" smtClean="0">
                <a:solidFill>
                  <a:schemeClr val="bg1">
                    <a:lumMod val="75000"/>
                  </a:schemeClr>
                </a:solidFill>
              </a:rPr>
              <a:t>FreeRAM</a:t>
            </a:r>
            <a:r>
              <a:rPr lang="en-GB" sz="1100" dirty="0" smtClean="0">
                <a:solidFill>
                  <a:schemeClr val="bg1">
                    <a:lumMod val="75000"/>
                  </a:schemeClr>
                </a:solidFill>
              </a:rPr>
              <a:t>]’ ) was incorrect - </a:t>
            </a:r>
            <a:r>
              <a:rPr lang="en-GB" sz="1100" b="1" dirty="0" smtClean="0">
                <a:solidFill>
                  <a:schemeClr val="bg1">
                    <a:lumMod val="75000"/>
                  </a:schemeClr>
                </a:solidFill>
              </a:rPr>
              <a:t>resolved</a:t>
            </a:r>
          </a:p>
          <a:p>
            <a:pPr lvl="1"/>
            <a:r>
              <a:rPr lang="en-GB" sz="1100" dirty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GB" sz="1100" dirty="0" err="1">
                <a:solidFill>
                  <a:schemeClr val="bg1">
                    <a:lumMod val="75000"/>
                  </a:schemeClr>
                </a:solidFill>
              </a:rPr>
              <a:t>FreeRAM</a:t>
            </a:r>
            <a:r>
              <a:rPr lang="en-GB" sz="1100" dirty="0" smtClean="0">
                <a:solidFill>
                  <a:schemeClr val="bg1">
                    <a:lumMod val="75000"/>
                  </a:schemeClr>
                </a:solidFill>
              </a:rPr>
              <a:t>] RAM location  –  fixed  within GETCHIPDATA.BAS</a:t>
            </a:r>
          </a:p>
          <a:p>
            <a:pPr lvl="1"/>
            <a:r>
              <a:rPr lang="en-GB" sz="1100" dirty="0">
                <a:solidFill>
                  <a:schemeClr val="bg1">
                    <a:lumMod val="75000"/>
                  </a:schemeClr>
                </a:solidFill>
              </a:rPr>
              <a:t>ADC initially shows no results</a:t>
            </a:r>
          </a:p>
          <a:p>
            <a:pPr lvl="1"/>
            <a:r>
              <a:rPr lang="en-GB" sz="1100" dirty="0">
                <a:solidFill>
                  <a:schemeClr val="bg1">
                    <a:lumMod val="75000"/>
                  </a:schemeClr>
                </a:solidFill>
              </a:rPr>
              <a:t>Wrong connection on the test rig!</a:t>
            </a:r>
          </a:p>
          <a:p>
            <a:r>
              <a:rPr lang="en-GB" sz="1100" dirty="0">
                <a:solidFill>
                  <a:schemeClr val="bg1">
                    <a:lumMod val="75000"/>
                  </a:schemeClr>
                </a:solidFill>
              </a:rPr>
              <a:t>EEPROM demo program not working as expected</a:t>
            </a:r>
          </a:p>
          <a:p>
            <a:pPr lvl="1"/>
            <a:r>
              <a:rPr lang="en-GB" sz="1100" dirty="0" smtClean="0">
                <a:solidFill>
                  <a:schemeClr val="bg1">
                    <a:lumMod val="75000"/>
                  </a:schemeClr>
                </a:solidFill>
              </a:rPr>
              <a:t>EEPROM.H  </a:t>
            </a:r>
            <a:r>
              <a:rPr lang="en-GB" sz="1100" dirty="0">
                <a:solidFill>
                  <a:schemeClr val="bg1">
                    <a:lumMod val="75000"/>
                  </a:schemeClr>
                </a:solidFill>
              </a:rPr>
              <a:t>required </a:t>
            </a:r>
            <a:r>
              <a:rPr lang="en-GB" sz="1100" dirty="0" smtClean="0">
                <a:solidFill>
                  <a:schemeClr val="bg1">
                    <a:lumMod val="75000"/>
                  </a:schemeClr>
                </a:solidFill>
              </a:rPr>
              <a:t>updating</a:t>
            </a:r>
          </a:p>
          <a:p>
            <a:r>
              <a:rPr lang="en-GB" sz="1100" dirty="0" smtClean="0">
                <a:solidFill>
                  <a:schemeClr val="bg1">
                    <a:lumMod val="75000"/>
                  </a:schemeClr>
                </a:solidFill>
              </a:rPr>
              <a:t>I2C does not operate as per datasheet</a:t>
            </a:r>
          </a:p>
          <a:p>
            <a:pPr lvl="1"/>
            <a:r>
              <a:rPr lang="en-GB" sz="1100" dirty="0" smtClean="0">
                <a:solidFill>
                  <a:schemeClr val="bg1">
                    <a:lumMod val="75000"/>
                  </a:schemeClr>
                </a:solidFill>
              </a:rPr>
              <a:t>HWI2C.H updated</a:t>
            </a:r>
            <a:endParaRPr lang="en-GB" sz="11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PWM Registers &amp; </a:t>
            </a:r>
            <a:r>
              <a:rPr lang="en-GB" sz="1100" dirty="0" err="1" smtClean="0">
                <a:solidFill>
                  <a:schemeClr val="tx1"/>
                </a:solidFill>
              </a:rPr>
              <a:t>Register.Bits</a:t>
            </a:r>
            <a:r>
              <a:rPr lang="en-GB" sz="1100" dirty="0" smtClean="0">
                <a:solidFill>
                  <a:schemeClr val="tx1"/>
                </a:solidFill>
              </a:rPr>
              <a:t> fundamentally different</a:t>
            </a:r>
          </a:p>
          <a:p>
            <a:pPr lvl="1"/>
            <a:r>
              <a:rPr lang="en-GB" sz="1100" dirty="0" smtClean="0">
                <a:solidFill>
                  <a:schemeClr val="tx1"/>
                </a:solidFill>
              </a:rPr>
              <a:t>PWM.H </a:t>
            </a:r>
            <a:r>
              <a:rPr lang="en-GB" sz="1100" dirty="0">
                <a:solidFill>
                  <a:schemeClr val="tx1"/>
                </a:solidFill>
              </a:rPr>
              <a:t>required updating</a:t>
            </a:r>
          </a:p>
          <a:p>
            <a:pPr marL="457200" lvl="1" indent="0">
              <a:buNone/>
            </a:pPr>
            <a:endParaRPr lang="en-GB" sz="1100" dirty="0" smtClean="0"/>
          </a:p>
          <a:p>
            <a:r>
              <a:rPr lang="en-GB" sz="1100" dirty="0">
                <a:solidFill>
                  <a:schemeClr val="bg1">
                    <a:lumMod val="75000"/>
                  </a:schemeClr>
                </a:solidFill>
              </a:rPr>
              <a:t>PPSTOOL does not support Q24</a:t>
            </a:r>
          </a:p>
          <a:p>
            <a:pPr lvl="1"/>
            <a:r>
              <a:rPr lang="en-GB" sz="1100" dirty="0">
                <a:solidFill>
                  <a:schemeClr val="bg1">
                    <a:lumMod val="75000"/>
                  </a:schemeClr>
                </a:solidFill>
              </a:rPr>
              <a:t>Edit XML to represent this new family</a:t>
            </a:r>
          </a:p>
          <a:p>
            <a:r>
              <a:rPr lang="en-GB" sz="1100" dirty="0">
                <a:solidFill>
                  <a:schemeClr val="bg1">
                    <a:lumMod val="75000"/>
                  </a:schemeClr>
                </a:solidFill>
              </a:rPr>
              <a:t>Issue Noted</a:t>
            </a:r>
          </a:p>
          <a:p>
            <a:pPr lvl="1"/>
            <a:r>
              <a:rPr lang="en-GB" sz="1100" dirty="0" smtClean="0">
                <a:solidFill>
                  <a:schemeClr val="bg1">
                    <a:lumMod val="75000"/>
                  </a:schemeClr>
                </a:solidFill>
              </a:rPr>
              <a:t>Compiler does not handle undefined </a:t>
            </a:r>
            <a:r>
              <a:rPr lang="en-GB" sz="1100" dirty="0" err="1" smtClean="0">
                <a:solidFill>
                  <a:schemeClr val="bg1">
                    <a:lumMod val="75000"/>
                  </a:schemeClr>
                </a:solidFill>
              </a:rPr>
              <a:t>port.bit</a:t>
            </a:r>
            <a:r>
              <a:rPr lang="en-GB" sz="1100" dirty="0" smtClean="0">
                <a:solidFill>
                  <a:schemeClr val="bg1">
                    <a:lumMod val="75000"/>
                  </a:schemeClr>
                </a:solidFill>
              </a:rPr>
              <a:t> appropriate portc.7</a:t>
            </a:r>
            <a:endParaRPr lang="en-GB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02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GCBASIC </a:t>
            </a:r>
            <a:r>
              <a:rPr lang="en-GB" dirty="0"/>
              <a:t/>
            </a:r>
            <a:br>
              <a:rPr lang="en-GB" dirty="0"/>
            </a:br>
            <a:r>
              <a:rPr lang="en-GB" sz="3600" dirty="0" smtClean="0"/>
              <a:t>18FxxQ24</a:t>
            </a:r>
            <a:endParaRPr lang="en-GB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November 2024  release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9955213" y="211138"/>
            <a:ext cx="2236787" cy="431800"/>
          </a:xfrm>
        </p:spPr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570802" y="1341517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1464" y="4867491"/>
            <a:ext cx="1029510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New chip family – getting the basics operating</a:t>
            </a:r>
          </a:p>
        </p:txBody>
      </p:sp>
    </p:spTree>
    <p:extLst>
      <p:ext uri="{BB962C8B-B14F-4D97-AF65-F5344CB8AC3E}">
        <p14:creationId xmlns:p14="http://schemas.microsoft.com/office/powerpoint/2010/main" val="6705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0" y="514350"/>
            <a:ext cx="6678613" cy="583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32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GCBASIC </a:t>
            </a:r>
            <a:r>
              <a:rPr lang="en-GB" dirty="0"/>
              <a:t/>
            </a:r>
            <a:br>
              <a:rPr lang="en-GB" dirty="0"/>
            </a:br>
            <a:r>
              <a:rPr lang="en-GB" sz="3600" dirty="0" smtClean="0"/>
              <a:t>18FxxQ24</a:t>
            </a:r>
            <a:endParaRPr lang="en-GB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December 2024  release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9955213" y="211138"/>
            <a:ext cx="2236787" cy="431800"/>
          </a:xfrm>
        </p:spPr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357966" y="4293096"/>
            <a:ext cx="1029510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New chip family</a:t>
            </a:r>
          </a:p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The PWM challenge</a:t>
            </a:r>
          </a:p>
        </p:txBody>
      </p:sp>
    </p:spTree>
    <p:extLst>
      <p:ext uri="{BB962C8B-B14F-4D97-AF65-F5344CB8AC3E}">
        <p14:creationId xmlns:p14="http://schemas.microsoft.com/office/powerpoint/2010/main" val="153710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177552"/>
            <a:ext cx="3600400" cy="58715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4276" y="918732"/>
            <a:ext cx="8352929" cy="5606612"/>
          </a:xfrm>
          <a:prstGeom prst="rect">
            <a:avLst/>
          </a:prstGeom>
          <a:solidFill>
            <a:schemeClr val="bg1"/>
          </a:solidFill>
        </p:spPr>
        <p:txBody>
          <a:bodyPr vert="horz" lIns="113416" tIns="56707" rIns="113416" bIns="56707" rtlCol="0">
            <a:noAutofit/>
          </a:bodyPr>
          <a:lstStyle>
            <a:lvl1pPr marL="318988" indent="-318988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1142" indent="-265824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329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8614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3932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250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4568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9887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1520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Install the hardware and make the board work – three LED programs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Make  four LEDs flash in a sequence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/>
              <a:t>Set the LEDs to represent the value of ADC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Sequence the LEDs with a delay using the value of ADC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Using an input to set the state of the LEDs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Using the reset switch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Using the switch, ADC – make the LEDs flash in a sequence with reverse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Using the serial to display values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Using the timer0 overflow, 8bit timer, 16bit timer to flash the LEDs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Using </a:t>
            </a:r>
            <a:r>
              <a:rPr lang="en-GB" sz="1500" strike="sngStrike" dirty="0" err="1"/>
              <a:t>EEProm</a:t>
            </a:r>
            <a:r>
              <a:rPr lang="en-GB" sz="1500" strike="sngStrike" dirty="0"/>
              <a:t> – showing values on the serial terminal, and more constants insights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Using I2C with serial to discover I2C devices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Using an I2C GCLD display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Using a SPI GCLD display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b="1" dirty="0">
                <a:solidFill>
                  <a:srgbClr val="FF0000"/>
                </a:solidFill>
              </a:rPr>
              <a:t>Using PWM, 7  ways,  to dim the LEDS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an external interrupt to control an LED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storage within the chip – </a:t>
            </a:r>
            <a:r>
              <a:rPr lang="en-GB" sz="1500" dirty="0" err="1">
                <a:solidFill>
                  <a:schemeClr val="bg1">
                    <a:lumMod val="75000"/>
                  </a:schemeClr>
                </a:solidFill>
              </a:rPr>
              <a:t>Progmem</a:t>
            </a: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, SAF memory, EEPROM and DATA blocks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CLC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The GCBASIC tool chain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Assembly , alternatives assemblers and MPLAB-X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</a:p>
          <a:p>
            <a:pPr marL="637961" indent="-637961">
              <a:buFont typeface="+mj-lt"/>
              <a:buAutoNum type="arabicPeriod"/>
            </a:pPr>
            <a:endParaRPr lang="en-GB" sz="1200" dirty="0">
              <a:solidFill>
                <a:schemeClr val="bg1">
                  <a:lumMod val="75000"/>
                </a:schemeClr>
              </a:solidFill>
            </a:endParaRPr>
          </a:p>
          <a:p>
            <a:pPr marL="637961" indent="-637961">
              <a:buNone/>
            </a:pPr>
            <a:endParaRPr lang="en-GB" sz="1500" dirty="0"/>
          </a:p>
          <a:p>
            <a:pPr marL="637961" indent="-637961">
              <a:buFont typeface="+mj-lt"/>
              <a:buAutoNum type="arabicPeriod"/>
            </a:pPr>
            <a:endParaRPr lang="en-GB" sz="1500" dirty="0"/>
          </a:p>
          <a:p>
            <a:pPr marL="637961" indent="-637961">
              <a:buFont typeface="+mj-lt"/>
              <a:buAutoNum type="arabicPeriod"/>
            </a:pPr>
            <a:endParaRPr lang="en-GB" sz="1300" dirty="0"/>
          </a:p>
          <a:p>
            <a:pPr marL="637961" indent="-637961">
              <a:buFont typeface="+mj-lt"/>
              <a:buAutoNum type="arabicPeriod"/>
            </a:pPr>
            <a:endParaRPr lang="en-GB" sz="1300" dirty="0"/>
          </a:p>
          <a:p>
            <a:pPr marL="637961" indent="-637961">
              <a:buFont typeface="+mj-lt"/>
              <a:buAutoNum type="arabicPeriod"/>
            </a:pPr>
            <a:endParaRPr lang="en-GB" sz="1300" dirty="0"/>
          </a:p>
          <a:p>
            <a:pPr marL="637961" indent="-637961">
              <a:buFont typeface="+mj-lt"/>
              <a:buAutoNum type="arabicPeriod"/>
            </a:pPr>
            <a:endParaRPr lang="en-GB" sz="1300" dirty="0"/>
          </a:p>
        </p:txBody>
      </p:sp>
    </p:spTree>
    <p:extLst>
      <p:ext uri="{BB962C8B-B14F-4D97-AF65-F5344CB8AC3E}">
        <p14:creationId xmlns:p14="http://schemas.microsoft.com/office/powerpoint/2010/main" val="261798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47600" y="2276877"/>
            <a:ext cx="2140137" cy="1900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dirty="0"/>
              <a:t>GCBASIC </a:t>
            </a:r>
            <a:r>
              <a:rPr lang="en-GB" sz="2000" dirty="0"/>
              <a:t>Compiler</a:t>
            </a:r>
            <a:endParaRPr lang="en-GB" sz="15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863752" y="4149080"/>
            <a:ext cx="5280587" cy="2053514"/>
          </a:xfrm>
          <a:prstGeom prst="rect">
            <a:avLst/>
          </a:prstGeom>
          <a:noFill/>
        </p:spPr>
        <p:txBody>
          <a:bodyPr wrap="square" lIns="113416" tIns="56707" rIns="113416" bIns="56707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18FxxQ24 chip family</a:t>
            </a:r>
          </a:p>
          <a:p>
            <a:endParaRPr lang="en-GB" dirty="0" smtClean="0"/>
          </a:p>
          <a:p>
            <a:r>
              <a:rPr lang="en-GB" dirty="0" smtClean="0"/>
              <a:t>GCBASIC is a cross platform with common code translation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87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0338" y="1058992"/>
            <a:ext cx="11930318" cy="4962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lowchart: Process 43"/>
          <p:cNvSpPr/>
          <p:nvPr/>
        </p:nvSpPr>
        <p:spPr>
          <a:xfrm>
            <a:off x="2735627" y="2881584"/>
            <a:ext cx="8640960" cy="153617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43340" y="2881584"/>
            <a:ext cx="2140137" cy="1900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600" dirty="0"/>
              <a:t>GCBASIC </a:t>
            </a:r>
            <a:r>
              <a:rPr lang="en-GB" sz="2100" dirty="0"/>
              <a:t>Compiler</a:t>
            </a:r>
            <a:endParaRPr lang="en-GB" sz="1600" dirty="0"/>
          </a:p>
        </p:txBody>
      </p:sp>
      <p:sp>
        <p:nvSpPr>
          <p:cNvPr id="15" name="Flowchart: Document 14"/>
          <p:cNvSpPr/>
          <p:nvPr/>
        </p:nvSpPr>
        <p:spPr>
          <a:xfrm>
            <a:off x="3508180" y="1673284"/>
            <a:ext cx="1536171" cy="96010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Source Code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3028127" y="3265627"/>
            <a:ext cx="2016224" cy="768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 err="1"/>
              <a:t>Preprocessor</a:t>
            </a:r>
            <a:endParaRPr lang="en-GB" sz="2100" dirty="0"/>
          </a:p>
        </p:txBody>
      </p:sp>
      <p:sp>
        <p:nvSpPr>
          <p:cNvPr id="17" name="Flowchart: Document 16"/>
          <p:cNvSpPr/>
          <p:nvPr/>
        </p:nvSpPr>
        <p:spPr>
          <a:xfrm>
            <a:off x="4127781" y="4801797"/>
            <a:ext cx="1536171" cy="960107"/>
          </a:xfrm>
          <a:prstGeom prst="flowChartDocumen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Libraries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5327915" y="3265627"/>
            <a:ext cx="1632181" cy="768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Code Translator</a:t>
            </a:r>
          </a:p>
        </p:txBody>
      </p:sp>
      <p:sp>
        <p:nvSpPr>
          <p:cNvPr id="19" name="Flowchart: Process 18"/>
          <p:cNvSpPr/>
          <p:nvPr/>
        </p:nvSpPr>
        <p:spPr>
          <a:xfrm>
            <a:off x="7248128" y="3265627"/>
            <a:ext cx="1632181" cy="768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Assembler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9264352" y="3265627"/>
            <a:ext cx="1632181" cy="768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Linker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54909" y="1227012"/>
            <a:ext cx="2582047" cy="44627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sz="2100" dirty="0"/>
              <a:t>High Level Language</a:t>
            </a:r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6960096" y="3649669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0" idx="1"/>
          </p:cNvCxnSpPr>
          <p:nvPr/>
        </p:nvCxnSpPr>
        <p:spPr>
          <a:xfrm>
            <a:off x="8880309" y="3649669"/>
            <a:ext cx="3840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152518" y="2598613"/>
            <a:ext cx="0" cy="697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036238" y="4033713"/>
            <a:ext cx="1" cy="576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5044351" y="3649669"/>
            <a:ext cx="2835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8208235" y="4609776"/>
            <a:ext cx="1728192" cy="1344149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2100" dirty="0"/>
              <a:t>Assembly Language</a:t>
            </a:r>
          </a:p>
          <a:p>
            <a:pPr algn="ctr"/>
            <a:r>
              <a:rPr lang="en-GB" sz="2100" dirty="0"/>
              <a:t>ASM file</a:t>
            </a:r>
          </a:p>
          <a:p>
            <a:pPr algn="ctr"/>
            <a:endParaRPr lang="en-GB" sz="2100" dirty="0"/>
          </a:p>
        </p:txBody>
      </p:sp>
      <p:sp>
        <p:nvSpPr>
          <p:cNvPr id="38" name="Flowchart: Document 37"/>
          <p:cNvSpPr/>
          <p:nvPr/>
        </p:nvSpPr>
        <p:spPr>
          <a:xfrm>
            <a:off x="10224459" y="4609776"/>
            <a:ext cx="1728192" cy="1344149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2100" dirty="0"/>
              <a:t>Absolute Machine Code</a:t>
            </a:r>
          </a:p>
          <a:p>
            <a:pPr algn="ctr"/>
            <a:r>
              <a:rPr lang="en-GB" sz="2100" dirty="0"/>
              <a:t>HEX file</a:t>
            </a:r>
          </a:p>
          <a:p>
            <a:pPr algn="ctr"/>
            <a:endParaRPr lang="en-GB" sz="21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8880310" y="3649669"/>
            <a:ext cx="192021" cy="9601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10896534" y="3649669"/>
            <a:ext cx="192021" cy="9601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323398" y="6213310"/>
            <a:ext cx="3763653" cy="44627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sz="2100" dirty="0"/>
              <a:t>8 bit PIC, AVR, AVR-DX and LGT</a:t>
            </a: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The core compiler</a:t>
            </a:r>
            <a:endParaRPr lang="en-GB" dirty="0"/>
          </a:p>
        </p:txBody>
      </p:sp>
      <p:sp>
        <p:nvSpPr>
          <p:cNvPr id="48" name="Flowchart: Document 47"/>
          <p:cNvSpPr/>
          <p:nvPr/>
        </p:nvSpPr>
        <p:spPr>
          <a:xfrm>
            <a:off x="7344139" y="1124744"/>
            <a:ext cx="1728192" cy="960107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2100" dirty="0"/>
              <a:t>Reports:</a:t>
            </a:r>
          </a:p>
          <a:p>
            <a:pPr algn="ctr"/>
            <a:r>
              <a:rPr lang="en-GB" sz="2100" dirty="0"/>
              <a:t>TXT and HTML</a:t>
            </a:r>
          </a:p>
          <a:p>
            <a:pPr algn="ctr"/>
            <a:endParaRPr lang="en-GB" sz="21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8400256" y="198884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611383" y="2598613"/>
            <a:ext cx="2045362" cy="400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lIns="121917" tIns="60958" rIns="121917" bIns="60958" rtlCol="0">
            <a:spAutoFit/>
          </a:bodyPr>
          <a:lstStyle/>
          <a:p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26" name="Flowchart: Document 25"/>
          <p:cNvSpPr/>
          <p:nvPr/>
        </p:nvSpPr>
        <p:spPr>
          <a:xfrm>
            <a:off x="2203100" y="4801797"/>
            <a:ext cx="1752195" cy="960107"/>
          </a:xfrm>
          <a:prstGeom prst="flowChartDocumen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Chip Specific DAT file</a:t>
            </a:r>
          </a:p>
        </p:txBody>
      </p:sp>
      <p:cxnSp>
        <p:nvCxnSpPr>
          <p:cNvPr id="7" name="Straight Connector 6"/>
          <p:cNvCxnSpPr>
            <a:stCxn id="26" idx="0"/>
          </p:cNvCxnSpPr>
          <p:nvPr/>
        </p:nvCxnSpPr>
        <p:spPr>
          <a:xfrm flipV="1">
            <a:off x="3079198" y="4609776"/>
            <a:ext cx="957040" cy="19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0"/>
          </p:cNvCxnSpPr>
          <p:nvPr/>
        </p:nvCxnSpPr>
        <p:spPr>
          <a:xfrm flipH="1" flipV="1">
            <a:off x="4045932" y="4609776"/>
            <a:ext cx="849935" cy="19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711624" y="2084851"/>
            <a:ext cx="799201" cy="1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ocument 38"/>
          <p:cNvSpPr/>
          <p:nvPr/>
        </p:nvSpPr>
        <p:spPr>
          <a:xfrm>
            <a:off x="1559496" y="1716079"/>
            <a:ext cx="1752195" cy="96010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Chip Specific Constraints</a:t>
            </a:r>
          </a:p>
        </p:txBody>
      </p:sp>
    </p:spTree>
    <p:extLst>
      <p:ext uri="{BB962C8B-B14F-4D97-AF65-F5344CB8AC3E}">
        <p14:creationId xmlns:p14="http://schemas.microsoft.com/office/powerpoint/2010/main" val="94494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GCBASIC prototype board</a:t>
            </a:r>
          </a:p>
          <a:p>
            <a:pPr lvl="1"/>
            <a:r>
              <a:rPr lang="en-GB" dirty="0" smtClean="0"/>
              <a:t>8, 14, 18, 28 and 40 pin devices</a:t>
            </a:r>
          </a:p>
          <a:p>
            <a:pPr lvl="1"/>
            <a:r>
              <a:rPr lang="en-GB" dirty="0" smtClean="0"/>
              <a:t>LEDs</a:t>
            </a:r>
          </a:p>
          <a:p>
            <a:pPr lvl="1"/>
            <a:r>
              <a:rPr lang="en-GB" dirty="0" smtClean="0"/>
              <a:t>Switches</a:t>
            </a:r>
          </a:p>
          <a:p>
            <a:pPr lvl="1"/>
            <a:r>
              <a:rPr lang="en-GB" dirty="0" smtClean="0"/>
              <a:t>POTs</a:t>
            </a:r>
          </a:p>
          <a:p>
            <a:pPr lvl="1"/>
            <a:r>
              <a:rPr lang="en-GB" dirty="0" smtClean="0"/>
              <a:t>Connections</a:t>
            </a:r>
          </a:p>
          <a:p>
            <a:pPr lvl="2"/>
            <a:r>
              <a:rPr lang="en-GB" dirty="0" smtClean="0"/>
              <a:t>USB, GLCD, LCD</a:t>
            </a:r>
          </a:p>
          <a:p>
            <a:pPr lvl="2"/>
            <a:r>
              <a:rPr lang="en-GB" dirty="0" smtClean="0"/>
              <a:t>Sensors</a:t>
            </a:r>
          </a:p>
          <a:p>
            <a:r>
              <a:rPr lang="en-GB" dirty="0" smtClean="0"/>
              <a:t>PICKit2 using </a:t>
            </a:r>
            <a:r>
              <a:rPr lang="en-GB" dirty="0" err="1" smtClean="0"/>
              <a:t>PICKitPlus</a:t>
            </a:r>
            <a:endParaRPr lang="en-GB" dirty="0" smtClean="0"/>
          </a:p>
          <a:p>
            <a:r>
              <a:rPr lang="en-GB" dirty="0" smtClean="0"/>
              <a:t>External power supply</a:t>
            </a:r>
          </a:p>
          <a:p>
            <a:r>
              <a:rPr lang="en-GB" dirty="0" smtClean="0"/>
              <a:t>USART/TTL adapter</a:t>
            </a:r>
          </a:p>
          <a:p>
            <a:pPr lvl="1"/>
            <a:endParaRPr lang="en-GB" dirty="0" smtClean="0"/>
          </a:p>
          <a:p>
            <a:pPr lvl="2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4891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Setup</a:t>
            </a:r>
            <a:endParaRPr lang="en-GB" dirty="0"/>
          </a:p>
        </p:txBody>
      </p:sp>
      <p:pic>
        <p:nvPicPr>
          <p:cNvPr id="542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445375" y="2665255"/>
            <a:ext cx="3653492" cy="233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>
            <a:off x="7399237" y="5038597"/>
            <a:ext cx="0" cy="12481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11551" y="4993916"/>
            <a:ext cx="6085" cy="6829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432237" y="5657855"/>
            <a:ext cx="12436" cy="11894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911552" y="5664206"/>
            <a:ext cx="2533385" cy="17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609787" y="5047759"/>
            <a:ext cx="1555" cy="3497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968688" y="5378455"/>
            <a:ext cx="6649" cy="14472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594607" y="5393439"/>
            <a:ext cx="1355029" cy="104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5168" y="3012142"/>
            <a:ext cx="5615947" cy="32829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GB" sz="1300" dirty="0"/>
              <a:t>http://www.gabotronics.com/development-boards/xmega-xminilab.htm</a:t>
            </a:r>
            <a:endParaRPr lang="en-GB" sz="1300" dirty="0"/>
          </a:p>
        </p:txBody>
      </p:sp>
    </p:spTree>
    <p:extLst>
      <p:ext uri="{BB962C8B-B14F-4D97-AF65-F5344CB8AC3E}">
        <p14:creationId xmlns:p14="http://schemas.microsoft.com/office/powerpoint/2010/main" val="57433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113416" tIns="56707" rIns="113416" bIns="56707" rtlCol="0" anchor="ctr">
            <a:normAutofit fontScale="90000"/>
          </a:bodyPr>
          <a:lstStyle/>
          <a:p>
            <a:pPr algn="l"/>
            <a:r>
              <a:rPr lang="en-GB" dirty="0" smtClean="0"/>
              <a:t>PWM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377819"/>
              </p:ext>
            </p:extLst>
          </p:nvPr>
        </p:nvGraphicFramePr>
        <p:xfrm>
          <a:off x="239349" y="1912448"/>
          <a:ext cx="11760626" cy="4281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921"/>
                <a:gridCol w="2737388"/>
                <a:gridCol w="3572445"/>
                <a:gridCol w="2591747"/>
                <a:gridCol w="2352125"/>
              </a:tblGrid>
              <a:tr h="590464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PWM</a:t>
                      </a:r>
                      <a:r>
                        <a:rPr lang="en-GB" sz="1600" baseline="0" dirty="0" smtClean="0"/>
                        <a:t> type</a:t>
                      </a:r>
                      <a:endParaRPr lang="en-GB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Characteristics</a:t>
                      </a:r>
                      <a:endParaRPr lang="en-GB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PPS required</a:t>
                      </a:r>
                      <a:endParaRPr lang="en-GB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Comment</a:t>
                      </a:r>
                      <a:endParaRPr lang="en-GB" sz="1600" dirty="0"/>
                    </a:p>
                  </a:txBody>
                  <a:tcPr marL="121920" marR="121920" marT="60960" marB="60960"/>
                </a:tc>
              </a:tr>
              <a:tr h="494453">
                <a:tc>
                  <a:txBody>
                    <a:bodyPr/>
                    <a:lstStyle/>
                    <a:p>
                      <a:pPr lvl="0"/>
                      <a:r>
                        <a:rPr lang="en-GB" sz="1600" dirty="0" smtClean="0"/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1600" dirty="0" smtClean="0"/>
                        <a:t>The simplest</a:t>
                      </a:r>
                      <a:r>
                        <a:rPr lang="en-GB" sz="1600" baseline="0" dirty="0" smtClean="0"/>
                        <a:t> way</a:t>
                      </a:r>
                      <a:endParaRPr lang="en-GB" sz="1600" dirty="0" smtClean="0"/>
                    </a:p>
                  </a:txBody>
                  <a:tcPr marL="121920" marR="121920" marT="60960" marB="6096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06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Port</a:t>
                      </a:r>
                      <a:r>
                        <a:rPr lang="en-GB" sz="1600" baseline="0" dirty="0" smtClean="0"/>
                        <a:t> on and off</a:t>
                      </a:r>
                      <a:endParaRPr lang="en-GB" sz="1600" dirty="0" smtClean="0"/>
                    </a:p>
                  </a:txBody>
                  <a:tcPr marL="121920" marR="121920" marT="60960" marB="6096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No</a:t>
                      </a:r>
                      <a:endParaRPr lang="en-GB" sz="1600" dirty="0"/>
                    </a:p>
                  </a:txBody>
                  <a:tcPr marL="121920" marR="121920" marT="60960" marB="6096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Any</a:t>
                      </a:r>
                      <a:r>
                        <a:rPr lang="en-GB" sz="1600" baseline="0" dirty="0" smtClean="0"/>
                        <a:t> port**</a:t>
                      </a:r>
                      <a:endParaRPr lang="en-GB" sz="1600" dirty="0"/>
                    </a:p>
                  </a:txBody>
                  <a:tcPr marL="121920" marR="121920" marT="60960" marB="6096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2</a:t>
                      </a:r>
                      <a:endParaRPr lang="en-GB" sz="1600" dirty="0"/>
                    </a:p>
                  </a:txBody>
                  <a:tcPr marL="121920" marR="121920" marT="60960" marB="6096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1600" dirty="0" smtClean="0"/>
                        <a:t>The </a:t>
                      </a:r>
                      <a:r>
                        <a:rPr lang="en-GB" sz="1600" dirty="0" err="1" smtClean="0"/>
                        <a:t>pulseout</a:t>
                      </a:r>
                      <a:r>
                        <a:rPr lang="en-GB" sz="1600" dirty="0" smtClean="0"/>
                        <a:t>() way</a:t>
                      </a:r>
                    </a:p>
                  </a:txBody>
                  <a:tcPr marL="121920" marR="121920" marT="60960" marB="6096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06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 smtClean="0"/>
                        <a:t>PulseOut</a:t>
                      </a:r>
                      <a:r>
                        <a:rPr lang="en-GB" sz="1600" dirty="0" smtClean="0"/>
                        <a:t>() </a:t>
                      </a:r>
                      <a:r>
                        <a:rPr lang="en-GB" sz="1600" baseline="0" dirty="0" smtClean="0"/>
                        <a:t> a port for a period</a:t>
                      </a:r>
                      <a:endParaRPr lang="en-GB" sz="1600" dirty="0" smtClean="0"/>
                    </a:p>
                  </a:txBody>
                  <a:tcPr marL="121920" marR="121920" marT="60960" marB="6096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No</a:t>
                      </a:r>
                      <a:endParaRPr lang="en-GB" sz="1600" dirty="0"/>
                    </a:p>
                  </a:txBody>
                  <a:tcPr marL="121920" marR="121920" marT="60960" marB="6096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Any</a:t>
                      </a:r>
                      <a:r>
                        <a:rPr lang="en-GB" sz="1600" baseline="0" dirty="0" smtClean="0"/>
                        <a:t> port**</a:t>
                      </a:r>
                      <a:endParaRPr lang="en-GB" sz="1600" dirty="0"/>
                    </a:p>
                  </a:txBody>
                  <a:tcPr marL="121920" marR="121920" marT="60960" marB="6096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3</a:t>
                      </a:r>
                      <a:endParaRPr lang="en-GB" sz="1600" dirty="0"/>
                    </a:p>
                  </a:txBody>
                  <a:tcPr marL="121920" marR="121920" marT="60960" marB="6096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1600" dirty="0" smtClean="0"/>
                        <a:t>The </a:t>
                      </a:r>
                      <a:r>
                        <a:rPr lang="en-GB" sz="1600" dirty="0" err="1" smtClean="0"/>
                        <a:t>PWMOut</a:t>
                      </a:r>
                      <a:r>
                        <a:rPr lang="en-GB" sz="1600" dirty="0" smtClean="0"/>
                        <a:t>()</a:t>
                      </a:r>
                      <a:r>
                        <a:rPr lang="en-GB" sz="1600" baseline="0" dirty="0" smtClean="0"/>
                        <a:t> way</a:t>
                      </a:r>
                      <a:endParaRPr lang="en-GB" sz="1600" dirty="0" smtClean="0"/>
                    </a:p>
                  </a:txBody>
                  <a:tcPr marL="121920" marR="121920" marT="60960" marB="6096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06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PWMOUT() </a:t>
                      </a:r>
                      <a:r>
                        <a:rPr lang="en-GB" sz="1600" baseline="0" dirty="0" smtClean="0"/>
                        <a:t> a</a:t>
                      </a:r>
                      <a:r>
                        <a:rPr lang="en-GB" sz="1600" dirty="0" smtClean="0"/>
                        <a:t> number of pulses</a:t>
                      </a:r>
                    </a:p>
                  </a:txBody>
                  <a:tcPr marL="121920" marR="121920" marT="60960" marB="6096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No</a:t>
                      </a:r>
                      <a:endParaRPr lang="en-GB" sz="1600" dirty="0"/>
                    </a:p>
                  </a:txBody>
                  <a:tcPr marL="121920" marR="121920" marT="60960" marB="6096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Any</a:t>
                      </a:r>
                      <a:r>
                        <a:rPr lang="en-GB" sz="1600" baseline="0" dirty="0" smtClean="0"/>
                        <a:t> port**</a:t>
                      </a:r>
                      <a:endParaRPr lang="en-GB" sz="1600" dirty="0"/>
                    </a:p>
                  </a:txBody>
                  <a:tcPr marL="121920" marR="121920" marT="60960" marB="6096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4</a:t>
                      </a:r>
                      <a:endParaRPr lang="en-GB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CCP/PWM way</a:t>
                      </a:r>
                      <a:endParaRPr lang="en-GB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Fixed frequency, fixed duty using timer2*</a:t>
                      </a:r>
                      <a:endParaRPr lang="en-GB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Yes</a:t>
                      </a:r>
                      <a:r>
                        <a:rPr lang="en-GB" sz="1600" baseline="0" dirty="0" smtClean="0"/>
                        <a:t> – CCP/</a:t>
                      </a:r>
                      <a:r>
                        <a:rPr lang="en-GB" sz="1600" baseline="0" dirty="0" err="1" smtClean="0"/>
                        <a:t>PWMx</a:t>
                      </a:r>
                      <a:r>
                        <a:rPr lang="en-GB" sz="1600" baseline="0" dirty="0" smtClean="0"/>
                        <a:t> module</a:t>
                      </a:r>
                      <a:endParaRPr lang="en-GB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Low</a:t>
                      </a:r>
                      <a:r>
                        <a:rPr lang="en-GB" sz="1600" baseline="0" dirty="0" smtClean="0"/>
                        <a:t> code impact, two constants</a:t>
                      </a:r>
                      <a:endParaRPr lang="en-GB" sz="1600" dirty="0"/>
                    </a:p>
                  </a:txBody>
                  <a:tcPr marL="121920" marR="121920" marT="60960" marB="60960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5</a:t>
                      </a:r>
                      <a:endParaRPr lang="en-GB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CCP/PWM way</a:t>
                      </a:r>
                      <a:endParaRPr lang="en-GB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Variable frequency, variable duty using timer2*</a:t>
                      </a:r>
                      <a:endParaRPr lang="en-GB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Yes</a:t>
                      </a:r>
                      <a:r>
                        <a:rPr lang="en-GB" sz="1600" baseline="0" dirty="0" smtClean="0"/>
                        <a:t> – CCP/</a:t>
                      </a:r>
                      <a:r>
                        <a:rPr lang="en-GB" sz="1600" baseline="0" dirty="0" err="1" smtClean="0"/>
                        <a:t>PWMx</a:t>
                      </a:r>
                      <a:r>
                        <a:rPr lang="en-GB" sz="1600" baseline="0" dirty="0" smtClean="0"/>
                        <a:t> module</a:t>
                      </a:r>
                      <a:endParaRPr lang="en-GB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GB" sz="1600" b="0" dirty="0" smtClean="0"/>
                        <a:t>ASM</a:t>
                      </a:r>
                      <a:r>
                        <a:rPr lang="en-GB" sz="1600" b="0" baseline="0" dirty="0" smtClean="0"/>
                        <a:t> does the heavy lifting</a:t>
                      </a:r>
                      <a:endParaRPr lang="en-GB" sz="1600" b="0" dirty="0"/>
                    </a:p>
                  </a:txBody>
                  <a:tcPr marL="121920" marR="121920" marT="60960" marB="60960"/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6</a:t>
                      </a:r>
                      <a:endParaRPr lang="en-GB" sz="1600" dirty="0"/>
                    </a:p>
                  </a:txBody>
                  <a:tcPr marL="121920" marR="121920" marT="60960" marB="6096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PWM</a:t>
                      </a:r>
                      <a:r>
                        <a:rPr lang="en-GB" sz="1600" baseline="0" dirty="0" smtClean="0"/>
                        <a:t> 16 bit way</a:t>
                      </a:r>
                      <a:endParaRPr lang="en-GB" sz="1600" dirty="0"/>
                    </a:p>
                  </a:txBody>
                  <a:tcPr marL="121920" marR="121920" marT="60960" marB="6096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Wide</a:t>
                      </a:r>
                      <a:r>
                        <a:rPr lang="en-GB" sz="1600" baseline="0" dirty="0" smtClean="0"/>
                        <a:t> range of capabilities</a:t>
                      </a:r>
                      <a:endParaRPr lang="en-GB" sz="1600" dirty="0"/>
                    </a:p>
                  </a:txBody>
                  <a:tcPr marL="121920" marR="121920" marT="60960" marB="6096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Yes</a:t>
                      </a:r>
                      <a:r>
                        <a:rPr lang="en-GB" sz="1600" baseline="0" dirty="0" smtClean="0"/>
                        <a:t> - </a:t>
                      </a:r>
                      <a:r>
                        <a:rPr lang="en-GB" sz="1600" baseline="0" dirty="0" err="1" smtClean="0"/>
                        <a:t>PWMxx</a:t>
                      </a:r>
                      <a:endParaRPr lang="en-GB" sz="1600" dirty="0"/>
                    </a:p>
                  </a:txBody>
                  <a:tcPr marL="121920" marR="121920" marT="60960" marB="6096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Lots of</a:t>
                      </a:r>
                      <a:r>
                        <a:rPr lang="en-GB" sz="1600" baseline="0" dirty="0" smtClean="0"/>
                        <a:t> parameters</a:t>
                      </a:r>
                      <a:endParaRPr lang="en-GB" sz="1600" dirty="0"/>
                    </a:p>
                  </a:txBody>
                  <a:tcPr marL="121920" marR="121920" marT="60960" marB="6096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494453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7</a:t>
                      </a:r>
                      <a:endParaRPr lang="en-GB" sz="1600" dirty="0"/>
                    </a:p>
                  </a:txBody>
                  <a:tcPr marL="121920" marR="121920" marT="60960" marB="6096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Timer interrupt way</a:t>
                      </a:r>
                      <a:endParaRPr lang="en-GB" sz="1600" dirty="0"/>
                    </a:p>
                  </a:txBody>
                  <a:tcPr marL="121920" marR="121920" marT="60960" marB="6096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Use</a:t>
                      </a:r>
                      <a:r>
                        <a:rPr lang="en-GB" sz="1600" baseline="0" dirty="0" smtClean="0"/>
                        <a:t> a timer1*</a:t>
                      </a:r>
                      <a:endParaRPr lang="en-GB" sz="1600" dirty="0"/>
                    </a:p>
                  </a:txBody>
                  <a:tcPr marL="121920" marR="121920" marT="60960" marB="6096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No</a:t>
                      </a:r>
                      <a:endParaRPr lang="en-GB" sz="1600" dirty="0"/>
                    </a:p>
                  </a:txBody>
                  <a:tcPr marL="121920" marR="121920" marT="60960" marB="6096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Any</a:t>
                      </a:r>
                      <a:r>
                        <a:rPr lang="en-GB" sz="1600" baseline="0" dirty="0" smtClean="0"/>
                        <a:t> port**</a:t>
                      </a:r>
                      <a:endParaRPr lang="en-GB" sz="1600" dirty="0"/>
                    </a:p>
                  </a:txBody>
                  <a:tcPr marL="121920" marR="121920" marT="60960" marB="6096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03445" y="6213309"/>
            <a:ext cx="9793088" cy="707882"/>
          </a:xfrm>
          <a:prstGeom prst="rect">
            <a:avLst/>
          </a:prstGeom>
          <a:solidFill>
            <a:schemeClr val="bg1"/>
          </a:solidFill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1900" dirty="0"/>
              <a:t>*   could use other timers</a:t>
            </a:r>
          </a:p>
          <a:p>
            <a:r>
              <a:rPr lang="en-GB" sz="1900" dirty="0"/>
              <a:t>** any </a:t>
            </a:r>
            <a:r>
              <a:rPr lang="en-GB" sz="1900" b="1" dirty="0"/>
              <a:t>valid</a:t>
            </a:r>
            <a:r>
              <a:rPr lang="en-GB" sz="1900" dirty="0"/>
              <a:t> output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183364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Try to get PWM to work!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581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CstudioThemeLight" id="{4C740F94-33C0-4EEC-9234-F56C348A0987}" vid="{A43F8B96-90D8-489D-B80F-92F9D6F351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GCstudioThemeLight</Template>
  <TotalTime>2908</TotalTime>
  <Words>538</Words>
  <Application>Microsoft Office PowerPoint</Application>
  <PresentationFormat>Custom</PresentationFormat>
  <Paragraphs>138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GCstudioThemeLight</vt:lpstr>
      <vt:lpstr>GCBASIC</vt:lpstr>
      <vt:lpstr>GCBASIC  18FxxQ24</vt:lpstr>
      <vt:lpstr>Videos...</vt:lpstr>
      <vt:lpstr>GCBASIC Compiler</vt:lpstr>
      <vt:lpstr>The core compiler</vt:lpstr>
      <vt:lpstr>Hardware</vt:lpstr>
      <vt:lpstr>Setup</vt:lpstr>
      <vt:lpstr>PWM</vt:lpstr>
      <vt:lpstr>LAB</vt:lpstr>
      <vt:lpstr>Summary findings</vt:lpstr>
      <vt:lpstr>GCBASIC  18FxxQ24</vt:lpstr>
      <vt:lpstr>PowerPoint Presentation</vt:lpstr>
    </vt:vector>
  </TitlesOfParts>
  <Company>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AVRDx Support</dc:title>
  <dc:creator>admin</dc:creator>
  <cp:lastModifiedBy>admin</cp:lastModifiedBy>
  <cp:revision>36</cp:revision>
  <dcterms:created xsi:type="dcterms:W3CDTF">2024-08-11T08:11:38Z</dcterms:created>
  <dcterms:modified xsi:type="dcterms:W3CDTF">2024-12-15T10:54:02Z</dcterms:modified>
</cp:coreProperties>
</file>