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352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4" r:id="rId10"/>
    <p:sldId id="361" r:id="rId11"/>
    <p:sldId id="342" r:id="rId12"/>
    <p:sldId id="345" r:id="rId13"/>
    <p:sldId id="349" r:id="rId14"/>
    <p:sldId id="346" r:id="rId15"/>
    <p:sldId id="351" r:id="rId16"/>
    <p:sldId id="347" r:id="rId17"/>
    <p:sldId id="288" r:id="rId18"/>
    <p:sldId id="363" r:id="rId19"/>
    <p:sldId id="362" r:id="rId20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_drain" TargetMode="External"/><Relationship Id="rId2" Type="http://schemas.openxmlformats.org/officeDocument/2006/relationships/hyperlink" Target="https://en.wikipedia.org/wiki/Open_collec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Resistor" TargetMode="External"/><Relationship Id="rId4" Type="http://schemas.openxmlformats.org/officeDocument/2006/relationships/hyperlink" Target="https://en.wikipedia.org/wiki/Pull-up_resistor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</a:p>
          <a:p>
            <a:r>
              <a:rPr lang="en-GB" dirty="0"/>
              <a:t>Part 12 - GLCD Operations using I2C</a:t>
            </a:r>
          </a:p>
        </p:txBody>
      </p:sp>
    </p:spTree>
    <p:extLst>
      <p:ext uri="{BB962C8B-B14F-4D97-AF65-F5344CB8AC3E}">
        <p14:creationId xmlns:p14="http://schemas.microsoft.com/office/powerpoint/2010/main" val="398444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</a:t>
            </a:r>
          </a:p>
          <a:p>
            <a:r>
              <a:rPr lang="en-GB" dirty="0" smtClean="0"/>
              <a:t>TTL/USB</a:t>
            </a:r>
          </a:p>
          <a:p>
            <a:r>
              <a:rPr lang="en-GB" dirty="0" smtClean="0"/>
              <a:t>LCD</a:t>
            </a:r>
          </a:p>
          <a:p>
            <a:r>
              <a:rPr lang="en-GB" dirty="0" smtClean="0"/>
              <a:t>GLCD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06278" y="168176"/>
            <a:ext cx="5328592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PORTA---------------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------------SW2-------------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ADC--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----------------LED-LED-LED-LED--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------------PORTC----------------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-----TX-----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SDA-SCL---------------   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------------PORTD----------------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-PWR-EN-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-RW--RS--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DB7-DB6-DB5-DB4-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------------PORTE----------------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----------------RST---------------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39952" y="2139702"/>
            <a:ext cx="1224136" cy="864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72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 uses two bidirectional </a:t>
            </a:r>
            <a:r>
              <a:rPr lang="en-GB" dirty="0" smtClean="0">
                <a:hlinkClick r:id="rId2" tooltip="Open collector"/>
              </a:rPr>
              <a:t>open collector</a:t>
            </a:r>
            <a:r>
              <a:rPr lang="en-GB" dirty="0" smtClean="0"/>
              <a:t> or </a:t>
            </a:r>
            <a:r>
              <a:rPr lang="en-GB" dirty="0" smtClean="0">
                <a:hlinkClick r:id="rId3" tooltip="Open drain"/>
              </a:rPr>
              <a:t>open drain</a:t>
            </a:r>
            <a:r>
              <a:rPr lang="en-GB" dirty="0" smtClean="0"/>
              <a:t> lines </a:t>
            </a:r>
            <a:r>
              <a:rPr lang="en-GB" dirty="0" smtClean="0">
                <a:hlinkClick r:id="rId4" tooltip="Pull-up resistor"/>
              </a:rPr>
              <a:t>pulled up</a:t>
            </a:r>
            <a:r>
              <a:rPr lang="en-GB" dirty="0" smtClean="0"/>
              <a:t> with </a:t>
            </a:r>
            <a:r>
              <a:rPr lang="en-GB" dirty="0" smtClean="0">
                <a:hlinkClick r:id="rId5" tooltip="Resistor"/>
              </a:rPr>
              <a:t>resistors</a:t>
            </a:r>
            <a:endParaRPr lang="en-GB" dirty="0" smtClean="0"/>
          </a:p>
          <a:p>
            <a:pPr lvl="1"/>
            <a:r>
              <a:rPr lang="en-GB" dirty="0" smtClean="0"/>
              <a:t>Serial Data Line (SDA) </a:t>
            </a:r>
          </a:p>
          <a:p>
            <a:pPr lvl="1"/>
            <a:r>
              <a:rPr lang="en-GB" dirty="0" smtClean="0"/>
              <a:t>Serial Clock Line (SCL)</a:t>
            </a:r>
          </a:p>
          <a:p>
            <a:endParaRPr lang="en-GB" dirty="0" smtClean="0"/>
          </a:p>
          <a:p>
            <a:r>
              <a:rPr lang="en-GB" dirty="0" smtClean="0"/>
              <a:t>Typical voltages used are +5 V or +3.3 V, although systems with other voltages are permitted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07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Setup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555526"/>
            <a:ext cx="1910822" cy="216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15"/>
          <p:cNvCxnSpPr/>
          <p:nvPr/>
        </p:nvCxnSpPr>
        <p:spPr>
          <a:xfrm flipV="1">
            <a:off x="4893568" y="651922"/>
            <a:ext cx="0" cy="43204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00816" y="662206"/>
            <a:ext cx="126529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158488" y="669826"/>
            <a:ext cx="52144" cy="324953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5015488" y="906046"/>
            <a:ext cx="11440" cy="16761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5940152" y="895028"/>
            <a:ext cx="35476" cy="297933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04048" y="895028"/>
            <a:ext cx="93610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28184" y="1903140"/>
            <a:ext cx="79060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CLOCK</a:t>
            </a:r>
          </a:p>
          <a:p>
            <a:pPr algn="ctr"/>
            <a:r>
              <a:rPr lang="en-GB" i="1" dirty="0" smtClean="0"/>
              <a:t>---------</a:t>
            </a:r>
          </a:p>
          <a:p>
            <a:pPr algn="ctr"/>
            <a:r>
              <a:rPr lang="en-GB" i="1" dirty="0" smtClean="0"/>
              <a:t>SCL</a:t>
            </a:r>
            <a:endParaRPr lang="en-GB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5148064" y="2640742"/>
            <a:ext cx="79060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</a:t>
            </a:r>
          </a:p>
          <a:p>
            <a:r>
              <a:rPr lang="en-GB" i="1" dirty="0" smtClean="0"/>
              <a:t>---------</a:t>
            </a:r>
            <a:endParaRPr lang="en-GB" dirty="0" smtClean="0"/>
          </a:p>
          <a:p>
            <a:pPr algn="ctr"/>
            <a:r>
              <a:rPr lang="en-GB" i="1" dirty="0" smtClean="0"/>
              <a:t>SDA</a:t>
            </a:r>
            <a:endParaRPr lang="en-GB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12335"/>
          <a:stretch>
            <a:fillRect/>
          </a:stretch>
        </p:blipFill>
        <p:spPr bwMode="auto">
          <a:xfrm>
            <a:off x="827584" y="1997561"/>
            <a:ext cx="2047875" cy="129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1244352" y="1691987"/>
            <a:ext cx="5402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VCC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280840" y="3024723"/>
            <a:ext cx="165618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23728" y="2848957"/>
            <a:ext cx="0" cy="1630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95413" y="2552095"/>
            <a:ext cx="0" cy="48101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85912" y="2544952"/>
            <a:ext cx="2382" cy="635793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71712" y="2835465"/>
            <a:ext cx="0" cy="34528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259632" y="3175982"/>
            <a:ext cx="1626443" cy="14288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92" y="3795886"/>
            <a:ext cx="2320300" cy="11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55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79512" y="1131590"/>
            <a:ext cx="604867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I2C sequence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3528" y="1275606"/>
            <a:ext cx="5760640" cy="456216"/>
            <a:chOff x="179512" y="2643758"/>
            <a:chExt cx="5760640" cy="456216"/>
          </a:xfrm>
        </p:grpSpPr>
        <p:sp>
          <p:nvSpPr>
            <p:cNvPr id="6" name="Rectangle 5"/>
            <p:cNvSpPr/>
            <p:nvPr/>
          </p:nvSpPr>
          <p:spPr>
            <a:xfrm>
              <a:off x="179512" y="2667926"/>
              <a:ext cx="1224136" cy="43204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i2cStart</a:t>
              </a:r>
              <a:endParaRPr lang="en-GB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91680" y="2667926"/>
              <a:ext cx="1224136" cy="43204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i2cSend Address</a:t>
              </a:r>
              <a:endParaRPr lang="en-GB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3848" y="2667926"/>
              <a:ext cx="1224136" cy="43204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i2cSend</a:t>
              </a:r>
            </a:p>
            <a:p>
              <a:pPr algn="ctr"/>
              <a:r>
                <a:rPr lang="en-GB" sz="1600" dirty="0" smtClean="0"/>
                <a:t>Data</a:t>
              </a:r>
              <a:endParaRPr lang="en-GB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16016" y="2643758"/>
              <a:ext cx="1224136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i2cStop</a:t>
              </a:r>
              <a:endParaRPr lang="en-GB" sz="16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971600" y="1995686"/>
            <a:ext cx="5040560" cy="3096344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>
            <a:normAutofit/>
          </a:bodyPr>
          <a:lstStyle/>
          <a:p>
            <a:pPr marL="257175" indent="-257175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 </a:t>
            </a: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Condition: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Indicated by a high-to-low transition on the SDA line while SCL is high.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signals the beginning of communication.</a:t>
            </a:r>
          </a:p>
          <a:p>
            <a:pPr marL="257175" indent="-257175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(Address):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 sends the </a:t>
            </a:r>
            <a:r>
              <a:rPr lang="en-GB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address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the slave </a:t>
            </a:r>
            <a:r>
              <a:rPr lang="en-GB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device including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the Read/Write bit.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Slave responds with an Acknowledgment (ACK) bit.</a:t>
            </a:r>
          </a:p>
          <a:p>
            <a:pPr marL="257175" indent="-257175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(Data):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 sends or receives data bytes.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byte is followed by an Acknowledgment (ACK) from the receiver.</a:t>
            </a:r>
          </a:p>
          <a:p>
            <a:pPr marL="257175" indent="-257175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Stop Condition: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Indicated by a low-to-high transition on the SDA line while SCL is high.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signals the end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751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638" y="987574"/>
            <a:ext cx="4953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419622"/>
            <a:ext cx="4896544" cy="356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51470"/>
            <a:ext cx="2088282" cy="121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326087" y="525259"/>
            <a:ext cx="5400600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I2C Discovery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27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11560" y="123478"/>
            <a:ext cx="7308304" cy="47319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1118297" y="450715"/>
            <a:ext cx="6370491" cy="4196450"/>
            <a:chOff x="506737" y="738747"/>
            <a:chExt cx="6370491" cy="4196450"/>
          </a:xfrm>
        </p:grpSpPr>
        <p:cxnSp>
          <p:nvCxnSpPr>
            <p:cNvPr id="43" name="Straight Connector 42"/>
            <p:cNvCxnSpPr/>
            <p:nvPr/>
          </p:nvCxnSpPr>
          <p:spPr>
            <a:xfrm flipH="1">
              <a:off x="805441" y="1222581"/>
              <a:ext cx="7213" cy="32094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2838272" y="1267982"/>
              <a:ext cx="0" cy="166749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/>
            <p:cNvSpPr/>
            <p:nvPr/>
          </p:nvSpPr>
          <p:spPr>
            <a:xfrm>
              <a:off x="506737" y="1468273"/>
              <a:ext cx="6370490" cy="1246085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GB" sz="1200" dirty="0" smtClean="0"/>
                <a:t>r</a:t>
              </a:r>
              <a:endParaRPr lang="en-GB" sz="1200" dirty="0"/>
            </a:p>
          </p:txBody>
        </p:sp>
        <p:cxnSp>
          <p:nvCxnSpPr>
            <p:cNvPr id="39" name="Straight Connector 38"/>
            <p:cNvCxnSpPr>
              <a:stCxn id="11" idx="2"/>
            </p:cNvCxnSpPr>
            <p:nvPr/>
          </p:nvCxnSpPr>
          <p:spPr>
            <a:xfrm flipH="1">
              <a:off x="1929213" y="1262641"/>
              <a:ext cx="6944" cy="315980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506738" y="2935481"/>
              <a:ext cx="6370490" cy="1144068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GB" sz="1200" dirty="0" smtClean="0"/>
                <a:t>r</a:t>
              </a:r>
              <a:endParaRPr lang="en-GB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6841" y="762713"/>
              <a:ext cx="2718632" cy="499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GB" sz="1200" dirty="0" smtClean="0"/>
                <a:t>User Program</a:t>
              </a:r>
              <a:endParaRPr lang="en-GB" sz="1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76841" y="1511539"/>
              <a:ext cx="2147132" cy="4999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GB" sz="12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91141" y="1625839"/>
              <a:ext cx="2147132" cy="4999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GB" sz="12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05441" y="1740139"/>
              <a:ext cx="2147132" cy="4999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GB" sz="120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19741" y="1854439"/>
              <a:ext cx="2147132" cy="4999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GB" sz="120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034041" y="1968739"/>
              <a:ext cx="2147132" cy="4999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GB" sz="12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48341" y="2083039"/>
              <a:ext cx="2147132" cy="4999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GB" sz="1200" dirty="0" smtClean="0"/>
                <a:t>Libraries - 125</a:t>
              </a:r>
              <a:endParaRPr lang="en-GB" sz="1200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576841" y="2998507"/>
              <a:ext cx="2147132" cy="49992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GB" sz="120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1141" y="3112807"/>
              <a:ext cx="2147132" cy="49992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GB" sz="1200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805441" y="3227107"/>
              <a:ext cx="2147132" cy="49992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GB" sz="12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919741" y="3341407"/>
              <a:ext cx="2147132" cy="49992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en-GB" sz="120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034041" y="3455707"/>
              <a:ext cx="2147132" cy="49992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GB" sz="1200" dirty="0" err="1" smtClean="0"/>
                <a:t>Lowlevel</a:t>
              </a:r>
              <a:r>
                <a:rPr lang="en-GB" sz="1200" dirty="0" smtClean="0"/>
                <a:t> - 26</a:t>
              </a:r>
              <a:endParaRPr lang="en-GB" sz="1200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069812" y="738747"/>
              <a:ext cx="980897" cy="20723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/>
                <a:t>User Functions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576841" y="4422449"/>
              <a:ext cx="2880734" cy="51274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GB" sz="1200" dirty="0" smtClean="0">
                  <a:solidFill>
                    <a:schemeClr val="tx1"/>
                  </a:solidFill>
                </a:rPr>
                <a:t>Microcontroller specific solution (.HEX)</a:t>
              </a:r>
              <a:endParaRPr lang="en-GB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3081830" y="1081845"/>
              <a:ext cx="980897" cy="2285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/>
                <a:t>Converters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601910" y="768054"/>
              <a:ext cx="2147132" cy="49992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GB" sz="1200" dirty="0" smtClean="0"/>
                <a:t>External Sources </a:t>
              </a:r>
            </a:p>
            <a:p>
              <a:pPr algn="ctr"/>
              <a:r>
                <a:rPr lang="en-GB" sz="1200" dirty="0" smtClean="0"/>
                <a:t>DB, BMP, Version control…</a:t>
              </a:r>
              <a:endParaRPr lang="en-GB" sz="12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601910" y="1790343"/>
              <a:ext cx="2147132" cy="4999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GB" sz="1200" dirty="0" smtClean="0"/>
                <a:t>7 segment, GLCD, Maths…</a:t>
              </a:r>
              <a:endParaRPr lang="en-GB" sz="1200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01910" y="3257551"/>
              <a:ext cx="2147132" cy="49992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r>
                <a:rPr lang="en-GB" sz="1200" dirty="0" smtClean="0"/>
                <a:t>USART, I2C, SPI….</a:t>
              </a:r>
              <a:endParaRPr lang="en-GB" sz="1200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1084047" y="2468667"/>
              <a:ext cx="0" cy="6441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406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Examine the sample code</a:t>
            </a:r>
          </a:p>
          <a:p>
            <a:pPr lvl="1"/>
            <a:r>
              <a:rPr lang="en-GB" dirty="0" smtClean="0"/>
              <a:t>Set up the I</a:t>
            </a:r>
            <a:r>
              <a:rPr lang="en-GB" baseline="30000" dirty="0" smtClean="0"/>
              <a:t>2</a:t>
            </a:r>
            <a:r>
              <a:rPr lang="en-GB" dirty="0" smtClean="0"/>
              <a:t>C </a:t>
            </a:r>
          </a:p>
          <a:p>
            <a:pPr lvl="1"/>
            <a:r>
              <a:rPr lang="en-GB" dirty="0" smtClean="0"/>
              <a:t>Review demonstrations and see the results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009029"/>
              </p:ext>
            </p:extLst>
          </p:nvPr>
        </p:nvGraphicFramePr>
        <p:xfrm>
          <a:off x="1259632" y="3291830"/>
          <a:ext cx="4069729" cy="151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1805"/>
                <a:gridCol w="2747924"/>
              </a:tblGrid>
              <a:tr h="144016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Focus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Shows</a:t>
                      </a:r>
                      <a:r>
                        <a:rPr lang="en-GB" sz="1000" baseline="0" dirty="0" smtClean="0"/>
                        <a:t> </a:t>
                      </a:r>
                      <a:endParaRPr lang="en-GB" sz="1000" dirty="0"/>
                    </a:p>
                  </a:txBody>
                  <a:tcPr/>
                </a:tc>
              </a:tr>
              <a:tr h="376557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128x32 &amp; 128x64</a:t>
                      </a:r>
                      <a:r>
                        <a:rPr lang="en-GB" sz="1000" baseline="0" dirty="0" smtClean="0"/>
                        <a:t> capability demos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Primitives</a:t>
                      </a:r>
                    </a:p>
                    <a:p>
                      <a:r>
                        <a:rPr lang="en-GB" sz="1000" dirty="0" smtClean="0"/>
                        <a:t>Memory</a:t>
                      </a:r>
                      <a:r>
                        <a:rPr lang="en-GB" sz="1000" baseline="0" dirty="0" smtClean="0"/>
                        <a:t> usage &amp; Transactions</a:t>
                      </a:r>
                      <a:endParaRPr lang="en-GB" sz="1000" dirty="0"/>
                    </a:p>
                  </a:txBody>
                  <a:tcPr/>
                </a:tc>
              </a:tr>
              <a:tr h="239322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BMP</a:t>
                      </a:r>
                      <a:r>
                        <a:rPr lang="en-GB" sz="1000" baseline="0" dirty="0" smtClean="0"/>
                        <a:t> converter 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Converter</a:t>
                      </a:r>
                      <a:endParaRPr lang="en-GB" sz="1000" dirty="0"/>
                    </a:p>
                  </a:txBody>
                  <a:tcPr/>
                </a:tc>
              </a:tr>
              <a:tr h="273724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Sprite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Expose</a:t>
                      </a:r>
                      <a:r>
                        <a:rPr lang="en-GB" sz="1000" baseline="0" dirty="0" smtClean="0"/>
                        <a:t> buffer and custom I2C subroutine</a:t>
                      </a:r>
                      <a:endParaRPr lang="en-GB" sz="1000" dirty="0"/>
                    </a:p>
                  </a:txBody>
                  <a:tcPr/>
                </a:tc>
              </a:tr>
              <a:tr h="35241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Voltmeter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Trig2places</a:t>
                      </a:r>
                      <a:r>
                        <a:rPr lang="en-GB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Low level GLCD commands</a:t>
                      </a:r>
                      <a:endParaRPr lang="en-GB" sz="10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22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5389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</a:p>
          <a:p>
            <a:r>
              <a:rPr lang="en-GB" dirty="0"/>
              <a:t>Part 12 - GLCD Operations using I2C</a:t>
            </a:r>
          </a:p>
        </p:txBody>
      </p:sp>
    </p:spTree>
    <p:extLst>
      <p:ext uri="{BB962C8B-B14F-4D97-AF65-F5344CB8AC3E}">
        <p14:creationId xmlns:p14="http://schemas.microsoft.com/office/powerpoint/2010/main" val="1484419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r>
              <a:rPr lang="en-GB" dirty="0"/>
              <a:t>Part 12 - GLCD Operations using I2C</a:t>
            </a:r>
          </a:p>
          <a:p>
            <a:r>
              <a:rPr lang="en-GB" sz="1700" dirty="0" smtClean="0"/>
              <a:t>January 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80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66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PIC16Fxxxx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PIC16Fxxxx </a:t>
            </a:r>
            <a:r>
              <a:rPr lang="en-GB" dirty="0" smtClean="0"/>
              <a:t> is a high performance PIC16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–bit or 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endParaRPr lang="en-GB" dirty="0" smtClean="0"/>
          </a:p>
          <a:p>
            <a:r>
              <a:rPr lang="en-GB" dirty="0" smtClean="0"/>
              <a:t>The PIC16 offers 8, 14,18,20, 28, 40 and 48-pin packages to support customers in a wide variety of applications.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01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376858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supports the 16Fxxxx chip 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30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PIC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778521" lvl="1" indent="-478483"/>
            <a:r>
              <a:rPr lang="en-GB" dirty="0" smtClean="0"/>
              <a:t>You have switches connected</a:t>
            </a:r>
          </a:p>
          <a:p>
            <a:pPr marL="778521" lvl="1" indent="-478483"/>
            <a:r>
              <a:rPr lang="en-GB" dirty="0" smtClean="0"/>
              <a:t>You have USB/TTL serial converter</a:t>
            </a:r>
          </a:p>
          <a:p>
            <a:pPr marL="778521" lvl="1" indent="-478483"/>
            <a:r>
              <a:rPr lang="en-GB" dirty="0" smtClean="0"/>
              <a:t>You have LCD</a:t>
            </a:r>
          </a:p>
          <a:p>
            <a:pPr marL="778521" lvl="1" indent="-478483"/>
            <a:r>
              <a:rPr lang="en-GB" dirty="0" smtClean="0"/>
              <a:t>You have a i2C SSD1306 GLCD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2904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8048"/>
            <a:ext cx="5087696" cy="436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39650" y="1173882"/>
            <a:ext cx="3825992" cy="32162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PICDEM 2 Plus Demonstration Board </a:t>
            </a:r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18-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28- and 40-pin DIP sockets (although three sockets are provided, only one device may be used at a time)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+5V regulator for direct input from 9V, 100 mA AC/DC wall adapter or 9V battery, or hooks for a +5V, 100 mA regulated DC supply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RS-232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socket and associated hardware for direct connection to an RS-232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Programmer/debugger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connectivity supporting MPLAB® ICD 3, MPLAB REAL ICE,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Serial Connector for analysis of serial communications peripherals such as SPI or I2C™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k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pot for devices with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inputs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push button switches for external stimulus and Reset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Power-on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indicator LED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LEDs connected to PORTB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external oscillators including: a) Unpopulated DIP socket for canned crystal oscillator (Y2) b) RC oscillator circuit (R4, C3) c) Unpopulated holes for crystal connection (Y1) d) 32.768 kHz crystal for Timer1 clock operation (Y3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32K x 8 Serial EEPROM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LCD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Piezo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buzzer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area for user hardware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Expansion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Header for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PICtail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™ daughter card connectivity or user access to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MCUs</a:t>
            </a:r>
            <a:endParaRPr lang="en-GB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Microchip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TC74 thermal sensor</a:t>
            </a:r>
          </a:p>
        </p:txBody>
      </p:sp>
      <p:sp>
        <p:nvSpPr>
          <p:cNvPr id="3" name="Oval 2"/>
          <p:cNvSpPr/>
          <p:nvPr/>
        </p:nvSpPr>
        <p:spPr>
          <a:xfrm>
            <a:off x="1460844" y="2355725"/>
            <a:ext cx="288032" cy="3917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7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693" y="30244"/>
            <a:ext cx="6743675" cy="5113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579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14935</TotalTime>
  <Words>934</Words>
  <Application>Microsoft Office PowerPoint</Application>
  <PresentationFormat>On-screen Show (16:9)</PresentationFormat>
  <Paragraphs>202</Paragraphs>
  <Slides>19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GCstudioThemeLight</vt:lpstr>
      <vt:lpstr>GCBASIC</vt:lpstr>
      <vt:lpstr>GCBASIC</vt:lpstr>
      <vt:lpstr>GCBASIC</vt:lpstr>
      <vt:lpstr>PIC16Fxxxx</vt:lpstr>
      <vt:lpstr>Videos...</vt:lpstr>
      <vt:lpstr>GCBASIC Compiler</vt:lpstr>
      <vt:lpstr>Prerequisites </vt:lpstr>
      <vt:lpstr>Hardware</vt:lpstr>
      <vt:lpstr>PowerPoint Presentation</vt:lpstr>
      <vt:lpstr>Hardware</vt:lpstr>
      <vt:lpstr>I2C</vt:lpstr>
      <vt:lpstr>Setup</vt:lpstr>
      <vt:lpstr>I2C sequence</vt:lpstr>
      <vt:lpstr>I2C</vt:lpstr>
      <vt:lpstr>PowerPoint Presentation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765</cp:revision>
  <dcterms:created xsi:type="dcterms:W3CDTF">2019-01-08T20:03:06Z</dcterms:created>
  <dcterms:modified xsi:type="dcterms:W3CDTF">2025-01-28T09:39:49Z</dcterms:modified>
</cp:coreProperties>
</file>