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59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54" r:id="rId11"/>
    <p:sldId id="355" r:id="rId12"/>
    <p:sldId id="356" r:id="rId13"/>
    <p:sldId id="371" r:id="rId14"/>
    <p:sldId id="357" r:id="rId15"/>
    <p:sldId id="288" r:id="rId16"/>
    <p:sldId id="358" r:id="rId17"/>
    <p:sldId id="370" r:id="rId18"/>
    <p:sldId id="372" r:id="rId19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230" y="-7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13 - </a:t>
            </a:r>
            <a:r>
              <a:rPr lang="en-GB" sz="1400" dirty="0"/>
              <a:t>Using a SPI GLCD  display solutions</a:t>
            </a:r>
          </a:p>
        </p:txBody>
      </p:sp>
    </p:spTree>
    <p:extLst>
      <p:ext uri="{BB962C8B-B14F-4D97-AF65-F5344CB8AC3E}">
        <p14:creationId xmlns:p14="http://schemas.microsoft.com/office/powerpoint/2010/main" val="27994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Serial Peripheral Interface (SPI) is an interface bus commonly used to send data between microcontrollers and small peripherals such as GLCD, shift registers, sensors, and SD cards. </a:t>
            </a:r>
          </a:p>
          <a:p>
            <a:endParaRPr lang="en-GB" sz="2000" dirty="0" smtClean="0"/>
          </a:p>
          <a:p>
            <a:r>
              <a:rPr lang="en-GB" sz="2000" dirty="0" smtClean="0"/>
              <a:t>It uses separate </a:t>
            </a:r>
            <a:r>
              <a:rPr lang="en-GB" sz="2000" u="sng" dirty="0" smtClean="0"/>
              <a:t>clock</a:t>
            </a:r>
            <a:r>
              <a:rPr lang="en-GB" sz="2000" dirty="0" smtClean="0"/>
              <a:t> and </a:t>
            </a:r>
            <a:r>
              <a:rPr lang="en-GB" sz="2000" u="sng" dirty="0" smtClean="0"/>
              <a:t>data</a:t>
            </a:r>
            <a:r>
              <a:rPr lang="en-GB" sz="2000" dirty="0" smtClean="0"/>
              <a:t> lines, along with a </a:t>
            </a:r>
            <a:r>
              <a:rPr lang="en-GB" sz="2000" u="sng" dirty="0" smtClean="0"/>
              <a:t>select line </a:t>
            </a:r>
            <a:r>
              <a:rPr lang="en-GB" sz="2000" dirty="0" smtClean="0"/>
              <a:t>to choose the device you wish to control.</a:t>
            </a:r>
          </a:p>
          <a:p>
            <a:endParaRPr lang="en-GB" sz="2000" dirty="0" smtClean="0"/>
          </a:p>
          <a:p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7817" y="52042"/>
            <a:ext cx="3533506" cy="149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3779" y="3927076"/>
            <a:ext cx="3132832" cy="1203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9737" y="120409"/>
            <a:ext cx="3496511" cy="135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80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Setup - Circuit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95686"/>
            <a:ext cx="454509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5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Setup - Program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181600" y="96396"/>
            <a:ext cx="0" cy="4320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88848" y="106680"/>
            <a:ext cx="3343592" cy="167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6216" y="3795886"/>
            <a:ext cx="0" cy="108012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5303520" y="350520"/>
            <a:ext cx="11440" cy="1676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372200" y="339502"/>
            <a:ext cx="0" cy="30243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92080" y="339502"/>
            <a:ext cx="10801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42776" y="2018546"/>
            <a:ext cx="64107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14956"/>
          <a:stretch>
            <a:fillRect/>
          </a:stretch>
        </p:blipFill>
        <p:spPr bwMode="auto">
          <a:xfrm>
            <a:off x="4391040" y="485016"/>
            <a:ext cx="1837144" cy="185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Straight Connector 21"/>
          <p:cNvCxnSpPr/>
          <p:nvPr/>
        </p:nvCxnSpPr>
        <p:spPr>
          <a:xfrm>
            <a:off x="6516216" y="4876006"/>
            <a:ext cx="208823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532440" y="123478"/>
            <a:ext cx="72008" cy="475252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54040" y="2324100"/>
            <a:ext cx="0" cy="10736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443364" y="252606"/>
            <a:ext cx="12556" cy="3722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436096" y="266700"/>
            <a:ext cx="1056144" cy="79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477000" y="257532"/>
            <a:ext cx="8032" cy="20665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654040" y="2315686"/>
            <a:ext cx="834792" cy="841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655310" y="3887346"/>
            <a:ext cx="1920" cy="113423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652120" y="5020022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8718550" y="400050"/>
            <a:ext cx="28590" cy="462029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560318" y="387350"/>
            <a:ext cx="3170932" cy="635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576838" y="386655"/>
            <a:ext cx="0" cy="126122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720557" y="471338"/>
            <a:ext cx="0" cy="12612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5536617" y="3872236"/>
            <a:ext cx="9548" cy="123167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546166" y="5074024"/>
            <a:ext cx="3346822" cy="1195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8869082" y="466165"/>
            <a:ext cx="13865" cy="462089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707580" y="472141"/>
            <a:ext cx="3173455" cy="1419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3153" y="2365102"/>
            <a:ext cx="2664512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000" dirty="0" smtClean="0"/>
              <a:t> This is a NOT a PPS chip, so, NO need for PPS</a:t>
            </a:r>
          </a:p>
          <a:p>
            <a:endParaRPr lang="en-GB" sz="1000" dirty="0" smtClean="0"/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#DEFINE GLCD_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port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C.5</a:t>
            </a:r>
            <a:endParaRPr lang="en-GB" sz="1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#DEFINE GLCD_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SCK 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  port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C.3</a:t>
            </a:r>
          </a:p>
          <a:p>
            <a:endParaRPr lang="en-GB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'Pin mappings for GCLD</a:t>
            </a:r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#DEFINE GLCD_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DC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     port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C.0</a:t>
            </a:r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#DEFINE GLCD_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     port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C.1</a:t>
            </a:r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#DEFINE GLCD_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RESET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  port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C.2</a:t>
            </a:r>
          </a:p>
          <a:p>
            <a:endParaRPr lang="en-GB" dirty="0"/>
          </a:p>
        </p:txBody>
      </p:sp>
      <p:sp>
        <p:nvSpPr>
          <p:cNvPr id="83" name="Rectangle 82"/>
          <p:cNvSpPr/>
          <p:nvPr/>
        </p:nvSpPr>
        <p:spPr>
          <a:xfrm>
            <a:off x="4499992" y="915566"/>
            <a:ext cx="1656184" cy="864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/>
              <a:t>SPI GLCD</a:t>
            </a:r>
          </a:p>
          <a:p>
            <a:pPr algn="ctr"/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76056" y="2776613"/>
            <a:ext cx="4104456" cy="245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78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AutoShape 2" descr="https://photos.fife.usercontent.google.com/pw/AP1GczP6HfZuj1PStNyt5bTyNeG2lt0yLwYzryZ9p5aUX8pkwNf0-NbZR0hUqQ=w1920-h864-s-no-gm?authuser=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https://photos.fife.usercontent.google.com/pw/AP1GczP6HfZuj1PStNyt5bTyNeG2lt0yLwYzryZ9p5aUX8pkwNf0-NbZR0hUqQ=w1920-h864-s-no-gm?authuser=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3" name="Picture 5" descr="C:\Users\admin\Downloads\20250128_12383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7937"/>
            <a:ext cx="9453938" cy="513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4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Setup – when things do not work ..</a:t>
            </a:r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323528" y="1812461"/>
            <a:ext cx="5544616" cy="2919529"/>
          </a:xfrm>
          <a:prstGeom prst="rect">
            <a:avLst/>
          </a:prstGeom>
        </p:spPr>
        <p:txBody>
          <a:bodyPr vert="horz" lIns="85064" tIns="42531" rIns="85064" bIns="42531" rtlCol="0">
            <a:normAutofit fontScale="77500" lnSpcReduction="20000"/>
          </a:bodyPr>
          <a:lstStyle>
            <a:lvl1pPr marL="318988" indent="-318988">
              <a:spcBef>
                <a:spcPct val="20000"/>
              </a:spcBef>
              <a:buFont typeface="Arial" pitchFamily="34" charset="0"/>
              <a:buChar char="•"/>
              <a:defRPr sz="2000"/>
            </a:lvl1pPr>
            <a:lvl2pPr marL="691142" indent="-265824">
              <a:spcBef>
                <a:spcPct val="20000"/>
              </a:spcBef>
              <a:buFont typeface="Arial" pitchFamily="34" charset="0"/>
              <a:buChar char="–"/>
              <a:defRPr sz="2600"/>
            </a:lvl2pPr>
            <a:lvl3pPr marL="1063295" indent="-212659">
              <a:spcBef>
                <a:spcPct val="20000"/>
              </a:spcBef>
              <a:buFont typeface="Arial" pitchFamily="34" charset="0"/>
              <a:buChar char="•"/>
              <a:defRPr sz="2200"/>
            </a:lvl3pPr>
            <a:lvl4pPr marL="1488614" indent="-212659">
              <a:spcBef>
                <a:spcPct val="20000"/>
              </a:spcBef>
              <a:buFont typeface="Arial" pitchFamily="34" charset="0"/>
              <a:buChar char="–"/>
              <a:defRPr sz="1900"/>
            </a:lvl4pPr>
            <a:lvl5pPr marL="1913932" indent="-212659">
              <a:spcBef>
                <a:spcPct val="20000"/>
              </a:spcBef>
              <a:buFont typeface="Arial" pitchFamily="34" charset="0"/>
              <a:buChar char="»"/>
              <a:defRPr sz="1900"/>
            </a:lvl5pPr>
            <a:lvl6pPr marL="2339250" indent="-212659">
              <a:spcBef>
                <a:spcPct val="20000"/>
              </a:spcBef>
              <a:buFont typeface="Arial" pitchFamily="34" charset="0"/>
              <a:buChar char="•"/>
              <a:defRPr sz="1900"/>
            </a:lvl6pPr>
            <a:lvl7pPr marL="2764568" indent="-212659">
              <a:spcBef>
                <a:spcPct val="20000"/>
              </a:spcBef>
              <a:buFont typeface="Arial" pitchFamily="34" charset="0"/>
              <a:buChar char="•"/>
              <a:defRPr sz="1900"/>
            </a:lvl7pPr>
            <a:lvl8pPr marL="3189887" indent="-212659">
              <a:spcBef>
                <a:spcPct val="20000"/>
              </a:spcBef>
              <a:buFont typeface="Arial" pitchFamily="34" charset="0"/>
              <a:buChar char="•"/>
              <a:defRPr sz="1900"/>
            </a:lvl8pPr>
            <a:lvl9pPr marL="3615205" indent="-212659">
              <a:spcBef>
                <a:spcPct val="20000"/>
              </a:spcBef>
              <a:buFont typeface="Arial" pitchFamily="34" charset="0"/>
              <a:buChar char="•"/>
              <a:defRPr sz="1900"/>
            </a:lvl9pPr>
          </a:lstStyle>
          <a:p>
            <a:r>
              <a:rPr lang="en-GB" dirty="0" smtClean="0"/>
              <a:t>Things </a:t>
            </a:r>
            <a:r>
              <a:rPr lang="en-GB" dirty="0"/>
              <a:t>do not always work</a:t>
            </a:r>
          </a:p>
          <a:p>
            <a:pPr lvl="1"/>
            <a:r>
              <a:rPr lang="en-GB" sz="1800" dirty="0"/>
              <a:t>The more </a:t>
            </a:r>
            <a:r>
              <a:rPr lang="en-GB" sz="1800" dirty="0" smtClean="0"/>
              <a:t>connections the more trouble</a:t>
            </a:r>
          </a:p>
          <a:p>
            <a:pPr lvl="1"/>
            <a:endParaRPr lang="en-GB" sz="1800" dirty="0"/>
          </a:p>
          <a:p>
            <a:r>
              <a:rPr lang="en-GB" dirty="0"/>
              <a:t>Things we </a:t>
            </a:r>
            <a:r>
              <a:rPr lang="en-GB" dirty="0" smtClean="0"/>
              <a:t>know</a:t>
            </a:r>
          </a:p>
          <a:p>
            <a:pPr lvl="1"/>
            <a:r>
              <a:rPr lang="en-GB" sz="1800" dirty="0"/>
              <a:t>The GLCD demonstration works</a:t>
            </a:r>
          </a:p>
          <a:p>
            <a:pPr lvl="1"/>
            <a:r>
              <a:rPr lang="en-GB" sz="1800" dirty="0"/>
              <a:t>Therefore is not likely to be the libraries but … work through the </a:t>
            </a:r>
            <a:r>
              <a:rPr lang="en-GB" sz="1800" dirty="0" smtClean="0"/>
              <a:t>checklist first</a:t>
            </a:r>
          </a:p>
          <a:p>
            <a:pPr lvl="1"/>
            <a:endParaRPr lang="en-GB" sz="1800" dirty="0" smtClean="0"/>
          </a:p>
          <a:p>
            <a:r>
              <a:rPr lang="en-GB" dirty="0"/>
              <a:t>Checklist</a:t>
            </a:r>
          </a:p>
          <a:p>
            <a:pPr marL="768218" lvl="1" indent="-342900">
              <a:buFont typeface="+mj-lt"/>
              <a:buAutoNum type="arabicPeriod"/>
            </a:pPr>
            <a:r>
              <a:rPr lang="en-GB" sz="1800" dirty="0" smtClean="0"/>
              <a:t>Check your connections, twice</a:t>
            </a:r>
          </a:p>
          <a:p>
            <a:pPr marL="768218" lvl="1" indent="-342900">
              <a:buFont typeface="+mj-lt"/>
              <a:buAutoNum type="arabicPeriod"/>
            </a:pPr>
            <a:r>
              <a:rPr lang="en-GB" sz="1800" dirty="0" smtClean="0"/>
              <a:t>Write a program to pulse a signal on each line, each line on at a time</a:t>
            </a:r>
          </a:p>
          <a:p>
            <a:pPr marL="768218" lvl="1" indent="-342900">
              <a:buFont typeface="+mj-lt"/>
              <a:buAutoNum type="arabicPeriod"/>
            </a:pPr>
            <a:r>
              <a:rPr lang="en-GB" sz="1800" dirty="0" smtClean="0"/>
              <a:t>Always use the software SPI first to prove connectivity</a:t>
            </a:r>
          </a:p>
          <a:p>
            <a:pPr marL="425318" lvl="1" indent="0">
              <a:buNone/>
            </a:pPr>
            <a:endParaRPr lang="en-GB" dirty="0"/>
          </a:p>
          <a:p>
            <a:endParaRPr lang="en-GB" sz="1200" dirty="0"/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12461"/>
            <a:ext cx="2837433" cy="315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2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Review setup and operation of a SPI GLCD</a:t>
            </a:r>
          </a:p>
          <a:p>
            <a:pPr lvl="1"/>
            <a:r>
              <a:rPr lang="en-GB" dirty="0" smtClean="0"/>
              <a:t>Software SPI – bit banging</a:t>
            </a:r>
          </a:p>
          <a:p>
            <a:pPr lvl="1"/>
            <a:r>
              <a:rPr lang="en-GB" dirty="0" err="1" smtClean="0"/>
              <a:t>Harware</a:t>
            </a:r>
            <a:r>
              <a:rPr lang="en-GB" dirty="0" smtClean="0"/>
              <a:t> SPI </a:t>
            </a:r>
            <a:endParaRPr lang="en-GB" dirty="0"/>
          </a:p>
          <a:p>
            <a:pPr lvl="1"/>
            <a:r>
              <a:rPr lang="en-GB" dirty="0" smtClean="0"/>
              <a:t>Conditional compilation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5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PWM, </a:t>
            </a:r>
            <a:r>
              <a:rPr lang="en-GB" sz="1100" b="1" dirty="0" smtClean="0"/>
              <a:t>many ways</a:t>
            </a:r>
            <a:r>
              <a:rPr lang="en-GB" sz="1100" b="1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6450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13 - </a:t>
            </a:r>
            <a:r>
              <a:rPr lang="en-GB" sz="1400" dirty="0"/>
              <a:t>Using a SPI GLCD  display solutions</a:t>
            </a:r>
          </a:p>
        </p:txBody>
      </p:sp>
    </p:spTree>
    <p:extLst>
      <p:ext uri="{BB962C8B-B14F-4D97-AF65-F5344CB8AC3E}">
        <p14:creationId xmlns:p14="http://schemas.microsoft.com/office/powerpoint/2010/main" val="39856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r>
              <a:rPr lang="en-GB" dirty="0"/>
              <a:t>Part 13 - Using a SPI GLCD  display solutions</a:t>
            </a:r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8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0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31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311848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supports the 16Fxxxx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286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PIC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switches connected</a:t>
            </a:r>
          </a:p>
          <a:p>
            <a:pPr marL="778521" lvl="1" indent="-478483"/>
            <a:r>
              <a:rPr lang="en-GB" dirty="0" smtClean="0"/>
              <a:t>You have USB/TTL serial converter</a:t>
            </a:r>
          </a:p>
          <a:p>
            <a:pPr marL="778521" lvl="1" indent="-478483"/>
            <a:r>
              <a:rPr lang="en-GB" dirty="0" smtClean="0"/>
              <a:t>You have LCD</a:t>
            </a:r>
          </a:p>
          <a:p>
            <a:pPr marL="778521" lvl="1" indent="-478483"/>
            <a:r>
              <a:rPr lang="en-GB" dirty="0" smtClean="0"/>
              <a:t>You have a SPI SSD1331 GLCD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92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048"/>
            <a:ext cx="5087696" cy="436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39650" y="1173882"/>
            <a:ext cx="3825992" cy="321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PICDEM 2 Plus Demonstration Board </a:t>
            </a:r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18-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28- and 40-pin DIP sockets (although three sockets are provided, only one device may be used at a time)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+5V regulator for direct input from 9V, 100 mA AC/DC wall adapter or 9V battery, or hooks for a +5V, 100 mA regulated DC supply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RS-232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socket and associated hardware for direct connection to an RS-232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Programmer/debugger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 supporting MPLAB® ICD 3, MPLAB REAL ICE,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Serial Connector for analysis of serial communications peripherals such as SPI or I2C™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k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pot for devices with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inputs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push button switches for external stimulus and Reset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Power-on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indicator LED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LEDs connected to PORTB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oscillators including: a) Unpopulated DIP socket for canned crystal oscillator (Y2) b) RC oscillator circuit (R4, C3) c) Unpopulated holes for crystal connection (Y1) d) 32.768 kHz crystal for Timer1 clock operation (Y3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32K x 8 Serial EEPROM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Piezo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buzzer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area for user hardware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Expansion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Header for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PICtail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™ daughter card connectivity or user access to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MCUs</a:t>
            </a:r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Microchip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TC74 thermal sensor</a:t>
            </a:r>
          </a:p>
        </p:txBody>
      </p:sp>
      <p:sp>
        <p:nvSpPr>
          <p:cNvPr id="3" name="Oval 2"/>
          <p:cNvSpPr/>
          <p:nvPr/>
        </p:nvSpPr>
        <p:spPr>
          <a:xfrm>
            <a:off x="1460844" y="2355725"/>
            <a:ext cx="288032" cy="3917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10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9662"/>
            <a:ext cx="6447501" cy="2744167"/>
          </a:xfrm>
        </p:spPr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</a:t>
            </a:r>
          </a:p>
          <a:p>
            <a:r>
              <a:rPr lang="en-GB" dirty="0" smtClean="0"/>
              <a:t>TTL/USB</a:t>
            </a:r>
          </a:p>
          <a:p>
            <a:r>
              <a:rPr lang="en-GB" dirty="0" smtClean="0"/>
              <a:t>GLCD</a:t>
            </a:r>
          </a:p>
          <a:p>
            <a:r>
              <a:rPr lang="en-GB" dirty="0"/>
              <a:t>SPI device and circuit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06278" y="168175"/>
            <a:ext cx="5328592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Hardware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------------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PORTA---------------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------------SW2-------------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ADC--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------------PORTB----------------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----------------LED-LED-LED-LED--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------------PORTC----------------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it-I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   ----TX--</a:t>
            </a:r>
            <a:r>
              <a:rPr lang="it-IT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SDO-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</a:t>
            </a:r>
            <a:r>
              <a:rPr lang="it-IT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SCK</a:t>
            </a:r>
            <a:r>
              <a:rPr lang="it-IT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-RST--CS--</a:t>
            </a:r>
            <a:r>
              <a:rPr lang="it-IT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</a:t>
            </a:r>
            <a:r>
              <a:rPr lang="it-I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—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   ---------------------------------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------------PORTD----------------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-PWR-EN-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-RW--RS--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DB7-DB6-DB5-DB4-</a:t>
            </a:r>
          </a:p>
          <a:p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IO:    ---------------------------------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------------PORTE----------------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----------------RST---------------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72312" y="2162562"/>
            <a:ext cx="2327880" cy="697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25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15122</TotalTime>
  <Words>929</Words>
  <Application>Microsoft Office PowerPoint</Application>
  <PresentationFormat>On-screen Show (16:9)</PresentationFormat>
  <Paragraphs>177</Paragraphs>
  <Slides>18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Prerequisites </vt:lpstr>
      <vt:lpstr>Hardware</vt:lpstr>
      <vt:lpstr>Hardware</vt:lpstr>
      <vt:lpstr>SPI</vt:lpstr>
      <vt:lpstr>Setup - Circuit</vt:lpstr>
      <vt:lpstr>Setup - Program</vt:lpstr>
      <vt:lpstr>PowerPoint Presentation</vt:lpstr>
      <vt:lpstr>Setup – when things do not work ..</vt:lpstr>
      <vt:lpstr>PowerPoint Presentation</vt:lpstr>
      <vt:lpstr>Lab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768</cp:revision>
  <dcterms:created xsi:type="dcterms:W3CDTF">2019-01-08T20:03:06Z</dcterms:created>
  <dcterms:modified xsi:type="dcterms:W3CDTF">2025-01-28T13:04:43Z</dcterms:modified>
</cp:coreProperties>
</file>