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360" r:id="rId2"/>
    <p:sldId id="362" r:id="rId3"/>
    <p:sldId id="363" r:id="rId4"/>
    <p:sldId id="364" r:id="rId5"/>
    <p:sldId id="365" r:id="rId6"/>
    <p:sldId id="366" r:id="rId7"/>
    <p:sldId id="367" r:id="rId8"/>
    <p:sldId id="368" r:id="rId9"/>
    <p:sldId id="373" r:id="rId10"/>
    <p:sldId id="374" r:id="rId11"/>
    <p:sldId id="369" r:id="rId12"/>
    <p:sldId id="354" r:id="rId13"/>
    <p:sldId id="370" r:id="rId14"/>
    <p:sldId id="355" r:id="rId15"/>
    <p:sldId id="356" r:id="rId16"/>
    <p:sldId id="357" r:id="rId17"/>
    <p:sldId id="358" r:id="rId18"/>
    <p:sldId id="359" r:id="rId19"/>
    <p:sldId id="288" r:id="rId20"/>
    <p:sldId id="372" r:id="rId21"/>
    <p:sldId id="371" r:id="rId22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00" d="100"/>
          <a:sy n="100" d="100"/>
        </p:scale>
        <p:origin x="-1950" y="-1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28/01/2025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15 – External interrupt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331491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AutoShape 2" descr="https://photos.fife.usercontent.google.com/pw/AP1GczP6HfZuj1PStNyt5bTyNeG2lt0yLwYzryZ9p5aUX8pkwNf0-NbZR0hUqQ=w1920-h864-s-no-gm?authuser=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https://photos.fife.usercontent.google.com/pw/AP1GczP6HfZuj1PStNyt5bTyNeG2lt0yLwYzryZ9p5aUX8pkwNf0-NbZR0hUqQ=w1920-h864-s-no-gm?authuser=0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053" name="Picture 5" descr="C:\Users\admin\Downloads\20250128_123832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0528" y="7937"/>
            <a:ext cx="9453938" cy="513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218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779662"/>
            <a:ext cx="6447501" cy="2744167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</a:t>
            </a:r>
          </a:p>
          <a:p>
            <a:r>
              <a:rPr lang="en-GB" dirty="0" smtClean="0"/>
              <a:t>TTL/USB</a:t>
            </a:r>
          </a:p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206278" y="168176"/>
            <a:ext cx="5328592" cy="489364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PORTA---------------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------------SW2-------------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ADC--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>
                <a:latin typeface="Courier New" panose="02070309020205020404" pitchFamily="49" charset="0"/>
                <a:cs typeface="Courier New" panose="02070309020205020404" pitchFamily="49" charset="0"/>
              </a:rPr>
              <a:t>----------------</a:t>
            </a:r>
            <a:r>
              <a:rPr lang="en-GB" sz="1200" b="1" smtClean="0">
                <a:latin typeface="Courier New" panose="02070309020205020404" pitchFamily="49" charset="0"/>
                <a:cs typeface="Courier New" panose="02070309020205020404" pitchFamily="49" charset="0"/>
              </a:rPr>
              <a:t>LED-LED-LED-INT--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------------PORTC----------------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-----TX-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   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IO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------------PORTD----------------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</a:p>
          <a:p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IO:    ---------------------------------</a:t>
            </a:r>
          </a:p>
          <a:p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------------PORTE----------------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Bit#:  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----------------RST---------------</a:t>
            </a: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IO:    ---------------------------------</a:t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150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Principles of Interrupts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9552" y="1563638"/>
            <a:ext cx="7416824" cy="3456384"/>
          </a:xfrm>
          <a:solidFill>
            <a:schemeClr val="bg1"/>
          </a:solidFill>
        </p:spPr>
        <p:txBody>
          <a:bodyPr vert="horz" lIns="85064" tIns="42531" rIns="85064" bIns="42531" rtlCol="0">
            <a:noAutofit/>
          </a:bodyPr>
          <a:lstStyle/>
          <a:p>
            <a:pPr marL="266700" indent="-174625" defTabSz="898525">
              <a:spcBef>
                <a:spcPts val="0"/>
              </a:spcBef>
            </a:pPr>
            <a:r>
              <a:rPr lang="en-GB" sz="1100" b="1" dirty="0"/>
              <a:t>Interrupts are events that alter the normal execution flow of a program to respond to external or internal events</a:t>
            </a:r>
            <a:r>
              <a:rPr lang="en-GB" sz="1100" b="1" dirty="0" smtClean="0"/>
              <a:t>.</a:t>
            </a:r>
            <a:endParaRPr lang="en-GB" sz="1100" b="1" dirty="0"/>
          </a:p>
          <a:p>
            <a:pPr marL="266700" indent="-174625" defTabSz="898525">
              <a:spcBef>
                <a:spcPts val="0"/>
              </a:spcBef>
            </a:pPr>
            <a:endParaRPr lang="en-GB" sz="1100" b="1" dirty="0" smtClean="0"/>
          </a:p>
          <a:p>
            <a:pPr marL="266700" indent="-174625" defTabSz="898525">
              <a:spcBef>
                <a:spcPts val="0"/>
              </a:spcBef>
            </a:pPr>
            <a:r>
              <a:rPr lang="en-GB" sz="1100" b="1" dirty="0" smtClean="0"/>
              <a:t>Advantages</a:t>
            </a:r>
            <a:endParaRPr lang="en-GB" sz="1100" b="1" dirty="0"/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Immediate response to critical events</a:t>
            </a:r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Efficient use of the microcontroller's </a:t>
            </a:r>
            <a:r>
              <a:rPr lang="en-GB" dirty="0" smtClean="0"/>
              <a:t>resources</a:t>
            </a:r>
            <a:endParaRPr lang="en-GB" b="1" dirty="0"/>
          </a:p>
          <a:p>
            <a:pPr marL="266700" indent="-174625" defTabSz="898525">
              <a:spcBef>
                <a:spcPts val="0"/>
              </a:spcBef>
            </a:pPr>
            <a:endParaRPr lang="en-GB" sz="1100" b="1" dirty="0" smtClean="0"/>
          </a:p>
          <a:p>
            <a:pPr marL="266700" indent="-174625" defTabSz="898525">
              <a:spcBef>
                <a:spcPts val="0"/>
              </a:spcBef>
            </a:pPr>
            <a:r>
              <a:rPr lang="en-GB" sz="1100" b="1" dirty="0" smtClean="0"/>
              <a:t>Types </a:t>
            </a:r>
            <a:r>
              <a:rPr lang="en-GB" sz="1100" b="1" dirty="0"/>
              <a:t>of </a:t>
            </a:r>
            <a:r>
              <a:rPr lang="en-GB" sz="1100" b="1" dirty="0" smtClean="0"/>
              <a:t>Interrupts</a:t>
            </a:r>
            <a:endParaRPr lang="en-GB" sz="1100" b="1" dirty="0"/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External Interrupts: Triggered by events on external pins (RB0/INT0, RB1/INT1, etc.)</a:t>
            </a:r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Timer Interrupts: Triggered by timer overflows or matches</a:t>
            </a:r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Peripheral Interrupts: Triggered by events from peripherals (</a:t>
            </a:r>
            <a:r>
              <a:rPr lang="en-GB" dirty="0" smtClean="0"/>
              <a:t>USART</a:t>
            </a:r>
            <a:r>
              <a:rPr lang="en-GB" dirty="0"/>
              <a:t>, ADC, etc.)</a:t>
            </a:r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Software Interrupts: Triggered by software </a:t>
            </a:r>
            <a:r>
              <a:rPr lang="en-GB" dirty="0" smtClean="0"/>
              <a:t>instructions</a:t>
            </a:r>
            <a:endParaRPr lang="en-GB" b="1" dirty="0"/>
          </a:p>
          <a:p>
            <a:pPr marL="266700" indent="-174625" defTabSz="898525">
              <a:spcBef>
                <a:spcPts val="0"/>
              </a:spcBef>
            </a:pPr>
            <a:endParaRPr lang="en-GB" sz="1100" b="1" dirty="0" smtClean="0"/>
          </a:p>
          <a:p>
            <a:pPr marL="266700" indent="-174625" defTabSz="898525">
              <a:spcBef>
                <a:spcPts val="0"/>
              </a:spcBef>
            </a:pPr>
            <a:r>
              <a:rPr lang="en-GB" sz="1100" b="1" dirty="0" smtClean="0"/>
              <a:t>Key Registers</a:t>
            </a:r>
            <a:endParaRPr lang="en-GB" sz="1100" b="1" dirty="0"/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 smtClean="0"/>
              <a:t>INTCON</a:t>
            </a:r>
            <a:r>
              <a:rPr lang="en-GB" dirty="0"/>
              <a:t>: Controls global interrupt enable and individual interrupt flags</a:t>
            </a:r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PIE1, PIE2: Peripheral Interrupt Enable registers</a:t>
            </a:r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PIR1, PIR2: Peripheral Interrupt Request (flag) </a:t>
            </a:r>
            <a:r>
              <a:rPr lang="en-GB" dirty="0" smtClean="0"/>
              <a:t>registers</a:t>
            </a:r>
            <a:endParaRPr lang="en-GB" b="1" dirty="0"/>
          </a:p>
          <a:p>
            <a:pPr marL="266700" indent="-174625" defTabSz="898525">
              <a:spcBef>
                <a:spcPts val="0"/>
              </a:spcBef>
            </a:pPr>
            <a:endParaRPr lang="en-GB" sz="1100" b="1" dirty="0" smtClean="0"/>
          </a:p>
          <a:p>
            <a:pPr marL="266700" indent="-174625" defTabSz="898525">
              <a:spcBef>
                <a:spcPts val="0"/>
              </a:spcBef>
            </a:pPr>
            <a:r>
              <a:rPr lang="en-GB" sz="1100" b="1" dirty="0" smtClean="0"/>
              <a:t>Interrupt </a:t>
            </a:r>
            <a:r>
              <a:rPr lang="en-GB" sz="1100" b="1" dirty="0"/>
              <a:t>Service Routine (ISR</a:t>
            </a:r>
            <a:r>
              <a:rPr lang="en-GB" sz="1100" b="1" dirty="0" smtClean="0"/>
              <a:t>)</a:t>
            </a:r>
            <a:endParaRPr lang="en-GB" sz="1100" b="1" dirty="0"/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Special function that executes when an interrupt occurs</a:t>
            </a:r>
          </a:p>
          <a:p>
            <a:pPr marL="566737" lvl="2" indent="-174625" defTabSz="898525">
              <a:spcBef>
                <a:spcPts val="0"/>
              </a:spcBef>
            </a:pPr>
            <a:r>
              <a:rPr lang="en-GB" dirty="0"/>
              <a:t>Must be as short and efficient as possible to avoid delaying other operations</a:t>
            </a:r>
          </a:p>
          <a:p>
            <a:pPr marL="92075" indent="0" defTabSz="898525">
              <a:spcBef>
                <a:spcPts val="0"/>
              </a:spcBef>
              <a:buNone/>
            </a:pP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3780033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Interrupts…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915566"/>
            <a:ext cx="5040560" cy="396044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800" dirty="0"/>
              <a:t>F</a:t>
            </a:r>
            <a:r>
              <a:rPr lang="en-GB" sz="800" dirty="0" smtClean="0"/>
              <a:t>or </a:t>
            </a:r>
            <a:r>
              <a:rPr lang="en-GB" sz="800" dirty="0"/>
              <a:t>specific details of the interrupts see the microcontroller datasheet</a:t>
            </a:r>
          </a:p>
          <a:p>
            <a:pPr marL="0" indent="0">
              <a:buNone/>
            </a:pPr>
            <a:r>
              <a:rPr lang="en-GB" sz="800" dirty="0" smtClean="0"/>
              <a:t>The </a:t>
            </a:r>
            <a:r>
              <a:rPr lang="en-GB" sz="800" dirty="0"/>
              <a:t>first parameter is the GCBASIC identifier used in user code to expose the specific interrupt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 err="1">
                <a:solidFill>
                  <a:schemeClr val="tx1"/>
                </a:solidFill>
              </a:rPr>
              <a:t>ADCReady:ADIE,ADIF</a:t>
            </a:r>
            <a:endParaRPr lang="en-GB" sz="800" dirty="0">
              <a:solidFill>
                <a:schemeClr val="tx1"/>
              </a:solidFill>
            </a:endParaRP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CCP1:CCP1IE,CCP1IF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CCP2:CCP2IE,CCP2IF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CCP3:CCP3IE,CCP3IF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CCP4:CCP4IE,CCP4IF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CCP5:CCP5IE,CCP5IF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Comp1Change:C1IE,C1IF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Comp2Change:C2IE,C2IF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 err="1">
                <a:solidFill>
                  <a:schemeClr val="tx1"/>
                </a:solidFill>
              </a:rPr>
              <a:t>EEPROMReady:EEIE,EEIF</a:t>
            </a:r>
            <a:endParaRPr lang="en-GB" sz="800" dirty="0">
              <a:solidFill>
                <a:schemeClr val="tx1"/>
              </a:solidFill>
            </a:endParaRP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ExtInt0:INTE,INTF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 err="1">
                <a:solidFill>
                  <a:schemeClr val="tx1"/>
                </a:solidFill>
              </a:rPr>
              <a:t>LCDReady:LCDIE,LCDIF</a:t>
            </a:r>
            <a:endParaRPr lang="en-GB" sz="800" dirty="0">
              <a:solidFill>
                <a:schemeClr val="tx1"/>
              </a:solidFill>
            </a:endParaRP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 err="1">
                <a:solidFill>
                  <a:schemeClr val="tx1"/>
                </a:solidFill>
              </a:rPr>
              <a:t>OscillatorFail:OSFIE,OSFIF</a:t>
            </a:r>
            <a:endParaRPr lang="en-GB" sz="800" dirty="0">
              <a:solidFill>
                <a:schemeClr val="tx1"/>
              </a:solidFill>
            </a:endParaRP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 err="1">
                <a:solidFill>
                  <a:schemeClr val="tx1"/>
                </a:solidFill>
              </a:rPr>
              <a:t>PORTBChange:IOCIE,IOCIF</a:t>
            </a:r>
            <a:endParaRPr lang="en-GB" sz="800" dirty="0">
              <a:solidFill>
                <a:schemeClr val="tx1"/>
              </a:solidFill>
            </a:endParaRP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 err="1">
                <a:solidFill>
                  <a:schemeClr val="tx1"/>
                </a:solidFill>
              </a:rPr>
              <a:t>PortChange:IOCIE,IOCIF</a:t>
            </a:r>
            <a:endParaRPr lang="en-GB" sz="800" dirty="0">
              <a:solidFill>
                <a:schemeClr val="tx1"/>
              </a:solidFill>
            </a:endParaRP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SSP1Collision:BCLIE,BCLIF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SSP1Ready:SSPIE,SSPIF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Timer0Overflow:TMR0IE,TMR0IF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Timer1Gate:TMR1GIE,TMR1GIF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Timer1Overflow:TMR1IE,TMR1IF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Timer2Match:TMR2IE,TMR2IF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Timer4Match:TMR4IE,TMR4IF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Timer6Match:TMR6IE,TMR6IF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UsartRX1Ready:RCIE,RCIF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UsartTX1Ready:TXIE,TXIF</a:t>
            </a:r>
          </a:p>
        </p:txBody>
      </p:sp>
      <p:sp>
        <p:nvSpPr>
          <p:cNvPr id="5" name="Rectangle 4"/>
          <p:cNvSpPr/>
          <p:nvPr/>
        </p:nvSpPr>
        <p:spPr>
          <a:xfrm>
            <a:off x="2379492" y="4161233"/>
            <a:ext cx="36808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PIC16F1937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86640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Interrupts…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915566"/>
            <a:ext cx="3754757" cy="396044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800" dirty="0"/>
              <a:t>F</a:t>
            </a:r>
            <a:r>
              <a:rPr lang="en-GB" sz="800" dirty="0" smtClean="0"/>
              <a:t>or </a:t>
            </a:r>
            <a:r>
              <a:rPr lang="en-GB" sz="800" dirty="0"/>
              <a:t>specific details of the interrupts see the microcontroller datasheet</a:t>
            </a:r>
          </a:p>
          <a:p>
            <a:pPr marL="0" indent="0">
              <a:buNone/>
            </a:pPr>
            <a:r>
              <a:rPr lang="en-GB" sz="800" dirty="0" smtClean="0"/>
              <a:t>The </a:t>
            </a:r>
            <a:r>
              <a:rPr lang="en-GB" sz="800" dirty="0"/>
              <a:t>first parameter is the GCBASIC identifier used in user code to expose the specific interrupt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16bitUniversalTimerAInterrupt:TU16AIE,TU16AIF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16bitUniversalTimerBInterrupt:TU16BIE,TU16BIF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 err="1">
                <a:solidFill>
                  <a:schemeClr val="tx1"/>
                </a:solidFill>
              </a:rPr>
              <a:t>ADCReady:ADIE,ADIF</a:t>
            </a:r>
            <a:endParaRPr lang="en-GB" sz="800" dirty="0">
              <a:solidFill>
                <a:schemeClr val="tx1"/>
              </a:solidFill>
            </a:endParaRP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 err="1">
                <a:solidFill>
                  <a:schemeClr val="tx1"/>
                </a:solidFill>
              </a:rPr>
              <a:t>ADThreshold:ADTIE,ADTIF</a:t>
            </a:r>
            <a:endParaRPr lang="en-GB" sz="800" dirty="0">
              <a:solidFill>
                <a:schemeClr val="tx1"/>
              </a:solidFill>
            </a:endParaRP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 err="1">
                <a:solidFill>
                  <a:schemeClr val="tx1"/>
                </a:solidFill>
              </a:rPr>
              <a:t>ActiveClockTuning:ACTIE,ACTIF</a:t>
            </a:r>
            <a:endParaRPr lang="en-GB" sz="800" dirty="0">
              <a:solidFill>
                <a:schemeClr val="tx1"/>
              </a:solidFill>
            </a:endParaRP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CCP1:CCP1IE,CCP1IF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CCP2:CCP2IE,CCP2IF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 err="1">
                <a:solidFill>
                  <a:schemeClr val="tx1"/>
                </a:solidFill>
              </a:rPr>
              <a:t>CRCComplete:CRCIE,CRCIF</a:t>
            </a:r>
            <a:endParaRPr lang="en-GB" sz="800" dirty="0">
              <a:solidFill>
                <a:schemeClr val="tx1"/>
              </a:solidFill>
            </a:endParaRP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CWG1ShutDown:CWG1IE,CWG1IF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 err="1">
                <a:solidFill>
                  <a:schemeClr val="tx1"/>
                </a:solidFill>
              </a:rPr>
              <a:t>ClockSwitchComplete:CSWIE,CSWIF</a:t>
            </a:r>
            <a:endParaRPr lang="en-GB" sz="800" dirty="0">
              <a:solidFill>
                <a:schemeClr val="tx1"/>
              </a:solidFill>
            </a:endParaRP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DMA1AbortInterrupt:DMA1AIE,DMA1AIF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DMA1DestinationCountInterrupt:DMA1DCNTIE,DMA1DCNTIF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DMA1OverrunInterrupt:DMA1ORIE,DMA1ORIF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DMA1SourceCountInterrupt:DMA1SCNTIE,DMA1SCNTIF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DMA2AbortInterrupt:DMA2AIE,DMA2AIF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DMA2DestinationCountInterrupt:DMA2DCNTIE,DMA2DCNTIF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DMA2OverrunInterrupt:DMA2ORIE,DMA2ORIF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DMA2SourceCountInterrupt:DMA2SCNTIE,DMA2SCNTIF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DMA3AbortInterrupt:DMA3AIE,DMA3AIF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DMA3DestinationCountInterrupt:DMA3DCNTIE,DMA3DCNTIF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DMA3OverrunInterrupt:DMA3ORIE,DMA3ORIF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DMA3SourceCountInterrupt:DMA3SCNTIE,DMA3SCNTIF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DMA4AbortInterrupt:DMA4AIE,DMA4AIF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DMA4DestinationCountInterrupt:DMA4DCNTIE,DMA4DCNTIF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DMA4OverrunInterrupt:DMA4ORIE,DMA4ORIF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DMA4SourceCountInterrupt:DMA4SCNTIE,DMA4SCNTIF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ExtInt0:INT0IE,INT0IF</a:t>
            </a:r>
          </a:p>
          <a:p>
            <a:pPr marL="514350" indent="-514350" defTabSz="850636">
              <a:lnSpc>
                <a:spcPct val="8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GB" sz="800" dirty="0">
                <a:solidFill>
                  <a:schemeClr val="tx1"/>
                </a:solidFill>
              </a:rPr>
              <a:t>ExtInt1:INT1I</a:t>
            </a:r>
            <a:r>
              <a:rPr lang="en-GB" sz="800" dirty="0" smtClean="0"/>
              <a:t>E,INT1IF</a:t>
            </a:r>
            <a:endParaRPr lang="en-GB" sz="8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4283968" y="545430"/>
            <a:ext cx="3250702" cy="3394472"/>
          </a:xfrm>
          <a:prstGeom prst="rect">
            <a:avLst/>
          </a:prstGeom>
          <a:solidFill>
            <a:schemeClr val="bg1"/>
          </a:solidFill>
        </p:spPr>
        <p:txBody>
          <a:bodyPr vert="horz" lIns="85064" tIns="42531" rIns="85064" bIns="42531" rtlCol="0">
            <a:normAutofit fontScale="25000" lnSpcReduction="20000"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ExtInt1:INT1IE,INT1IF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ExtInt2:INT2IE,INT2IF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I2C1ErrorInterrupt:I2C1EIE,I2C1EIF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I2C1Interrupt:I2C1IE,I2C1IF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I2C1ReceiveInterrupt:I2C1RXIE,I2C1RXIF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I2C1TransmitInterrupt:I2C1TXIE,I2C1TXIF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LogicCell1Event:CLC1IE,CLC1IF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LogicCell2Event:CLC2IE,CLC2IF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LogicCell3Event:CLC3IE,CLC3IF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LogicCell4Event:CLC4IE,CLC4IF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NVMComplete:NVMIE,NVMIF</a:t>
            </a:r>
            <a:endParaRPr lang="en-GB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OscillatorFail:OSFIE,OSFIF</a:t>
            </a:r>
            <a:endParaRPr lang="en-GB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b="1" dirty="0" err="1" smtClean="0"/>
              <a:t>PORTABChange:IOCIE,IOCIF</a:t>
            </a:r>
            <a:endParaRPr lang="en-GB" b="1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PWM1MatchEvent:PWM1IE,PWM1IF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PWM2MatchEvent:PWM2IE,PWM2IF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PWM2PeriodEvent:PWM2PIE,PWM2PIF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PWMPeriodEvent:PWM1PIE,PWM1PIF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PortChange:IOCIE,IOCIF</a:t>
            </a:r>
            <a:endParaRPr lang="en-GB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SPIInterrupt:SPI1IE,SPI1IF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SPIReceiveInterrupt:SPI1RXIE,SPI1RXIF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SPITransmitInterrupt:SPI1TXIE,SPI1TXIF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ScanComplete:SCANIE,SCANIF</a:t>
            </a:r>
            <a:endParaRPr lang="en-GB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SoftwareInterrupt:SWIE,SWIF</a:t>
            </a:r>
            <a:endParaRPr lang="en-GB" dirty="0" smtClean="0"/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Timer0Overflow:TMR0IE,TMR0IF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Timer1Gate:TMR1GIE,TMR1GIF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Timer1Overflow:TMR1IE,TMR1IF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Timer2Match:TMR2IE,TMR2IF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Timer4Match:TMR4IE,TMR4IF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UART1FramingErrorInterrupt:U1EIE,U1EIF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UART1Interrupt:U1IE,U1IF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UART1ReceiveInterrupt:U1RXIE,U1RXIF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UART1TransmitInterrupt:U1TXIE,U1TXIF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UART2FramingErrorInterrupt:U2EIE,U2EIF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UART2Interrupt:U2IE,U2IF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UART2ReceiveInterrupt:U2RXIE,U2RXIF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smtClean="0"/>
              <a:t>UART2TransmitInterrupt:U2TXIE,U2TXIF</a:t>
            </a:r>
          </a:p>
          <a:p>
            <a:pPr marL="514350" indent="-514350">
              <a:buFont typeface="+mj-lt"/>
              <a:buAutoNum type="arabicPeriod" startAt="29"/>
            </a:pPr>
            <a:r>
              <a:rPr lang="en-GB" dirty="0" err="1" smtClean="0"/>
              <a:t>VoltageFail:HLVDIE,HLVDIF</a:t>
            </a:r>
            <a:endParaRPr lang="en-GB" dirty="0" smtClean="0"/>
          </a:p>
          <a:p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2215452" y="4137936"/>
            <a:ext cx="424186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PIC18FxxQ24</a:t>
            </a:r>
            <a:endParaRPr lang="en-US" sz="54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91147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11510"/>
            <a:ext cx="5400600" cy="558552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/>
              <a:t>Interrupt on Change (IOC)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 vert="horz" lIns="85064" tIns="42531" rIns="85064" bIns="42531" rtlCol="0">
            <a:noAutofit/>
          </a:bodyPr>
          <a:lstStyle/>
          <a:p>
            <a:pPr marL="266700" indent="-174625" defTabSz="898525"/>
            <a:r>
              <a:rPr lang="en-GB" sz="1400" b="1" dirty="0" smtClean="0"/>
              <a:t>Detects </a:t>
            </a:r>
            <a:r>
              <a:rPr lang="en-GB" sz="1400" b="1" dirty="0"/>
              <a:t>changes in the state of selected </a:t>
            </a:r>
            <a:r>
              <a:rPr lang="en-GB" sz="1400" b="1" dirty="0" smtClean="0"/>
              <a:t>pins</a:t>
            </a:r>
          </a:p>
          <a:p>
            <a:pPr marL="266700" indent="-174625" defTabSz="898525"/>
            <a:endParaRPr lang="en-GB" sz="1400" b="1" dirty="0" smtClean="0"/>
          </a:p>
          <a:p>
            <a:pPr marL="266700" indent="-174625" defTabSz="898525"/>
            <a:r>
              <a:rPr lang="en-GB" sz="1400" b="1" dirty="0" smtClean="0"/>
              <a:t>Key Points</a:t>
            </a:r>
            <a:endParaRPr lang="en-GB" sz="1400" b="1" dirty="0"/>
          </a:p>
          <a:p>
            <a:pPr marL="638854" lvl="1" indent="-174625" defTabSz="898525"/>
            <a:r>
              <a:rPr lang="en-GB" sz="1200" b="1" dirty="0"/>
              <a:t>Configuration: Set </a:t>
            </a:r>
            <a:r>
              <a:rPr lang="en-GB" sz="1200" b="1" dirty="0" smtClean="0"/>
              <a:t>IO </a:t>
            </a:r>
            <a:r>
              <a:rPr lang="en-GB" sz="1200" b="1" dirty="0" err="1" smtClean="0"/>
              <a:t>port.pin</a:t>
            </a:r>
            <a:r>
              <a:rPr lang="en-GB" sz="1200" b="1" dirty="0" smtClean="0"/>
              <a:t> </a:t>
            </a:r>
            <a:r>
              <a:rPr lang="en-GB" sz="1200" b="1" dirty="0"/>
              <a:t>as inputs and configure the </a:t>
            </a:r>
            <a:r>
              <a:rPr lang="en-GB" sz="1200" b="1" dirty="0" smtClean="0"/>
              <a:t>correct register </a:t>
            </a:r>
            <a:r>
              <a:rPr lang="en-GB" sz="1200" b="1" dirty="0"/>
              <a:t>for edge detection (rising or falling edge).</a:t>
            </a:r>
          </a:p>
          <a:p>
            <a:pPr marL="266700" indent="-174625" defTabSz="898525"/>
            <a:r>
              <a:rPr lang="en-GB" sz="1400" b="1" dirty="0"/>
              <a:t>Interrupt Service Routine (</a:t>
            </a:r>
            <a:r>
              <a:rPr lang="en-GB" sz="1400" b="1" dirty="0" smtClean="0"/>
              <a:t>ISR)</a:t>
            </a:r>
          </a:p>
          <a:p>
            <a:pPr marL="638854" lvl="1" indent="-174625" defTabSz="898525"/>
            <a:r>
              <a:rPr lang="en-GB" sz="1200" b="1" dirty="0" smtClean="0"/>
              <a:t>Handles </a:t>
            </a:r>
            <a:r>
              <a:rPr lang="en-GB" sz="1200" b="1" dirty="0"/>
              <a:t>the interrupt </a:t>
            </a:r>
            <a:r>
              <a:rPr lang="en-GB" sz="1200" b="1" dirty="0" smtClean="0"/>
              <a:t>event</a:t>
            </a:r>
            <a:endParaRPr lang="en-GB" sz="1200" b="1" dirty="0"/>
          </a:p>
          <a:p>
            <a:pPr marL="266700" indent="-174625" defTabSz="898525"/>
            <a:r>
              <a:rPr lang="en-GB" sz="1400" b="1" dirty="0"/>
              <a:t>Global Interrupt Enable (GIE): </a:t>
            </a:r>
            <a:endParaRPr lang="en-GB" sz="1400" b="1" dirty="0" smtClean="0"/>
          </a:p>
          <a:p>
            <a:pPr marL="638854" lvl="1" indent="-174625" defTabSz="898525"/>
            <a:r>
              <a:rPr lang="en-GB" sz="1200" b="1" dirty="0" smtClean="0"/>
              <a:t>Enables </a:t>
            </a:r>
            <a:r>
              <a:rPr lang="en-GB" sz="1200" b="1" dirty="0"/>
              <a:t>the microcontroller to respond to interrupts</a:t>
            </a:r>
          </a:p>
          <a:p>
            <a:pPr marL="266700" indent="-174625" defTabSz="898525"/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78285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33164"/>
            <a:ext cx="9018962" cy="4014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Interrupt - IOC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236296" y="1131590"/>
            <a:ext cx="360040" cy="37332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9512" y="4515966"/>
            <a:ext cx="8568952" cy="35144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6709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Interrupt Code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99330" y="915566"/>
            <a:ext cx="8345364" cy="440120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/* Interrupt-on-change enabled on the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IOCx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 pin for a negative-going edge. </a:t>
            </a:r>
            <a:endParaRPr lang="en-GB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Associated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Status bit </a:t>
            </a:r>
            <a:r>
              <a:rPr lang="en-GB" sz="1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interrupt flag will be set upon detecting an edge. */</a:t>
            </a:r>
          </a:p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IOCBP = 0x01</a:t>
            </a:r>
          </a:p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IOCBN = 0x00</a:t>
            </a:r>
          </a:p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IOCBF = 0x00</a:t>
            </a:r>
          </a:p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DIR INT0 IN</a:t>
            </a:r>
          </a:p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INT0 = 1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// Setup the handler</a:t>
            </a:r>
          </a:p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On Interrupt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PORTBChange</a:t>
            </a: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Call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InterruptHandler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'Loop forever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LEDD3 = !LEDD3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    wait 100 </a:t>
            </a:r>
            <a:r>
              <a:rPr lang="en-GB" sz="1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GB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>Loop</a:t>
            </a:r>
          </a:p>
          <a:p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Sub </a:t>
            </a:r>
            <a:r>
              <a:rPr lang="en-GB" sz="1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InterruptHandler</a:t>
            </a:r>
            <a:endParaRPr lang="en-GB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'Toggle the LED</a:t>
            </a:r>
          </a:p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LEDD2 = !LEDD2</a:t>
            </a:r>
          </a:p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' Clear interrupt flag is required to clear the interrupt</a:t>
            </a:r>
          </a:p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IOCBF0 = 0</a:t>
            </a:r>
          </a:p>
          <a:p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 Sub</a:t>
            </a:r>
          </a:p>
        </p:txBody>
      </p:sp>
    </p:spTree>
    <p:extLst>
      <p:ext uri="{BB962C8B-B14F-4D97-AF65-F5344CB8AC3E}">
        <p14:creationId xmlns:p14="http://schemas.microsoft.com/office/powerpoint/2010/main" val="317179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smtClean="0"/>
              <a:t>Walk the examples </a:t>
            </a:r>
          </a:p>
          <a:p>
            <a:r>
              <a:rPr lang="en-GB" sz="2000" dirty="0" smtClean="0"/>
              <a:t>View the scope</a:t>
            </a:r>
          </a:p>
        </p:txBody>
      </p:sp>
    </p:spTree>
    <p:extLst>
      <p:ext uri="{BB962C8B-B14F-4D97-AF65-F5344CB8AC3E}">
        <p14:creationId xmlns:p14="http://schemas.microsoft.com/office/powerpoint/2010/main" val="231904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r>
              <a:rPr lang="en-GB" dirty="0"/>
              <a:t>Part 15 – External interrupt</a:t>
            </a:r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7623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storage within the chip – Progmem, </a:t>
            </a:r>
            <a:r>
              <a:rPr lang="en-GB" sz="1100" b="1" dirty="0" smtClean="0"/>
              <a:t>EEPROM </a:t>
            </a:r>
            <a:r>
              <a:rPr lang="en-GB" sz="1100" b="1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44638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r>
              <a:rPr lang="en-GB" dirty="0"/>
              <a:t>Part 15 – External interrupt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484228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445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503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30655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759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PIC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switches connected</a:t>
            </a:r>
          </a:p>
          <a:p>
            <a:pPr marL="778521" lvl="1" indent="-478483"/>
            <a:r>
              <a:rPr lang="en-GB" dirty="0" smtClean="0"/>
              <a:t>You have USB/TTL serial converter</a:t>
            </a:r>
          </a:p>
          <a:p>
            <a:pPr marL="778521" lvl="1" indent="-478483"/>
            <a:r>
              <a:rPr lang="en-GB" dirty="0" smtClean="0"/>
              <a:t>You have LCD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487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778048"/>
            <a:ext cx="5087696" cy="43629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5239650" y="1173882"/>
            <a:ext cx="3825992" cy="321626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7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PICDEM 2 Plus Demonstration Board </a:t>
            </a:r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sz="7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18-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28- and 40-pin DIP sockets (although three sockets are provided, only one device may be used at a time)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, +5V regulator for direct input from 9V, 100 mA AC/DC wall adapter or 9V battery, or hooks for a +5V, 100 mA regulated DC supply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RS-232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socket and associated hardware for direct connection to an RS-232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interface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Programmer/debugger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connectivity supporting MPLAB® ICD 3, MPLAB REAL ICE,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and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3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PICkit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Serial Connector for analysis of serial communications peripherals such as SPI or I2C™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 k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pot for devices with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analog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inputs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Three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push button switches for external stimulus and Reset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Power-on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indicator LED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Four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LEDs connected to PORTB </a:t>
            </a:r>
            <a:endParaRPr lang="en-GB" sz="7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On-board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external oscillators including: a) Unpopulated DIP socket for canned crystal oscillator (Y2) b) RC oscillator circuit (R4, C3) c) Unpopulated holes for crystal connection (Y1) d) 32.768 kHz crystal for Timer1 clock operation (Y3</a:t>
            </a: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228600" indent="-228600">
              <a:buAutoNum type="arabicPeriod"/>
            </a:pP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32K x 8 Serial EEPROM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LCD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Piezo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buzzer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Prototype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area for user hardware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Expansion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Header for </a:t>
            </a:r>
            <a:r>
              <a:rPr lang="en-GB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PICtail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™ daughter card connectivity or user access to</a:t>
            </a: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MCUs</a:t>
            </a:r>
            <a:endParaRPr lang="en-GB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28600" indent="-228600">
              <a:buAutoNum type="arabicPeriod"/>
            </a:pPr>
            <a:r>
              <a:rPr lang="en-GB" sz="7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Microchip </a:t>
            </a:r>
            <a:r>
              <a:rPr lang="en-GB" sz="700" dirty="0">
                <a:latin typeface="Courier New" panose="02070309020205020404" pitchFamily="49" charset="0"/>
                <a:cs typeface="Courier New" panose="02070309020205020404" pitchFamily="49" charset="0"/>
              </a:rPr>
              <a:t>TC74 thermal sensor</a:t>
            </a:r>
          </a:p>
        </p:txBody>
      </p:sp>
      <p:sp>
        <p:nvSpPr>
          <p:cNvPr id="3" name="Oval 2"/>
          <p:cNvSpPr/>
          <p:nvPr/>
        </p:nvSpPr>
        <p:spPr>
          <a:xfrm>
            <a:off x="1460844" y="2355725"/>
            <a:ext cx="288032" cy="39173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7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97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15036</TotalTime>
  <Words>1084</Words>
  <Application>Microsoft Office PowerPoint</Application>
  <PresentationFormat>On-screen Show (16:9)</PresentationFormat>
  <Paragraphs>290</Paragraphs>
  <Slides>21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Prerequisites </vt:lpstr>
      <vt:lpstr>Hardware</vt:lpstr>
      <vt:lpstr>PowerPoint Presentation</vt:lpstr>
      <vt:lpstr>PowerPoint Presentation</vt:lpstr>
      <vt:lpstr>Hardware</vt:lpstr>
      <vt:lpstr>Principles of Interrupts</vt:lpstr>
      <vt:lpstr>Interrupts…</vt:lpstr>
      <vt:lpstr>Interrupts…</vt:lpstr>
      <vt:lpstr>Interrupt on Change (IOC)</vt:lpstr>
      <vt:lpstr>Interrupt - IOC</vt:lpstr>
      <vt:lpstr>Interrupt Code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773</cp:revision>
  <dcterms:created xsi:type="dcterms:W3CDTF">2019-01-08T20:03:06Z</dcterms:created>
  <dcterms:modified xsi:type="dcterms:W3CDTF">2025-01-28T14:36:44Z</dcterms:modified>
</cp:coreProperties>
</file>