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64" r:id="rId2"/>
    <p:sldId id="365" r:id="rId3"/>
    <p:sldId id="295" r:id="rId4"/>
    <p:sldId id="367" r:id="rId5"/>
    <p:sldId id="356" r:id="rId6"/>
    <p:sldId id="358" r:id="rId7"/>
    <p:sldId id="359" r:id="rId8"/>
    <p:sldId id="360" r:id="rId9"/>
    <p:sldId id="362" r:id="rId10"/>
    <p:sldId id="363" r:id="rId11"/>
    <p:sldId id="366" r:id="rId12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 varScale="1">
        <p:scale>
          <a:sx n="146" d="100"/>
          <a:sy n="146" d="100"/>
        </p:scale>
        <p:origin x="-63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atCowBASIC/Demonstration_Sources/tree/main/Vendor_Boards/Microchip_PICDEM%202%20plus_board_201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</a:p>
          <a:p>
            <a:pPr marL="538163" indent="-538163"/>
            <a:r>
              <a:rPr lang="en-GB" dirty="0"/>
              <a:t>Part </a:t>
            </a:r>
            <a:r>
              <a:rPr lang="en-GB" dirty="0" smtClean="0"/>
              <a:t>19 - Summary</a:t>
            </a:r>
            <a:endParaRPr lang="en-GB" dirty="0"/>
          </a:p>
          <a:p>
            <a:pPr marL="538163" indent="-53816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6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GCBASIC supports the </a:t>
            </a:r>
            <a:r>
              <a:rPr lang="en-GB" dirty="0" smtClean="0"/>
              <a:t>PIC16F Legacy</a:t>
            </a:r>
            <a:endParaRPr lang="en-GB" dirty="0" smtClean="0"/>
          </a:p>
          <a:p>
            <a:endParaRPr lang="en-GB" dirty="0" smtClean="0"/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8 &amp; 10 </a:t>
            </a:r>
            <a:r>
              <a:rPr lang="en-GB" dirty="0" smtClean="0"/>
              <a:t>-bit </a:t>
            </a:r>
            <a:r>
              <a:rPr lang="en-GB" dirty="0" smtClean="0"/>
              <a:t>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</a:t>
            </a:r>
          </a:p>
          <a:p>
            <a:pPr lvl="1"/>
            <a:r>
              <a:rPr lang="en-GB" dirty="0" smtClean="0"/>
              <a:t>PWM – </a:t>
            </a:r>
            <a:r>
              <a:rPr lang="en-GB" dirty="0" smtClean="0"/>
              <a:t>CCP/PWM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GCBASIC supports multiple 32/64 bit operating  systems and integrates with MPLAB-X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55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</a:p>
          <a:p>
            <a:pPr marL="538163" indent="-538163"/>
            <a:r>
              <a:rPr lang="en-GB" dirty="0"/>
              <a:t>Part </a:t>
            </a:r>
            <a:r>
              <a:rPr lang="en-GB" dirty="0" smtClean="0"/>
              <a:t>19 - Summary</a:t>
            </a:r>
            <a:endParaRPr lang="en-GB" dirty="0"/>
          </a:p>
          <a:p>
            <a:pPr marL="538163" indent="-53816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5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6840759" cy="1925352"/>
          </a:xfrm>
        </p:spPr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  <a:endParaRPr lang="en-GB" dirty="0"/>
          </a:p>
          <a:p>
            <a:pPr marL="538163" indent="-538163"/>
            <a:r>
              <a:rPr lang="en-GB" dirty="0"/>
              <a:t>Part </a:t>
            </a:r>
            <a:r>
              <a:rPr lang="en-GB" dirty="0" smtClean="0"/>
              <a:t>19 - Summary</a:t>
            </a:r>
            <a:endParaRPr lang="en-GB" dirty="0"/>
          </a:p>
          <a:p>
            <a:r>
              <a:rPr lang="en-GB" sz="1700" dirty="0" smtClean="0"/>
              <a:t>January </a:t>
            </a:r>
            <a:r>
              <a:rPr lang="en-GB" sz="1700" dirty="0" smtClean="0"/>
              <a:t>2025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0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5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PIC16Fxxxx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PIC16Fxxxx </a:t>
            </a:r>
            <a:r>
              <a:rPr lang="en-GB" dirty="0" smtClean="0"/>
              <a:t> is a high performance PIC16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8 –bit or 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endParaRPr lang="en-GB" dirty="0" smtClean="0"/>
          </a:p>
          <a:p>
            <a:r>
              <a:rPr lang="en-GB" dirty="0" smtClean="0"/>
              <a:t>The PIC16 offers 8, 14,18,20, 28, 40 and 48-pin packages to support customers in a wide variety of applications.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506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423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3" y="689048"/>
            <a:ext cx="5760641" cy="4186957"/>
          </a:xfrm>
          <a:prstGeom prst="rect">
            <a:avLst/>
          </a:prstGeom>
          <a:solidFill>
            <a:schemeClr val="bg1"/>
          </a:solidFill>
        </p:spPr>
        <p:txBody>
          <a:bodyPr vert="horz" lIns="85064" tIns="42531" rIns="85064" bIns="42531" rtlCol="0">
            <a:noAutofit/>
          </a:bodyPr>
          <a:lstStyle>
            <a:lvl1pPr marL="318988" indent="-318988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42" indent="-265824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329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614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3932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250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4568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9887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520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three </a:t>
            </a:r>
            <a:r>
              <a:rPr lang="en-GB" sz="1100" b="1" dirty="0" smtClean="0"/>
              <a:t>LED</a:t>
            </a:r>
            <a:r>
              <a:rPr lang="en-GB" sz="1100" dirty="0" smtClean="0"/>
              <a:t>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</a:t>
            </a:r>
            <a:r>
              <a:rPr lang="en-GB" sz="1100" b="1" dirty="0" smtClean="0"/>
              <a:t>flash</a:t>
            </a:r>
            <a:r>
              <a:rPr lang="en-GB" sz="1100" dirty="0" smtClean="0"/>
              <a:t>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</a:t>
            </a:r>
            <a:r>
              <a:rPr lang="en-GB" sz="1100" dirty="0" smtClean="0"/>
              <a:t>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make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timer0</a:t>
            </a:r>
            <a:r>
              <a:rPr lang="en-GB" sz="1100" dirty="0" smtClean="0"/>
              <a:t> overflow, </a:t>
            </a:r>
            <a:r>
              <a:rPr lang="en-GB" sz="1100" b="1" dirty="0" smtClean="0"/>
              <a:t>8bit timer</a:t>
            </a:r>
            <a:r>
              <a:rPr lang="en-GB" sz="1100" dirty="0" smtClean="0"/>
              <a:t>, </a:t>
            </a:r>
            <a:r>
              <a:rPr lang="en-GB" sz="1100" b="1" dirty="0" smtClean="0"/>
              <a:t>16bit timer</a:t>
            </a:r>
            <a:r>
              <a:rPr lang="en-GB" sz="1100" dirty="0" smtClean="0"/>
              <a:t>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err="1" smtClean="0"/>
              <a:t>EEProm</a:t>
            </a:r>
            <a:r>
              <a:rPr lang="en-GB" sz="1100" dirty="0" smtClean="0"/>
              <a:t> – showing values on the serial terminal, and more constants insights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smtClean="0"/>
              <a:t>I2C</a:t>
            </a:r>
            <a:r>
              <a:rPr lang="en-GB" sz="1100" dirty="0" smtClean="0"/>
              <a:t>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 </a:t>
            </a:r>
            <a:r>
              <a:rPr lang="en-GB" sz="1100" b="1" dirty="0" smtClean="0"/>
              <a:t>SPI</a:t>
            </a:r>
            <a:r>
              <a:rPr lang="en-GB" sz="1100" dirty="0" smtClean="0"/>
              <a:t>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smtClean="0"/>
              <a:t>PWM</a:t>
            </a:r>
            <a:r>
              <a:rPr lang="en-GB" sz="1100" dirty="0" smtClean="0"/>
              <a:t>, 7  ways,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external </a:t>
            </a:r>
            <a:r>
              <a:rPr lang="en-GB" sz="1100" b="1" dirty="0" smtClean="0"/>
              <a:t>interrupt</a:t>
            </a:r>
            <a:r>
              <a:rPr lang="en-GB" sz="1100" dirty="0" smtClean="0"/>
              <a:t> to control an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b="1" dirty="0"/>
              <a:t>storage</a:t>
            </a:r>
            <a:r>
              <a:rPr lang="en-GB" sz="1100" dirty="0"/>
              <a:t> within the </a:t>
            </a:r>
            <a:r>
              <a:rPr lang="en-GB" sz="1100" dirty="0" smtClean="0"/>
              <a:t>chip </a:t>
            </a:r>
            <a:r>
              <a:rPr lang="en-GB" sz="1100" dirty="0"/>
              <a:t>– </a:t>
            </a:r>
            <a:r>
              <a:rPr lang="en-GB" sz="1100" dirty="0" err="1"/>
              <a:t>Progmem</a:t>
            </a:r>
            <a:r>
              <a:rPr lang="en-GB" sz="1100" dirty="0"/>
              <a:t>, SAF memory, EEPROM and DATA blocks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smtClean="0"/>
              <a:t>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b="1" dirty="0" smtClean="0"/>
              <a:t>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, alternatives assemblers and </a:t>
            </a:r>
            <a:r>
              <a:rPr lang="en-GB" sz="1100" b="1" dirty="0" smtClean="0"/>
              <a:t>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Font typeface="Arial" pitchFamily="34" charset="0"/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4841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960440" cy="1917163"/>
          </a:xfrm>
          <a:prstGeom prst="rect">
            <a:avLst/>
          </a:prstGeom>
          <a:solidFill>
            <a:schemeClr val="bg1"/>
          </a:solidFill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</a:t>
            </a:r>
            <a:r>
              <a:rPr lang="en-GB" dirty="0" smtClean="0"/>
              <a:t>supports </a:t>
            </a:r>
            <a:r>
              <a:rPr lang="en-GB" dirty="0" smtClean="0"/>
              <a:t>the </a:t>
            </a:r>
            <a:r>
              <a:rPr lang="en-GB" dirty="0" smtClean="0"/>
              <a:t>16Fxxxx </a:t>
            </a:r>
            <a:r>
              <a:rPr lang="en-GB" dirty="0" smtClean="0"/>
              <a:t>chip family</a:t>
            </a:r>
          </a:p>
          <a:p>
            <a:endParaRPr lang="en-GB" dirty="0" smtClean="0"/>
          </a:p>
          <a:p>
            <a:r>
              <a:rPr lang="en-GB" dirty="0" smtClean="0"/>
              <a:t>GCBASIC is a cross platform with common code translation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14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6480720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6660232" y="27372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ASM 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92548" y="4659982"/>
            <a:ext cx="275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AVR, AVR-DX and LGT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08537" y="1948959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1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4796755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932476" y="1554068"/>
            <a:ext cx="1255712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PIC-AS, MPASM, </a:t>
            </a:r>
          </a:p>
          <a:p>
            <a:pPr algn="ctr"/>
            <a:r>
              <a:rPr lang="en-GB" sz="1200" dirty="0" smtClean="0"/>
              <a:t>MPLAB-IDE,</a:t>
            </a:r>
          </a:p>
          <a:p>
            <a:pPr algn="ctr"/>
            <a:r>
              <a:rPr lang="en-GB" sz="1200" dirty="0" smtClean="0"/>
              <a:t>GPASM, AVRASM2</a:t>
            </a:r>
            <a:endParaRPr lang="en-GB" sz="1200" dirty="0"/>
          </a:p>
        </p:txBody>
      </p:sp>
      <p:cxnSp>
        <p:nvCxnSpPr>
          <p:cNvPr id="28" name="Shape 27"/>
          <p:cNvCxnSpPr>
            <a:stCxn id="37" idx="3"/>
            <a:endCxn id="20" idx="2"/>
          </p:cNvCxnSpPr>
          <p:nvPr/>
        </p:nvCxnSpPr>
        <p:spPr>
          <a:xfrm flipV="1">
            <a:off x="7452320" y="3025284"/>
            <a:ext cx="108012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ocument 32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4310" y="1905000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5492548" y="4659982"/>
            <a:ext cx="275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AVR, AVR-DX and LGT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5806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07654"/>
            <a:ext cx="7160343" cy="274416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dirty="0" smtClean="0"/>
              <a:t>Tutorial </a:t>
            </a:r>
            <a:r>
              <a:rPr lang="en-GB" dirty="0" smtClean="0"/>
              <a:t>source code</a:t>
            </a:r>
          </a:p>
          <a:p>
            <a:pPr lvl="1">
              <a:buNone/>
            </a:pPr>
            <a:r>
              <a:rPr lang="en-GB" sz="900" u="sng" dirty="0">
                <a:solidFill>
                  <a:schemeClr val="tx2"/>
                </a:solidFill>
                <a:hlinkClick r:id="rId2"/>
              </a:rPr>
              <a:t>https://</a:t>
            </a:r>
            <a:r>
              <a:rPr lang="en-GB" sz="900" u="sng" dirty="0">
                <a:solidFill>
                  <a:schemeClr val="tx2"/>
                </a:solidFill>
                <a:hlinkClick r:id="rId2"/>
              </a:rPr>
              <a:t>github.com/GreatCowBASIC/Demonstration_Sources/tree/main/Vendor_Boards/Microchip_PICDEM%202%20plus_board_2010</a:t>
            </a:r>
            <a:endParaRPr lang="en-GB" sz="900" u="sng" dirty="0">
              <a:solidFill>
                <a:schemeClr val="tx2"/>
              </a:solidFill>
            </a:endParaRPr>
          </a:p>
          <a:p>
            <a:pPr marL="257175" lvl="1" indent="-257175"/>
            <a:endParaRPr lang="en-GB" sz="1400" dirty="0" smtClean="0"/>
          </a:p>
          <a:p>
            <a:pPr marL="257175" lvl="1" indent="-257175"/>
            <a:r>
              <a:rPr lang="en-GB" sz="1400" dirty="0" smtClean="0"/>
              <a:t>Tutorial </a:t>
            </a:r>
            <a:r>
              <a:rPr lang="en-GB" sz="1400" dirty="0"/>
              <a:t>presentations</a:t>
            </a:r>
          </a:p>
          <a:p>
            <a:pPr lvl="1">
              <a:buNone/>
            </a:pPr>
            <a:r>
              <a:rPr lang="en-GB" sz="900" u="sng" dirty="0">
                <a:solidFill>
                  <a:schemeClr val="tx2"/>
                </a:solidFill>
              </a:rPr>
              <a:t>https://github.com/GreatCowBASIC/Demonstration_Sources/tree/main/Vendor_Boards/Microchip_PICDEM%202%20plus_board_2010/tutorials</a:t>
            </a:r>
            <a:endParaRPr lang="en-GB" sz="900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85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15233</TotalTime>
  <Words>427</Words>
  <Application>Microsoft Office PowerPoint</Application>
  <PresentationFormat>On-screen Show (16:9)</PresentationFormat>
  <Paragraphs>107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GCstudioThemeLight</vt:lpstr>
      <vt:lpstr>GCBASIC</vt:lpstr>
      <vt:lpstr>GCBASIC</vt:lpstr>
      <vt:lpstr>GCBASIC</vt:lpstr>
      <vt:lpstr>PIC16Fxxxx</vt:lpstr>
      <vt:lpstr>Videos...</vt:lpstr>
      <vt:lpstr>GCBASIC Compiler</vt:lpstr>
      <vt:lpstr>The core compiler</vt:lpstr>
      <vt:lpstr>Compiler options</vt:lpstr>
      <vt:lpstr>Resources</vt:lpstr>
      <vt:lpstr>Summary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789</cp:revision>
  <dcterms:created xsi:type="dcterms:W3CDTF">2019-01-08T20:03:06Z</dcterms:created>
  <dcterms:modified xsi:type="dcterms:W3CDTF">2025-01-28T16:31:37Z</dcterms:modified>
</cp:coreProperties>
</file>