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320" r:id="rId2"/>
    <p:sldId id="321" r:id="rId3"/>
    <p:sldId id="322" r:id="rId4"/>
    <p:sldId id="323" r:id="rId5"/>
    <p:sldId id="324" r:id="rId6"/>
    <p:sldId id="325" r:id="rId7"/>
    <p:sldId id="291" r:id="rId8"/>
    <p:sldId id="327" r:id="rId9"/>
    <p:sldId id="332" r:id="rId10"/>
    <p:sldId id="329" r:id="rId11"/>
    <p:sldId id="306" r:id="rId12"/>
    <p:sldId id="309" r:id="rId13"/>
    <p:sldId id="308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0" r:id="rId23"/>
    <p:sldId id="287" r:id="rId24"/>
    <p:sldId id="288" r:id="rId25"/>
    <p:sldId id="331" r:id="rId26"/>
    <p:sldId id="330" r:id="rId27"/>
    <p:sldId id="319" r:id="rId28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164" d="100"/>
          <a:sy n="164" d="100"/>
        </p:scale>
        <p:origin x="-120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25/01/2025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</inkml:traceFormat>
        <inkml:channelProperties>
          <inkml:channelProperty channel="X" name="resolution" value="74.13127" units="1/cm"/>
          <inkml:channelProperty channel="Y" name="resolution" value="37.03704" units="1/cm"/>
        </inkml:channelProperties>
      </inkml:inkSource>
      <inkml:timestamp xml:id="ts0" timeString="2020-11-01T11:39:17.93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</inkml:traceFormat>
        <inkml:channelProperties>
          <inkml:channelProperty channel="X" name="resolution" value="74.13127" units="1/cm"/>
          <inkml:channelProperty channel="Y" name="resolution" value="37.03704" units="1/cm"/>
        </inkml:channelProperties>
      </inkml:inkSource>
      <inkml:timestamp xml:id="ts0" timeString="2020-11-01T11:39:17.93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</inkml:traceFormat>
        <inkml:channelProperties>
          <inkml:channelProperty channel="X" name="resolution" value="74.13127" units="1/cm"/>
          <inkml:channelProperty channel="Y" name="resolution" value="37.03704" units="1/cm"/>
        </inkml:channelProperties>
      </inkml:inkSource>
      <inkml:timestamp xml:id="ts0" timeString="2020-11-01T11:39:17.93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</inkml:traceFormat>
        <inkml:channelProperties>
          <inkml:channelProperty channel="X" name="resolution" value="74.13127" units="1/cm"/>
          <inkml:channelProperty channel="Y" name="resolution" value="37.03704" units="1/cm"/>
        </inkml:channelProperties>
      </inkml:inkSource>
      <inkml:timestamp xml:id="ts0" timeString="2020-11-01T11:39:17.93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</inkml:traceFormat>
        <inkml:channelProperties>
          <inkml:channelProperty channel="X" name="resolution" value="74.13127" units="1/cm"/>
          <inkml:channelProperty channel="Y" name="resolution" value="37.03704" units="1/cm"/>
        </inkml:channelProperties>
      </inkml:inkSource>
      <inkml:timestamp xml:id="ts0" timeString="2020-11-01T11:39:17.93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</inkml:traceFormat>
        <inkml:channelProperties>
          <inkml:channelProperty channel="X" name="resolution" value="74.13127" units="1/cm"/>
          <inkml:channelProperty channel="Y" name="resolution" value="37.03704" units="1/cm"/>
        </inkml:channelProperties>
      </inkml:inkSource>
      <inkml:timestamp xml:id="ts0" timeString="2020-11-01T11:39:17.93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</inkml:traceFormat>
        <inkml:channelProperties>
          <inkml:channelProperty channel="X" name="resolution" value="74.13127" units="1/cm"/>
          <inkml:channelProperty channel="Y" name="resolution" value="37.03704" units="1/cm"/>
        </inkml:channelProperties>
      </inkml:inkSource>
      <inkml:timestamp xml:id="ts0" timeString="2020-11-01T11:39:17.93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25/01/2025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</a:p>
          <a:p>
            <a:r>
              <a:rPr lang="en-GB" dirty="0"/>
              <a:t>Part 4 – sequence the </a:t>
            </a:r>
            <a:r>
              <a:rPr lang="en-GB" dirty="0" smtClean="0"/>
              <a:t>LEDs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25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206278" y="168176"/>
            <a:ext cx="5328592" cy="48936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Hardware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------------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PORTA---------------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ADC--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------------PORTB----------------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----------------LED-LED-LED-LED--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------------PORTC----------------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------------PORTD----------------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------------PORTE----------------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----------------RST---------------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2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smtClean="0"/>
              <a:t>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</a:t>
            </a:r>
            <a:r>
              <a:rPr lang="en-GB" dirty="0" err="1" smtClean="0"/>
              <a:t>tutoral</a:t>
            </a:r>
            <a:r>
              <a:rPr lang="en-GB" dirty="0" smtClean="0"/>
              <a:t> combines previous tutorials by using the </a:t>
            </a:r>
            <a:r>
              <a:rPr lang="en-GB" dirty="0" err="1" smtClean="0"/>
              <a:t>Analog</a:t>
            </a:r>
            <a:r>
              <a:rPr lang="en-GB" dirty="0" smtClean="0"/>
              <a:t>-to-Digital Converter (ADC) to control the speed of rotation.</a:t>
            </a:r>
          </a:p>
          <a:p>
            <a:pPr lvl="1"/>
            <a:r>
              <a:rPr lang="en-GB" dirty="0" smtClean="0"/>
              <a:t>Where speed is a time delay</a:t>
            </a:r>
          </a:p>
          <a:p>
            <a:pPr lvl="2"/>
            <a:r>
              <a:rPr lang="en-GB" dirty="0" smtClean="0"/>
              <a:t>us, 10us, ms, 10ms, s, m or h</a:t>
            </a:r>
          </a:p>
          <a:p>
            <a:pPr lvl="2"/>
            <a:endParaRPr lang="en-GB" dirty="0" smtClean="0"/>
          </a:p>
          <a:p>
            <a:pPr lvl="2">
              <a:buNone/>
            </a:pPr>
            <a:r>
              <a:rPr lang="en-GB" dirty="0" smtClean="0"/>
              <a:t>			wait </a:t>
            </a:r>
            <a:r>
              <a:rPr lang="en-GB" i="1" dirty="0" smtClean="0"/>
              <a:t>time unit</a:t>
            </a:r>
          </a:p>
          <a:p>
            <a:pPr lvl="2">
              <a:buNone/>
            </a:pPr>
            <a:r>
              <a:rPr lang="en-GB" i="1" dirty="0" smtClean="0"/>
              <a:t>			</a:t>
            </a:r>
            <a:r>
              <a:rPr lang="en-GB" b="1" i="1" dirty="0" smtClean="0"/>
              <a:t>wait 1 ms</a:t>
            </a:r>
            <a:r>
              <a:rPr lang="en-GB" i="1" dirty="0" smtClean="0"/>
              <a:t>	</a:t>
            </a:r>
          </a:p>
          <a:p>
            <a:pPr lvl="2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00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err="1" smtClean="0"/>
              <a:t>Analog</a:t>
            </a:r>
            <a:r>
              <a:rPr lang="en-GB" dirty="0" smtClean="0"/>
              <a:t>-to-Digital</a:t>
            </a:r>
            <a:endParaRPr lang="en-GB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95487"/>
            <a:ext cx="1167210" cy="139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9552" y="1707654"/>
            <a:ext cx="7056784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GCBASIC completes the initialisation</a:t>
            </a:r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Create a variable to store the ADC results </a:t>
            </a:r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Read the ADC</a:t>
            </a:r>
          </a:p>
          <a:p>
            <a:pPr marL="825368" lvl="1" indent="-400050">
              <a:buFont typeface="+mj-lt"/>
              <a:buAutoNum type="romanUcPeriod"/>
            </a:pPr>
            <a:r>
              <a:rPr lang="en-GB" dirty="0" smtClean="0"/>
              <a:t>GCBASIC makes the process easy via the ReadAD10()</a:t>
            </a:r>
          </a:p>
          <a:p>
            <a:pPr marL="825368" lvl="1" indent="-400050">
              <a:buFont typeface="+mj-lt"/>
              <a:buAutoNum type="romanUcPeriod"/>
            </a:pPr>
            <a:r>
              <a:rPr lang="en-GB" dirty="0" smtClean="0"/>
              <a:t>ReadAD10 returns a value of 0 to 1023</a:t>
            </a:r>
          </a:p>
          <a:p>
            <a:pPr marL="825368" lvl="1" indent="-400050">
              <a:buFont typeface="+mj-lt"/>
              <a:buAutoNum type="romanUcPeriod"/>
            </a:pPr>
            <a:endParaRPr lang="en-GB" dirty="0" smtClean="0"/>
          </a:p>
          <a:p>
            <a:pPr marL="400050" indent="-400050">
              <a:buFont typeface="+mj-lt"/>
              <a:buAutoNum type="arabicPeriod"/>
            </a:pPr>
            <a:r>
              <a:rPr lang="en-GB" dirty="0" smtClean="0"/>
              <a:t>Wait for a time period  based on returned ADC value</a:t>
            </a:r>
          </a:p>
          <a:p>
            <a:pPr marL="400050" indent="-400050">
              <a:buFont typeface="+mj-lt"/>
              <a:buAutoNum type="arabicPeriod"/>
            </a:pPr>
            <a:r>
              <a:rPr lang="en-GB" dirty="0" smtClean="0"/>
              <a:t>Set the LEDs</a:t>
            </a:r>
          </a:p>
          <a:p>
            <a:pPr marL="400050" indent="-400050">
              <a:buFont typeface="+mj-lt"/>
              <a:buAutoNum type="arabicPeriod"/>
            </a:pPr>
            <a:r>
              <a:rPr lang="en-GB" dirty="0" smtClean="0"/>
              <a:t>Do it again….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196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67258" y="51470"/>
            <a:ext cx="3406003" cy="4968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smtClean="0"/>
              <a:t>Wait</a:t>
            </a:r>
            <a:endParaRPr lang="en-GB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5508104" y="33950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5508104" y="98757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5508104" y="2283718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Wait for a Delay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5508104" y="429994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5621260" y="3507854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Did it overflow ?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00192" y="69954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00192" y="134761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300192" y="4083918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23"/>
          <p:cNvCxnSpPr>
            <a:stCxn id="7" idx="2"/>
            <a:endCxn id="21" idx="3"/>
          </p:cNvCxnSpPr>
          <p:nvPr/>
        </p:nvCxnSpPr>
        <p:spPr>
          <a:xfrm rot="5400000" flipH="1" flipV="1">
            <a:off x="5274078" y="2841780"/>
            <a:ext cx="2844316" cy="792088"/>
          </a:xfrm>
          <a:prstGeom prst="bentConnector4">
            <a:avLst>
              <a:gd name="adj1" fmla="val -8037"/>
              <a:gd name="adj2" fmla="val 1288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989986" y="3787899"/>
            <a:ext cx="3238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Alternate Process 13"/>
          <p:cNvSpPr/>
          <p:nvPr/>
        </p:nvSpPr>
        <p:spPr>
          <a:xfrm>
            <a:off x="5508104" y="293179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Rotate the LEDs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300192" y="264375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00192" y="3291830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86178" y="3530352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No</a:t>
            </a:r>
            <a:endParaRPr lang="en-GB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6416774" y="4016499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Yes</a:t>
            </a:r>
            <a:endParaRPr lang="en-GB" sz="10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323528" y="1815666"/>
            <a:ext cx="4762870" cy="3394472"/>
          </a:xfrm>
        </p:spPr>
        <p:txBody>
          <a:bodyPr/>
          <a:lstStyle/>
          <a:p>
            <a:r>
              <a:rPr lang="en-GB" dirty="0" smtClean="0"/>
              <a:t>Time delays are sometimes key to the operation of a program</a:t>
            </a:r>
            <a:endParaRPr lang="en-GB" dirty="0"/>
          </a:p>
        </p:txBody>
      </p:sp>
      <p:sp>
        <p:nvSpPr>
          <p:cNvPr id="21" name="Flowchart: Alternate Process 20"/>
          <p:cNvSpPr/>
          <p:nvPr/>
        </p:nvSpPr>
        <p:spPr>
          <a:xfrm>
            <a:off x="5508104" y="163564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Read ADC </a:t>
            </a:r>
            <a:r>
              <a:rPr lang="en-GB" sz="1000" b="1" dirty="0" smtClean="0">
                <a:solidFill>
                  <a:schemeClr val="tx1"/>
                </a:solidFill>
              </a:rPr>
              <a:t>10 bit</a:t>
            </a:r>
            <a:endParaRPr lang="en-GB" sz="10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00192" y="199568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96336" y="1635646"/>
            <a:ext cx="117692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( 0 – 1023 )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74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Rotate with Carry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335068"/>
              </p:ext>
            </p:extLst>
          </p:nvPr>
        </p:nvGraphicFramePr>
        <p:xfrm>
          <a:off x="395534" y="1340768"/>
          <a:ext cx="84969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846"/>
                <a:gridCol w="1379846"/>
                <a:gridCol w="1307222"/>
                <a:gridCol w="1307222"/>
                <a:gridCol w="1307222"/>
                <a:gridCol w="1815587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CARRY</a:t>
                      </a:r>
                      <a:r>
                        <a:rPr lang="en-GB" baseline="0" dirty="0" smtClean="0"/>
                        <a:t> = SREG.0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Rotate(shift)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rved Down Arrow 4"/>
          <p:cNvSpPr/>
          <p:nvPr/>
        </p:nvSpPr>
        <p:spPr>
          <a:xfrm rot="1177040">
            <a:off x="2836735" y="161427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Curved Down Arrow 5"/>
          <p:cNvSpPr/>
          <p:nvPr/>
        </p:nvSpPr>
        <p:spPr>
          <a:xfrm rot="1177040">
            <a:off x="4132879" y="197431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Curved Down Arrow 6"/>
          <p:cNvSpPr/>
          <p:nvPr/>
        </p:nvSpPr>
        <p:spPr>
          <a:xfrm rot="1177040">
            <a:off x="5501030" y="2334357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 rot="1177040">
            <a:off x="6725168" y="269439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rot="1177040">
            <a:off x="2908742" y="3846525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537188" y="43165713"/>
              <a:ext cx="0" cy="0"/>
            </p14:xfrm>
          </p:contentPart>
        </mc:Choice>
        <mc:Fallback xmlns=""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37188" y="43165713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906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Rotate with Carry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4" y="1340768"/>
          <a:ext cx="84969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846"/>
                <a:gridCol w="1379846"/>
                <a:gridCol w="1307222"/>
                <a:gridCol w="1307222"/>
                <a:gridCol w="1307222"/>
                <a:gridCol w="1815587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LEDD4</a:t>
                      </a:r>
                      <a:r>
                        <a:rPr lang="en-GB" baseline="0" dirty="0" smtClean="0"/>
                        <a:t> = C.4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CARRY</a:t>
                      </a:r>
                      <a:r>
                        <a:rPr lang="en-GB" baseline="0" dirty="0" smtClean="0"/>
                        <a:t> = SREG.0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Rotate(shift)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0"/>
            <a:ext cx="2356123" cy="7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8099321" y="381905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5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537188" y="43165713"/>
              <a:ext cx="0" cy="0"/>
            </p14:xfrm>
          </p:contentPart>
        </mc:Choice>
        <mc:Fallback xmlns="">
          <p:pic>
            <p:nvPicPr>
              <p:cNvPr id="205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37188" y="43165713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879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Rotate with Carry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4" y="1340768"/>
          <a:ext cx="84969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846"/>
                <a:gridCol w="1379846"/>
                <a:gridCol w="1307222"/>
                <a:gridCol w="1307222"/>
                <a:gridCol w="1307222"/>
                <a:gridCol w="1815587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LEDD4</a:t>
                      </a:r>
                      <a:r>
                        <a:rPr lang="en-GB" baseline="0" dirty="0" smtClean="0"/>
                        <a:t> = C.4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CARRY</a:t>
                      </a:r>
                      <a:r>
                        <a:rPr lang="en-GB" baseline="0" dirty="0" smtClean="0"/>
                        <a:t> = SREG.0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Rotate(shift)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urved Down Arrow 9"/>
          <p:cNvSpPr/>
          <p:nvPr/>
        </p:nvSpPr>
        <p:spPr>
          <a:xfrm rot="1177040">
            <a:off x="2836735" y="161427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0"/>
            <a:ext cx="2356123" cy="7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7956376" y="36995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7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537188" y="43165713"/>
              <a:ext cx="0" cy="0"/>
            </p14:xfrm>
          </p:contentPart>
        </mc:Choice>
        <mc:Fallback xmlns="">
          <p:pic>
            <p:nvPicPr>
              <p:cNvPr id="307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37188" y="43165713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863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Rotate with Carry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4" y="1340768"/>
          <a:ext cx="84969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846"/>
                <a:gridCol w="1379846"/>
                <a:gridCol w="1307222"/>
                <a:gridCol w="1307222"/>
                <a:gridCol w="1307222"/>
                <a:gridCol w="1815587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LEDD4</a:t>
                      </a:r>
                      <a:r>
                        <a:rPr lang="en-GB" baseline="0" dirty="0" smtClean="0"/>
                        <a:t> = C.4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CARRY</a:t>
                      </a:r>
                      <a:r>
                        <a:rPr lang="en-GB" baseline="0" dirty="0" smtClean="0"/>
                        <a:t> = SREG.0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Rotate(shift)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urved Down Arrow 5"/>
          <p:cNvSpPr/>
          <p:nvPr/>
        </p:nvSpPr>
        <p:spPr>
          <a:xfrm rot="1177040">
            <a:off x="4132879" y="197431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0"/>
            <a:ext cx="2356123" cy="7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7812360" y="36995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09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537188" y="43165713"/>
              <a:ext cx="0" cy="0"/>
            </p14:xfrm>
          </p:contentPart>
        </mc:Choice>
        <mc:Fallback xmlns="">
          <p:pic>
            <p:nvPicPr>
              <p:cNvPr id="409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37188" y="43165713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266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Rotate with Carry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4" y="1340768"/>
          <a:ext cx="84969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846"/>
                <a:gridCol w="1379846"/>
                <a:gridCol w="1307222"/>
                <a:gridCol w="1307222"/>
                <a:gridCol w="1307222"/>
                <a:gridCol w="1815587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LEDD4</a:t>
                      </a:r>
                      <a:r>
                        <a:rPr lang="en-GB" baseline="0" dirty="0" smtClean="0"/>
                        <a:t> = C.4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CARRY</a:t>
                      </a:r>
                      <a:r>
                        <a:rPr lang="en-GB" baseline="0" dirty="0" smtClean="0"/>
                        <a:t> = SREG.0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Rotate(shift)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urved Down Arrow 6"/>
          <p:cNvSpPr/>
          <p:nvPr/>
        </p:nvSpPr>
        <p:spPr>
          <a:xfrm rot="1177040">
            <a:off x="5501030" y="2334357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0"/>
            <a:ext cx="2356123" cy="7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7684816" y="38100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12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537188" y="43165713"/>
              <a:ext cx="0" cy="0"/>
            </p14:xfrm>
          </p:contentPart>
        </mc:Choice>
        <mc:Fallback xmlns="">
          <p:pic>
            <p:nvPicPr>
              <p:cNvPr id="512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37188" y="43165713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442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Rotate with Carry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4" y="1340768"/>
          <a:ext cx="84969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846"/>
                <a:gridCol w="1379846"/>
                <a:gridCol w="1307222"/>
                <a:gridCol w="1307222"/>
                <a:gridCol w="1307222"/>
                <a:gridCol w="1815587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LEDD4</a:t>
                      </a:r>
                      <a:r>
                        <a:rPr lang="en-GB" baseline="0" dirty="0" smtClean="0"/>
                        <a:t> = C.4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CARRY</a:t>
                      </a:r>
                      <a:r>
                        <a:rPr lang="en-GB" baseline="0" dirty="0" smtClean="0"/>
                        <a:t> = SREG.0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Rotate(shift)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urved Down Arrow 7"/>
          <p:cNvSpPr/>
          <p:nvPr/>
        </p:nvSpPr>
        <p:spPr>
          <a:xfrm rot="1177040">
            <a:off x="6725168" y="269439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0"/>
            <a:ext cx="2356123" cy="7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7343825" y="37278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14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537188" y="43165713"/>
              <a:ext cx="0" cy="0"/>
            </p14:xfrm>
          </p:contentPart>
        </mc:Choice>
        <mc:Fallback xmlns="">
          <p:pic>
            <p:nvPicPr>
              <p:cNvPr id="614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37188" y="43165713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303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6840759" cy="1925352"/>
          </a:xfrm>
        </p:spPr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  <a:endParaRPr lang="en-GB" dirty="0"/>
          </a:p>
          <a:p>
            <a:r>
              <a:rPr lang="en-GB" dirty="0"/>
              <a:t>Part 4 – sequence the LEDs</a:t>
            </a:r>
          </a:p>
          <a:p>
            <a:endParaRPr lang="en-GB" dirty="0"/>
          </a:p>
          <a:p>
            <a:r>
              <a:rPr lang="en-GB" sz="1700" dirty="0" smtClean="0"/>
              <a:t>January 2025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006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Rotate with Carry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4" y="1340768"/>
          <a:ext cx="84969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846"/>
                <a:gridCol w="1379846"/>
                <a:gridCol w="1307222"/>
                <a:gridCol w="1307222"/>
                <a:gridCol w="1307222"/>
                <a:gridCol w="1815587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LEDD4</a:t>
                      </a:r>
                      <a:r>
                        <a:rPr lang="en-GB" baseline="0" dirty="0" smtClean="0"/>
                        <a:t> = C.4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LEDD0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CARRY</a:t>
                      </a:r>
                      <a:r>
                        <a:rPr lang="en-GB" baseline="0" dirty="0" smtClean="0"/>
                        <a:t> = SREG.0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Rotate(shift)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rved Down Arrow 4"/>
          <p:cNvSpPr/>
          <p:nvPr/>
        </p:nvSpPr>
        <p:spPr>
          <a:xfrm rot="1177040">
            <a:off x="2836735" y="161427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Curved Down Arrow 5"/>
          <p:cNvSpPr/>
          <p:nvPr/>
        </p:nvSpPr>
        <p:spPr>
          <a:xfrm rot="1177040">
            <a:off x="4132879" y="197431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Curved Down Arrow 6"/>
          <p:cNvSpPr/>
          <p:nvPr/>
        </p:nvSpPr>
        <p:spPr>
          <a:xfrm rot="1177040">
            <a:off x="5501030" y="2334357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 rot="1177040">
            <a:off x="6725168" y="269439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rot="1177040">
            <a:off x="2908742" y="3846525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0"/>
            <a:ext cx="2356123" cy="7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8081392" y="36995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17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537188" y="43165713"/>
              <a:ext cx="0" cy="0"/>
            </p14:xfrm>
          </p:contentPart>
        </mc:Choice>
        <mc:Fallback xmlns="">
          <p:pic>
            <p:nvPicPr>
              <p:cNvPr id="717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37188" y="43165713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044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67258" y="51470"/>
            <a:ext cx="3406003" cy="4968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smtClean="0"/>
              <a:t>Carry Test</a:t>
            </a:r>
            <a:endParaRPr lang="en-GB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5508104" y="33950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5508104" y="98757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5508104" y="2283718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Wait for a Delay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5508104" y="429994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5621260" y="3507854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Did it overflow ?</a:t>
            </a:r>
            <a:endParaRPr lang="en-GB" sz="10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00192" y="69954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00192" y="134761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300192" y="4083918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23"/>
          <p:cNvCxnSpPr>
            <a:stCxn id="7" idx="2"/>
            <a:endCxn id="21" idx="3"/>
          </p:cNvCxnSpPr>
          <p:nvPr/>
        </p:nvCxnSpPr>
        <p:spPr>
          <a:xfrm rot="5400000" flipH="1" flipV="1">
            <a:off x="5274078" y="2841780"/>
            <a:ext cx="2844316" cy="792088"/>
          </a:xfrm>
          <a:prstGeom prst="bentConnector4">
            <a:avLst>
              <a:gd name="adj1" fmla="val -8037"/>
              <a:gd name="adj2" fmla="val 1288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989986" y="3787899"/>
            <a:ext cx="3238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Alternate Process 13"/>
          <p:cNvSpPr/>
          <p:nvPr/>
        </p:nvSpPr>
        <p:spPr>
          <a:xfrm>
            <a:off x="5508104" y="293179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Rotate the LEDs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300192" y="264375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00192" y="3291830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86178" y="3530352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No</a:t>
            </a:r>
            <a:endParaRPr lang="en-GB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6416774" y="4016499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Yes</a:t>
            </a:r>
            <a:endParaRPr lang="en-GB" sz="10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323528" y="1815666"/>
            <a:ext cx="4762870" cy="3394472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Did </a:t>
            </a:r>
            <a:r>
              <a:rPr lang="en-GB" dirty="0">
                <a:solidFill>
                  <a:schemeClr val="tx1"/>
                </a:solidFill>
              </a:rPr>
              <a:t>it overflow ?</a:t>
            </a:r>
          </a:p>
          <a:p>
            <a:endParaRPr lang="en-GB" dirty="0" smtClean="0"/>
          </a:p>
          <a:p>
            <a:r>
              <a:rPr lang="en-GB" dirty="0" smtClean="0"/>
              <a:t>If</a:t>
            </a:r>
            <a:r>
              <a:rPr lang="en-GB" b="1" dirty="0" smtClean="0"/>
              <a:t> </a:t>
            </a:r>
            <a:r>
              <a:rPr lang="en-GB" b="1" dirty="0"/>
              <a:t>C </a:t>
            </a:r>
            <a:r>
              <a:rPr lang="en-GB" dirty="0"/>
              <a:t>= 1 </a:t>
            </a:r>
            <a:r>
              <a:rPr lang="en-GB" dirty="0" smtClean="0"/>
              <a:t>then .. Or other test condition</a:t>
            </a:r>
            <a:endParaRPr lang="en-GB" dirty="0"/>
          </a:p>
          <a:p>
            <a:endParaRPr lang="en-GB" dirty="0"/>
          </a:p>
        </p:txBody>
      </p:sp>
      <p:sp>
        <p:nvSpPr>
          <p:cNvPr id="21" name="Flowchart: Alternate Process 20"/>
          <p:cNvSpPr/>
          <p:nvPr/>
        </p:nvSpPr>
        <p:spPr>
          <a:xfrm>
            <a:off x="5508104" y="163564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Read ADC 10 bit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00192" y="199568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96336" y="1635646"/>
            <a:ext cx="117692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( 0 – 1023 )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790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5350850" y="0"/>
            <a:ext cx="3406003" cy="5148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smtClean="0"/>
              <a:t>Scale</a:t>
            </a:r>
            <a:endParaRPr lang="en-GB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5519624" y="256032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Scale()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323528" y="1918630"/>
            <a:ext cx="4762870" cy="3394472"/>
          </a:xfrm>
        </p:spPr>
        <p:txBody>
          <a:bodyPr/>
          <a:lstStyle/>
          <a:p>
            <a:r>
              <a:rPr lang="en-GB" dirty="0" smtClean="0"/>
              <a:t>Scale transforms an existing value to a new value within a specified scale</a:t>
            </a:r>
            <a:endParaRPr lang="en-GB" dirty="0"/>
          </a:p>
        </p:txBody>
      </p:sp>
      <p:sp>
        <p:nvSpPr>
          <p:cNvPr id="23" name="Flowchart: Alternate Process 22"/>
          <p:cNvSpPr/>
          <p:nvPr/>
        </p:nvSpPr>
        <p:spPr>
          <a:xfrm>
            <a:off x="5508104" y="5147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5508104" y="69954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5508104" y="199568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Wait for a Delay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6" name="Flowchart: Alternate Process 25"/>
          <p:cNvSpPr/>
          <p:nvPr/>
        </p:nvSpPr>
        <p:spPr>
          <a:xfrm>
            <a:off x="5508104" y="451596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</a:p>
        </p:txBody>
      </p:sp>
      <p:sp>
        <p:nvSpPr>
          <p:cNvPr id="27" name="Flowchart: Decision 26"/>
          <p:cNvSpPr/>
          <p:nvPr/>
        </p:nvSpPr>
        <p:spPr>
          <a:xfrm>
            <a:off x="5621260" y="3723878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Did it overflow ?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300192" y="41151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300192" y="105958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300192" y="4299942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23"/>
          <p:cNvCxnSpPr>
            <a:stCxn id="26" idx="2"/>
            <a:endCxn id="38" idx="3"/>
          </p:cNvCxnSpPr>
          <p:nvPr/>
        </p:nvCxnSpPr>
        <p:spPr>
          <a:xfrm rot="5400000" flipH="1" flipV="1">
            <a:off x="5022050" y="2805776"/>
            <a:ext cx="3348372" cy="792088"/>
          </a:xfrm>
          <a:prstGeom prst="bentConnector4">
            <a:avLst>
              <a:gd name="adj1" fmla="val -6827"/>
              <a:gd name="adj2" fmla="val 1288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989986" y="4003923"/>
            <a:ext cx="3238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Alternate Process 32"/>
          <p:cNvSpPr/>
          <p:nvPr/>
        </p:nvSpPr>
        <p:spPr>
          <a:xfrm>
            <a:off x="5508104" y="314781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Rotate the LEDs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300192" y="2362200"/>
            <a:ext cx="1548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300192" y="3507854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86178" y="3746376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No</a:t>
            </a:r>
            <a:endParaRPr lang="en-GB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6416774" y="4232523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Yes</a:t>
            </a:r>
            <a:endParaRPr lang="en-GB" sz="1000" dirty="0"/>
          </a:p>
        </p:txBody>
      </p:sp>
      <p:sp>
        <p:nvSpPr>
          <p:cNvPr id="38" name="Flowchart: Alternate Process 37"/>
          <p:cNvSpPr/>
          <p:nvPr/>
        </p:nvSpPr>
        <p:spPr>
          <a:xfrm>
            <a:off x="5508104" y="134761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Read ADC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300192" y="170765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300192" y="2931790"/>
            <a:ext cx="1548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44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Workshop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771" y="1786855"/>
            <a:ext cx="6447501" cy="2744167"/>
          </a:xfrm>
        </p:spPr>
        <p:txBody>
          <a:bodyPr/>
          <a:lstStyle/>
          <a:p>
            <a:r>
              <a:rPr lang="en-GB" dirty="0" smtClean="0"/>
              <a:t>Read the ADC to set the LEDs</a:t>
            </a:r>
          </a:p>
          <a:p>
            <a:endParaRPr lang="en-GB" dirty="0"/>
          </a:p>
          <a:p>
            <a:r>
              <a:rPr lang="en-GB" dirty="0" smtClean="0"/>
              <a:t>Uses</a:t>
            </a:r>
          </a:p>
          <a:p>
            <a:pPr lvl="1"/>
            <a:r>
              <a:rPr lang="en-GB" dirty="0" smtClean="0"/>
              <a:t>A Byte variable</a:t>
            </a:r>
          </a:p>
          <a:p>
            <a:pPr lvl="1"/>
            <a:r>
              <a:rPr lang="en-GB" dirty="0" smtClean="0"/>
              <a:t>Simple logic</a:t>
            </a:r>
          </a:p>
          <a:p>
            <a:pPr lvl="1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</a:t>
            </a:r>
            <a:r>
              <a:rPr lang="en-GB" sz="1100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many ways</a:t>
            </a:r>
            <a:r>
              <a:rPr lang="en-GB" sz="1100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</a:t>
            </a:r>
            <a:r>
              <a:rPr lang="en-GB" sz="1100" dirty="0" smtClean="0"/>
              <a:t>EEPROM </a:t>
            </a:r>
            <a:r>
              <a:rPr lang="en-GB" sz="1100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46677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6840759" cy="1925352"/>
          </a:xfrm>
        </p:spPr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  <a:endParaRPr lang="en-GB" dirty="0"/>
          </a:p>
          <a:p>
            <a:r>
              <a:rPr lang="en-GB" dirty="0"/>
              <a:t>Part 4 – sequence the LEDs</a:t>
            </a:r>
          </a:p>
          <a:p>
            <a:endParaRPr lang="en-GB" dirty="0"/>
          </a:p>
          <a:p>
            <a:r>
              <a:rPr lang="en-GB" sz="1700" dirty="0" smtClean="0"/>
              <a:t>January 2025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91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6556"/>
            <a:ext cx="4248472" cy="509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91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10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PIC16Fxxxx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PIC16Fxxxx </a:t>
            </a:r>
            <a:r>
              <a:rPr lang="en-GB" dirty="0" smtClean="0"/>
              <a:t> is a high performance PIC16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8 –bit or 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endParaRPr lang="en-GB" dirty="0" smtClean="0"/>
          </a:p>
          <a:p>
            <a:r>
              <a:rPr lang="en-GB" dirty="0" smtClean="0"/>
              <a:t>The PIC16 offers 8, 14,18,20, 28, 40 and 48-pin packages to support customers in a wide variety of applications.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069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</a:t>
            </a:r>
            <a:r>
              <a:rPr lang="en-GB" sz="1100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many ways</a:t>
            </a:r>
            <a:r>
              <a:rPr lang="en-GB" sz="1100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</a:t>
            </a:r>
            <a:r>
              <a:rPr lang="en-GB" sz="1100" dirty="0" smtClean="0"/>
              <a:t>EEPROM </a:t>
            </a:r>
            <a:r>
              <a:rPr lang="en-GB" sz="1100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52386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2643758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supports the 16Fxxxx chip family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48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Prerequisites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Assumes you have </a:t>
            </a:r>
          </a:p>
          <a:p>
            <a:pPr marL="778521" lvl="1" indent="-478483"/>
            <a:r>
              <a:rPr lang="en-GB" dirty="0" smtClean="0"/>
              <a:t>Installed the GCBASIC software</a:t>
            </a:r>
          </a:p>
          <a:p>
            <a:pPr marL="778521" lvl="1" indent="-478483"/>
            <a:r>
              <a:rPr lang="en-GB" dirty="0" smtClean="0"/>
              <a:t>Installed your programmer software</a:t>
            </a:r>
          </a:p>
          <a:p>
            <a:pPr marL="778521" lvl="1" indent="-478483"/>
            <a:r>
              <a:rPr lang="en-GB" dirty="0" smtClean="0"/>
              <a:t>Test that you have </a:t>
            </a:r>
            <a:r>
              <a:rPr lang="en-GB" smtClean="0"/>
              <a:t>the PIC attached</a:t>
            </a:r>
            <a:endParaRPr lang="en-GB" dirty="0" smtClean="0"/>
          </a:p>
          <a:p>
            <a:pPr marL="778521" lvl="1" indent="-478483"/>
            <a:r>
              <a:rPr lang="en-GB" dirty="0" smtClean="0"/>
              <a:t>You have the 4 LEDs operating</a:t>
            </a:r>
          </a:p>
          <a:p>
            <a:pPr marL="778521" lvl="1" indent="-478483"/>
            <a:r>
              <a:rPr lang="en-GB" dirty="0" smtClean="0"/>
              <a:t>You have a POT connected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582266"/>
            <a:ext cx="344805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8048"/>
            <a:ext cx="5087696" cy="4362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239650" y="1173882"/>
            <a:ext cx="3825992" cy="32162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PICDEM 2 Plus Demonstration Board </a:t>
            </a:r>
            <a:endParaRPr lang="en-GB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18-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28- and 40-pin DIP sockets (although three sockets are provided, only one device may be used at a time)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On-board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+5V regulator for direct input from 9V, 100 mA AC/DC wall adapter or 9V battery, or hooks for a +5V, 100 mA regulated DC supply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RS-232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socket and associated hardware for direct connection to an RS-232 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Programmer/debugger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connectivity supporting MPLAB® ICD 3, MPLAB REAL ICE,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Serial Connector for analysis of serial communications peripherals such as SPI or I2C™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k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pot for devices with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inputs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Three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push button switches for external stimulus and Reset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Power-on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indicator LED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Four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LEDs connected to PORTB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On-board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external oscillators including: a) Unpopulated DIP socket for canned crystal oscillator (Y2) b) RC oscillator circuit (R4, C3) c) Unpopulated holes for crystal connection (Y1) d) 32.768 kHz crystal for Timer1 clock operation (Y3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32K x 8 Serial EEPROM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LCD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Piezo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buzzer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area for user hardware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Expansion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Header for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PICtail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™ daughter card connectivity or user access to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MCUs</a:t>
            </a:r>
            <a:endParaRPr lang="en-GB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Microchip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TC74 thermal sensor</a:t>
            </a:r>
          </a:p>
        </p:txBody>
      </p:sp>
    </p:spTree>
    <p:extLst>
      <p:ext uri="{BB962C8B-B14F-4D97-AF65-F5344CB8AC3E}">
        <p14:creationId xmlns:p14="http://schemas.microsoft.com/office/powerpoint/2010/main" val="226589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" t="5968" r="4383" b="5255"/>
          <a:stretch/>
        </p:blipFill>
        <p:spPr bwMode="auto">
          <a:xfrm>
            <a:off x="395536" y="1565285"/>
            <a:ext cx="4810762" cy="309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203847" y="2499742"/>
            <a:ext cx="2020463" cy="555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355276" y="2131057"/>
            <a:ext cx="237275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26986" y="2440971"/>
            <a:ext cx="3056087" cy="264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205538" y="2900454"/>
            <a:ext cx="271462" cy="9233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GB" sz="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RA4</a:t>
            </a:r>
            <a:endParaRPr lang="en-GB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76256" y="2624168"/>
            <a:ext cx="288032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7884368" y="2749131"/>
            <a:ext cx="288032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7236296" y="3363838"/>
            <a:ext cx="288032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6804248" y="3618834"/>
            <a:ext cx="288032" cy="393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6886844" y="4103512"/>
            <a:ext cx="288032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7568276" y="4515966"/>
            <a:ext cx="288032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8546742" y="4443958"/>
            <a:ext cx="288032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499811" y="3861447"/>
            <a:ext cx="972643" cy="5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640823" y="2669708"/>
            <a:ext cx="72008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b="1" dirty="0" smtClean="0">
                <a:solidFill>
                  <a:schemeClr val="tx1"/>
                </a:solidFill>
              </a:rPr>
              <a:t>SWITCH</a:t>
            </a:r>
            <a:endParaRPr lang="en-GB" sz="9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56176" y="2499742"/>
            <a:ext cx="2678598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6442532" y="2821044"/>
            <a:ext cx="2678598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19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11857</TotalTime>
  <Words>1343</Words>
  <Application>Microsoft Office PowerPoint</Application>
  <PresentationFormat>On-screen Show (16:9)</PresentationFormat>
  <Paragraphs>540</Paragraphs>
  <Slides>27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GCstudioThemeLight</vt:lpstr>
      <vt:lpstr>GCBASIC</vt:lpstr>
      <vt:lpstr>GCBASIC</vt:lpstr>
      <vt:lpstr>GCBASIC</vt:lpstr>
      <vt:lpstr>PIC16Fxxxx</vt:lpstr>
      <vt:lpstr>Videos...</vt:lpstr>
      <vt:lpstr>GCBASIC Compiler</vt:lpstr>
      <vt:lpstr>Prerequisites </vt:lpstr>
      <vt:lpstr>Hardware</vt:lpstr>
      <vt:lpstr>Hardware</vt:lpstr>
      <vt:lpstr>Hardware</vt:lpstr>
      <vt:lpstr>Time</vt:lpstr>
      <vt:lpstr>Analog-to-Digital</vt:lpstr>
      <vt:lpstr>Wait</vt:lpstr>
      <vt:lpstr>Rotate with Carry</vt:lpstr>
      <vt:lpstr>Rotate with Carry</vt:lpstr>
      <vt:lpstr>Rotate with Carry</vt:lpstr>
      <vt:lpstr>Rotate with Carry</vt:lpstr>
      <vt:lpstr>Rotate with Carry</vt:lpstr>
      <vt:lpstr>Rotate with Carry</vt:lpstr>
      <vt:lpstr>Rotate with Carry</vt:lpstr>
      <vt:lpstr>Carry Test</vt:lpstr>
      <vt:lpstr>Scale</vt:lpstr>
      <vt:lpstr>Workshop</vt:lpstr>
      <vt:lpstr>PowerPoint Presentation</vt:lpstr>
      <vt:lpstr>Videos...</vt:lpstr>
      <vt:lpstr>GCBASIC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730</cp:revision>
  <dcterms:created xsi:type="dcterms:W3CDTF">2019-01-08T20:03:06Z</dcterms:created>
  <dcterms:modified xsi:type="dcterms:W3CDTF">2025-01-25T16:03:08Z</dcterms:modified>
</cp:coreProperties>
</file>