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handoutMasterIdLst>
    <p:handoutMasterId r:id="rId20"/>
  </p:handoutMasterIdLst>
  <p:sldIdLst>
    <p:sldId id="325" r:id="rId2"/>
    <p:sldId id="326" r:id="rId3"/>
    <p:sldId id="327" r:id="rId4"/>
    <p:sldId id="328" r:id="rId5"/>
    <p:sldId id="329" r:id="rId6"/>
    <p:sldId id="330" r:id="rId7"/>
    <p:sldId id="331" r:id="rId8"/>
    <p:sldId id="332" r:id="rId9"/>
    <p:sldId id="301" r:id="rId10"/>
    <p:sldId id="324" r:id="rId11"/>
    <p:sldId id="321" r:id="rId12"/>
    <p:sldId id="322" r:id="rId13"/>
    <p:sldId id="288" r:id="rId14"/>
    <p:sldId id="334" r:id="rId15"/>
    <p:sldId id="333" r:id="rId16"/>
    <p:sldId id="323" r:id="rId17"/>
    <p:sldId id="319" r:id="rId18"/>
  </p:sldIdLst>
  <p:sldSz cx="9144000" cy="5143500" type="screen16x9"/>
  <p:notesSz cx="6858000" cy="9144000"/>
  <p:defaultText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p:cViewPr>
        <p:scale>
          <a:sx n="150" d="100"/>
          <a:sy n="150" d="100"/>
        </p:scale>
        <p:origin x="-510" y="-366"/>
      </p:cViewPr>
      <p:guideLst>
        <p:guide orient="horz" pos="1620"/>
        <p:guide pos="2880"/>
      </p:guideLst>
    </p:cSldViewPr>
  </p:slideViewPr>
  <p:notesTextViewPr>
    <p:cViewPr>
      <p:scale>
        <a:sx n="100" d="100"/>
        <a:sy n="100" d="100"/>
      </p:scale>
      <p:origin x="0" y="0"/>
    </p:cViewPr>
  </p:notesTextViewPr>
  <p:notesViewPr>
    <p:cSldViewPr>
      <p:cViewPr varScale="1">
        <p:scale>
          <a:sx n="97" d="100"/>
          <a:sy n="97" d="100"/>
        </p:scale>
        <p:origin x="-35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E545A-AB39-44F0-B5A6-04A90C6C9399}" type="datetimeFigureOut">
              <a:rPr lang="en-GB" smtClean="0"/>
              <a:pPr/>
              <a:t>25/01/2025</a:t>
            </a:fld>
            <a:endParaRPr lang="en-GB"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4131C5-F37A-4CF6-BFE3-A572240BD623}" type="slidenum">
              <a:rPr lang="en-GB" smtClean="0"/>
              <a:pPr/>
              <a:t>‹#›</a:t>
            </a:fld>
            <a:endParaRPr lang="en-GB" dirty="0"/>
          </a:p>
        </p:txBody>
      </p:sp>
    </p:spTree>
    <p:extLst>
      <p:ext uri="{BB962C8B-B14F-4D97-AF65-F5344CB8AC3E}">
        <p14:creationId xmlns:p14="http://schemas.microsoft.com/office/powerpoint/2010/main" val="369042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00B3C-2E11-428B-8555-A77018253716}" type="datetimeFigureOut">
              <a:rPr lang="en-GB" smtClean="0"/>
              <a:pPr/>
              <a:t>25/01/2025</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3471A-AA0F-4CD3-BA89-C1C7FB68C6DB}" type="slidenum">
              <a:rPr lang="en-GB" smtClean="0"/>
              <a:pPr/>
              <a:t>‹#›</a:t>
            </a:fld>
            <a:endParaRPr lang="en-GB" dirty="0"/>
          </a:p>
        </p:txBody>
      </p:sp>
    </p:spTree>
    <p:extLst>
      <p:ext uri="{BB962C8B-B14F-4D97-AF65-F5344CB8AC3E}">
        <p14:creationId xmlns:p14="http://schemas.microsoft.com/office/powerpoint/2010/main" val="2641865115"/>
      </p:ext>
    </p:extLst>
  </p:cSld>
  <p:clrMap bg1="lt1" tx1="dk1" bg2="lt2" tx2="dk2" accent1="accent1" accent2="accent2" accent3="accent3" accent4="accent4" accent5="accent5" accent6="accent6" hlink="hlink" folHlink="folHlink"/>
  <p:notesStyle>
    <a:lvl1pPr marL="0" algn="l" defTabSz="850636" rtl="0" eaLnBrk="1" latinLnBrk="0" hangingPunct="1">
      <a:defRPr sz="1100" kern="1200">
        <a:solidFill>
          <a:schemeClr val="tx1"/>
        </a:solidFill>
        <a:latin typeface="+mn-lt"/>
        <a:ea typeface="+mn-ea"/>
        <a:cs typeface="+mn-cs"/>
      </a:defRPr>
    </a:lvl1pPr>
    <a:lvl2pPr marL="425318" algn="l" defTabSz="850636" rtl="0" eaLnBrk="1" latinLnBrk="0" hangingPunct="1">
      <a:defRPr sz="1100" kern="1200">
        <a:solidFill>
          <a:schemeClr val="tx1"/>
        </a:solidFill>
        <a:latin typeface="+mn-lt"/>
        <a:ea typeface="+mn-ea"/>
        <a:cs typeface="+mn-cs"/>
      </a:defRPr>
    </a:lvl2pPr>
    <a:lvl3pPr marL="850636" algn="l" defTabSz="850636" rtl="0" eaLnBrk="1" latinLnBrk="0" hangingPunct="1">
      <a:defRPr sz="1100" kern="1200">
        <a:solidFill>
          <a:schemeClr val="tx1"/>
        </a:solidFill>
        <a:latin typeface="+mn-lt"/>
        <a:ea typeface="+mn-ea"/>
        <a:cs typeface="+mn-cs"/>
      </a:defRPr>
    </a:lvl3pPr>
    <a:lvl4pPr marL="1275954" algn="l" defTabSz="850636" rtl="0" eaLnBrk="1" latinLnBrk="0" hangingPunct="1">
      <a:defRPr sz="1100" kern="1200">
        <a:solidFill>
          <a:schemeClr val="tx1"/>
        </a:solidFill>
        <a:latin typeface="+mn-lt"/>
        <a:ea typeface="+mn-ea"/>
        <a:cs typeface="+mn-cs"/>
      </a:defRPr>
    </a:lvl4pPr>
    <a:lvl5pPr marL="1701273" algn="l" defTabSz="850636" rtl="0" eaLnBrk="1" latinLnBrk="0" hangingPunct="1">
      <a:defRPr sz="1100" kern="1200">
        <a:solidFill>
          <a:schemeClr val="tx1"/>
        </a:solidFill>
        <a:latin typeface="+mn-lt"/>
        <a:ea typeface="+mn-ea"/>
        <a:cs typeface="+mn-cs"/>
      </a:defRPr>
    </a:lvl5pPr>
    <a:lvl6pPr marL="2126591" algn="l" defTabSz="850636" rtl="0" eaLnBrk="1" latinLnBrk="0" hangingPunct="1">
      <a:defRPr sz="1100" kern="1200">
        <a:solidFill>
          <a:schemeClr val="tx1"/>
        </a:solidFill>
        <a:latin typeface="+mn-lt"/>
        <a:ea typeface="+mn-ea"/>
        <a:cs typeface="+mn-cs"/>
      </a:defRPr>
    </a:lvl6pPr>
    <a:lvl7pPr marL="2551909" algn="l" defTabSz="850636" rtl="0" eaLnBrk="1" latinLnBrk="0" hangingPunct="1">
      <a:defRPr sz="1100" kern="1200">
        <a:solidFill>
          <a:schemeClr val="tx1"/>
        </a:solidFill>
        <a:latin typeface="+mn-lt"/>
        <a:ea typeface="+mn-ea"/>
        <a:cs typeface="+mn-cs"/>
      </a:defRPr>
    </a:lvl7pPr>
    <a:lvl8pPr marL="2977227" algn="l" defTabSz="850636" rtl="0" eaLnBrk="1" latinLnBrk="0" hangingPunct="1">
      <a:defRPr sz="1100" kern="1200">
        <a:solidFill>
          <a:schemeClr val="tx1"/>
        </a:solidFill>
        <a:latin typeface="+mn-lt"/>
        <a:ea typeface="+mn-ea"/>
        <a:cs typeface="+mn-cs"/>
      </a:defRPr>
    </a:lvl8pPr>
    <a:lvl9pPr marL="3402546" algn="l" defTabSz="850636"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C757326-0232-4CDF-81FF-302CA676961B}"/>
              </a:ext>
            </a:extLst>
          </p:cNvPr>
          <p:cNvSpPr/>
          <p:nvPr/>
        </p:nvSpPr>
        <p:spPr>
          <a:xfrm>
            <a:off x="1" y="0"/>
            <a:ext cx="9143999" cy="5143500"/>
          </a:xfrm>
          <a:prstGeom prst="rect">
            <a:avLst/>
          </a:prstGeom>
          <a:solidFill>
            <a:srgbClr val="0A0E2B"/>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dirty="0"/>
          </a:p>
        </p:txBody>
      </p:sp>
      <p:pic>
        <p:nvPicPr>
          <p:cNvPr id="8" name="Picture 7">
            <a:extLst>
              <a:ext uri="{FF2B5EF4-FFF2-40B4-BE49-F238E27FC236}">
                <a16:creationId xmlns:a16="http://schemas.microsoft.com/office/drawing/2014/main" xmlns="" id="{4987E008-68E6-4A43-85BC-1A6ACDF91DE1}"/>
              </a:ext>
            </a:extLst>
          </p:cNvPr>
          <p:cNvPicPr>
            <a:picLocks noChangeAspect="1"/>
          </p:cNvPicPr>
          <p:nvPr/>
        </p:nvPicPr>
        <p:blipFill>
          <a:blip r:embed="rId2"/>
          <a:srcRect/>
          <a:stretch/>
        </p:blipFill>
        <p:spPr>
          <a:xfrm>
            <a:off x="-2381" y="-6350"/>
            <a:ext cx="9209328" cy="5158364"/>
          </a:xfrm>
          <a:prstGeom prst="rect">
            <a:avLst/>
          </a:prstGeom>
        </p:spPr>
      </p:pic>
      <p:pic>
        <p:nvPicPr>
          <p:cNvPr id="11" name="Picture 10">
            <a:extLst>
              <a:ext uri="{FF2B5EF4-FFF2-40B4-BE49-F238E27FC236}">
                <a16:creationId xmlns:a16="http://schemas.microsoft.com/office/drawing/2014/main" xmlns="" id="{A1F8C892-C868-4DF6-91AB-B18CE632B10F}"/>
              </a:ext>
            </a:extLst>
          </p:cNvPr>
          <p:cNvPicPr>
            <a:picLocks noChangeAspect="1"/>
          </p:cNvPicPr>
          <p:nvPr/>
        </p:nvPicPr>
        <p:blipFill>
          <a:blip r:embed="rId3"/>
          <a:stretch>
            <a:fillRect/>
          </a:stretch>
        </p:blipFill>
        <p:spPr>
          <a:xfrm>
            <a:off x="0" y="1143000"/>
            <a:ext cx="4900613" cy="2857500"/>
          </a:xfrm>
          <a:prstGeom prst="rect">
            <a:avLst/>
          </a:prstGeom>
        </p:spPr>
      </p:pic>
      <p:sp>
        <p:nvSpPr>
          <p:cNvPr id="2" name="Title 1"/>
          <p:cNvSpPr>
            <a:spLocks noGrp="1"/>
          </p:cNvSpPr>
          <p:nvPr>
            <p:ph type="title" hasCustomPrompt="1"/>
          </p:nvPr>
        </p:nvSpPr>
        <p:spPr>
          <a:xfrm>
            <a:off x="4144618" y="1406112"/>
            <a:ext cx="3342860" cy="1369936"/>
          </a:xfrm>
        </p:spPr>
        <p:txBody>
          <a:bodyPr anchor="b">
            <a:normAutofit/>
          </a:bodyPr>
          <a:lstStyle>
            <a:lvl1pPr algn="l">
              <a:defRPr sz="4100" b="0" cap="none">
                <a:solidFill>
                  <a:schemeClr val="bg2"/>
                </a:solidFill>
              </a:defRPr>
            </a:lvl1pPr>
          </a:lstStyle>
          <a:p>
            <a:r>
              <a:rPr lang="en-US" dirty="0"/>
              <a:t>Click To Add App Title</a:t>
            </a:r>
          </a:p>
        </p:txBody>
      </p:sp>
      <p:sp>
        <p:nvSpPr>
          <p:cNvPr id="3" name="Text Placeholder 2"/>
          <p:cNvSpPr>
            <a:spLocks noGrp="1"/>
          </p:cNvSpPr>
          <p:nvPr>
            <p:ph type="body" idx="1" hasCustomPrompt="1"/>
          </p:nvPr>
        </p:nvSpPr>
        <p:spPr>
          <a:xfrm>
            <a:off x="4144617" y="2776047"/>
            <a:ext cx="3342861" cy="645300"/>
          </a:xfrm>
        </p:spPr>
        <p:txBody>
          <a:bodyPr anchor="t"/>
          <a:lstStyle>
            <a:lvl1pPr marL="0" indent="0" algn="l">
              <a:buNone/>
              <a:defRPr sz="1500">
                <a:solidFill>
                  <a:schemeClr val="bg1">
                    <a:lumMod val="6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a:t>Click To Add subtitle</a:t>
            </a:r>
          </a:p>
        </p:txBody>
      </p:sp>
      <p:sp>
        <p:nvSpPr>
          <p:cNvPr id="12" name="Text Placeholder 2">
            <a:extLst>
              <a:ext uri="{FF2B5EF4-FFF2-40B4-BE49-F238E27FC236}">
                <a16:creationId xmlns:a16="http://schemas.microsoft.com/office/drawing/2014/main" xmlns="" id="{D547E580-E6D6-4D97-BB04-05795A830147}"/>
              </a:ext>
            </a:extLst>
          </p:cNvPr>
          <p:cNvSpPr>
            <a:spLocks noGrp="1"/>
          </p:cNvSpPr>
          <p:nvPr>
            <p:ph type="body" idx="10" hasCustomPrompt="1"/>
          </p:nvPr>
        </p:nvSpPr>
        <p:spPr>
          <a:xfrm>
            <a:off x="5374553" y="158920"/>
            <a:ext cx="1677709" cy="323789"/>
          </a:xfrm>
        </p:spPr>
        <p:txBody>
          <a:bodyPr anchor="t"/>
          <a:lstStyle>
            <a:lvl1pPr marL="0" indent="0" algn="l">
              <a:buNone/>
              <a:defRPr sz="1500">
                <a:solidFill>
                  <a:schemeClr val="accent1"/>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dirty="0"/>
              <a:t>Click To Add web page</a:t>
            </a:r>
          </a:p>
        </p:txBody>
      </p:sp>
    </p:spTree>
    <p:extLst>
      <p:ext uri="{BB962C8B-B14F-4D97-AF65-F5344CB8AC3E}">
        <p14:creationId xmlns:p14="http://schemas.microsoft.com/office/powerpoint/2010/main" val="3656688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7CE2C968-D10A-4226-8FDC-CBC4C7EDD0B7}"/>
              </a:ext>
            </a:extLst>
          </p:cNvPr>
          <p:cNvPicPr>
            <a:picLocks noChangeAspect="1"/>
          </p:cNvPicPr>
          <p:nvPr/>
        </p:nvPicPr>
        <p:blipFill>
          <a:blip r:embed="rId2"/>
          <a:srcRect/>
          <a:stretch/>
        </p:blipFill>
        <p:spPr>
          <a:xfrm>
            <a:off x="-23022" y="0"/>
            <a:ext cx="9190044" cy="5143500"/>
          </a:xfrm>
          <a:prstGeom prst="rect">
            <a:avLst/>
          </a:prstGeom>
        </p:spPr>
      </p:pic>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398897" y="495300"/>
            <a:ext cx="3385156" cy="40357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100"/>
            </a:lvl1pPr>
            <a:lvl2pPr marL="342797" indent="0">
              <a:buNone/>
              <a:defRPr sz="1100"/>
            </a:lvl2pPr>
            <a:lvl3pPr marL="685595" indent="0">
              <a:buNone/>
              <a:defRPr sz="900"/>
            </a:lvl3pPr>
            <a:lvl4pPr marL="1028392" indent="0">
              <a:buNone/>
              <a:defRPr sz="800"/>
            </a:lvl4pPr>
            <a:lvl5pPr marL="1371188" indent="0">
              <a:buNone/>
              <a:defRPr sz="800"/>
            </a:lvl5pPr>
            <a:lvl6pPr marL="1713986" indent="0">
              <a:buNone/>
              <a:defRPr sz="800"/>
            </a:lvl6pPr>
            <a:lvl7pPr marL="2056783" indent="0">
              <a:buNone/>
              <a:defRPr sz="800"/>
            </a:lvl7pPr>
            <a:lvl8pPr marL="2399580" indent="0">
              <a:buNone/>
              <a:defRPr sz="800"/>
            </a:lvl8pPr>
            <a:lvl9pPr marL="2742377"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extLst>
      <p:ext uri="{BB962C8B-B14F-4D97-AF65-F5344CB8AC3E}">
        <p14:creationId xmlns:p14="http://schemas.microsoft.com/office/powerpoint/2010/main" val="1179860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xmlns="" id="{6AB5D66D-00C1-40EA-BFC8-305566F10369}"/>
              </a:ext>
            </a:extLst>
          </p:cNvPr>
          <p:cNvPicPr>
            <a:picLocks noChangeAspect="1"/>
          </p:cNvPicPr>
          <p:nvPr/>
        </p:nvPicPr>
        <p:blipFill>
          <a:blip r:embed="rId2"/>
          <a:srcRect/>
          <a:stretch/>
        </p:blipFill>
        <p:spPr>
          <a:xfrm>
            <a:off x="-23022" y="0"/>
            <a:ext cx="9190044" cy="5143500"/>
          </a:xfrm>
          <a:prstGeom prst="rect">
            <a:avLst/>
          </a:prstGeom>
        </p:spPr>
      </p:pic>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706966"/>
            <a:ext cx="6447501" cy="2893484"/>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smtClean="0"/>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extLst>
      <p:ext uri="{BB962C8B-B14F-4D97-AF65-F5344CB8AC3E}">
        <p14:creationId xmlns:p14="http://schemas.microsoft.com/office/powerpoint/2010/main" val="210502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400">
                <a:solidFill>
                  <a:schemeClr val="tx1">
                    <a:lumMod val="75000"/>
                    <a:lumOff val="2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pic>
        <p:nvPicPr>
          <p:cNvPr id="8" name="Picture 7">
            <a:extLst>
              <a:ext uri="{FF2B5EF4-FFF2-40B4-BE49-F238E27FC236}">
                <a16:creationId xmlns:a16="http://schemas.microsoft.com/office/drawing/2014/main" xmlns="" id="{AD4D4CB4-D965-4BB6-B218-086244C13BAE}"/>
              </a:ext>
            </a:extLst>
          </p:cNvPr>
          <p:cNvPicPr>
            <a:picLocks noChangeAspect="1"/>
          </p:cNvPicPr>
          <p:nvPr/>
        </p:nvPicPr>
        <p:blipFill>
          <a:blip r:embed="rId2"/>
          <a:srcRect/>
          <a:stretch/>
        </p:blipFill>
        <p:spPr>
          <a:xfrm>
            <a:off x="-23022" y="0"/>
            <a:ext cx="9190044" cy="5143500"/>
          </a:xfrm>
          <a:prstGeom prst="rect">
            <a:avLst/>
          </a:prstGeom>
        </p:spPr>
      </p:pic>
    </p:spTree>
    <p:extLst>
      <p:ext uri="{BB962C8B-B14F-4D97-AF65-F5344CB8AC3E}">
        <p14:creationId xmlns:p14="http://schemas.microsoft.com/office/powerpoint/2010/main" val="4182625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400">
                <a:solidFill>
                  <a:schemeClr val="tx1">
                    <a:lumMod val="75000"/>
                    <a:lumOff val="2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pic>
        <p:nvPicPr>
          <p:cNvPr id="11" name="Picture 10">
            <a:extLst>
              <a:ext uri="{FF2B5EF4-FFF2-40B4-BE49-F238E27FC236}">
                <a16:creationId xmlns:a16="http://schemas.microsoft.com/office/drawing/2014/main" xmlns="" id="{A3B58C4E-0EF0-466C-9740-EC9F485CBD03}"/>
              </a:ext>
            </a:extLst>
          </p:cNvPr>
          <p:cNvPicPr>
            <a:picLocks noChangeAspect="1"/>
          </p:cNvPicPr>
          <p:nvPr/>
        </p:nvPicPr>
        <p:blipFill>
          <a:blip r:embed="rId2"/>
          <a:srcRect/>
          <a:stretch/>
        </p:blipFill>
        <p:spPr>
          <a:xfrm>
            <a:off x="-23022" y="0"/>
            <a:ext cx="9190044" cy="5143500"/>
          </a:xfrm>
          <a:prstGeom prst="rect">
            <a:avLst/>
          </a:prstGeom>
        </p:spPr>
      </p:pic>
    </p:spTree>
    <p:extLst>
      <p:ext uri="{BB962C8B-B14F-4D97-AF65-F5344CB8AC3E}">
        <p14:creationId xmlns:p14="http://schemas.microsoft.com/office/powerpoint/2010/main" val="42824879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400">
                <a:solidFill>
                  <a:schemeClr val="tx1">
                    <a:lumMod val="75000"/>
                    <a:lumOff val="25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pic>
        <p:nvPicPr>
          <p:cNvPr id="7" name="Picture 6">
            <a:extLst>
              <a:ext uri="{FF2B5EF4-FFF2-40B4-BE49-F238E27FC236}">
                <a16:creationId xmlns:a16="http://schemas.microsoft.com/office/drawing/2014/main" xmlns="" id="{2D0B9223-1250-44AA-A6C3-F2013B85AEF3}"/>
              </a:ext>
            </a:extLst>
          </p:cNvPr>
          <p:cNvPicPr>
            <a:picLocks noChangeAspect="1"/>
          </p:cNvPicPr>
          <p:nvPr/>
        </p:nvPicPr>
        <p:blipFill>
          <a:blip r:embed="rId2"/>
          <a:stretch>
            <a:fillRect/>
          </a:stretch>
        </p:blipFill>
        <p:spPr>
          <a:xfrm>
            <a:off x="-34787" y="0"/>
            <a:ext cx="9213573" cy="5143500"/>
          </a:xfrm>
          <a:prstGeom prst="rect">
            <a:avLst/>
          </a:prstGeom>
        </p:spPr>
      </p:pic>
    </p:spTree>
    <p:extLst>
      <p:ext uri="{BB962C8B-B14F-4D97-AF65-F5344CB8AC3E}">
        <p14:creationId xmlns:p14="http://schemas.microsoft.com/office/powerpoint/2010/main" val="650894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400">
                <a:solidFill>
                  <a:schemeClr val="tx1">
                    <a:lumMod val="50000"/>
                    <a:lumOff val="50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pic>
        <p:nvPicPr>
          <p:cNvPr id="11" name="Picture 10">
            <a:extLst>
              <a:ext uri="{FF2B5EF4-FFF2-40B4-BE49-F238E27FC236}">
                <a16:creationId xmlns:a16="http://schemas.microsoft.com/office/drawing/2014/main" xmlns="" id="{D49E1C7C-7E53-49A2-B2C9-52307876DB7E}"/>
              </a:ext>
            </a:extLst>
          </p:cNvPr>
          <p:cNvPicPr>
            <a:picLocks noChangeAspect="1"/>
          </p:cNvPicPr>
          <p:nvPr/>
        </p:nvPicPr>
        <p:blipFill>
          <a:blip r:embed="rId2"/>
          <a:srcRect/>
          <a:stretch/>
        </p:blipFill>
        <p:spPr>
          <a:xfrm>
            <a:off x="-23022" y="0"/>
            <a:ext cx="9190044" cy="5143500"/>
          </a:xfrm>
          <a:prstGeom prst="rect">
            <a:avLst/>
          </a:prstGeom>
        </p:spPr>
      </p:pic>
    </p:spTree>
    <p:extLst>
      <p:ext uri="{BB962C8B-B14F-4D97-AF65-F5344CB8AC3E}">
        <p14:creationId xmlns:p14="http://schemas.microsoft.com/office/powerpoint/2010/main" val="2602529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400">
                <a:solidFill>
                  <a:schemeClr val="tx1">
                    <a:lumMod val="50000"/>
                    <a:lumOff val="50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pic>
        <p:nvPicPr>
          <p:cNvPr id="9" name="Picture 8">
            <a:extLst>
              <a:ext uri="{FF2B5EF4-FFF2-40B4-BE49-F238E27FC236}">
                <a16:creationId xmlns:a16="http://schemas.microsoft.com/office/drawing/2014/main" xmlns="" id="{23082AB0-2BB5-46FE-9A17-15E1ACC06965}"/>
              </a:ext>
            </a:extLst>
          </p:cNvPr>
          <p:cNvPicPr>
            <a:picLocks noChangeAspect="1"/>
          </p:cNvPicPr>
          <p:nvPr/>
        </p:nvPicPr>
        <p:blipFill>
          <a:blip r:embed="rId2"/>
          <a:srcRect/>
          <a:stretch/>
        </p:blipFill>
        <p:spPr>
          <a:xfrm>
            <a:off x="-23022" y="0"/>
            <a:ext cx="9190044" cy="5143500"/>
          </a:xfrm>
          <a:prstGeom prst="rect">
            <a:avLst/>
          </a:prstGeom>
        </p:spPr>
      </p:pic>
    </p:spTree>
    <p:extLst>
      <p:ext uri="{BB962C8B-B14F-4D97-AF65-F5344CB8AC3E}">
        <p14:creationId xmlns:p14="http://schemas.microsoft.com/office/powerpoint/2010/main" val="1026026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862E859-E5AF-4D76-9FC9-2355B24FF141}"/>
              </a:ext>
            </a:extLst>
          </p:cNvPr>
          <p:cNvPicPr>
            <a:picLocks noChangeAspect="1"/>
          </p:cNvPicPr>
          <p:nvPr/>
        </p:nvPicPr>
        <p:blipFill>
          <a:blip r:embed="rId2"/>
          <a:srcRect/>
          <a:stretch/>
        </p:blipFill>
        <p:spPr>
          <a:xfrm>
            <a:off x="-23022" y="0"/>
            <a:ext cx="9190044" cy="5143500"/>
          </a:xfrm>
          <a:prstGeom prst="rect">
            <a:avLst/>
          </a:prstGeom>
        </p:spPr>
      </p:pic>
      <p:sp>
        <p:nvSpPr>
          <p:cNvPr id="2" name="Title 1"/>
          <p:cNvSpPr>
            <a:spLocks noGrp="1"/>
          </p:cNvSpPr>
          <p:nvPr>
            <p:ph type="title"/>
          </p:nvPr>
        </p:nvSpPr>
        <p:spPr>
          <a:xfrm>
            <a:off x="508001" y="457200"/>
            <a:ext cx="5402469" cy="9906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extLst>
      <p:ext uri="{BB962C8B-B14F-4D97-AF65-F5344CB8AC3E}">
        <p14:creationId xmlns:p14="http://schemas.microsoft.com/office/powerpoint/2010/main" val="1505670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91908D0E-7544-4687-965B-72EF64AA4C54}"/>
              </a:ext>
            </a:extLst>
          </p:cNvPr>
          <p:cNvPicPr>
            <a:picLocks noChangeAspect="1"/>
          </p:cNvPicPr>
          <p:nvPr/>
        </p:nvPicPr>
        <p:blipFill>
          <a:blip r:embed="rId2"/>
          <a:srcRect/>
          <a:stretch/>
        </p:blipFill>
        <p:spPr>
          <a:xfrm>
            <a:off x="-23022" y="0"/>
            <a:ext cx="9190044" cy="5143500"/>
          </a:xfrm>
          <a:prstGeom prst="rect">
            <a:avLst/>
          </a:prstGeom>
        </p:spPr>
      </p:pic>
      <p:sp>
        <p:nvSpPr>
          <p:cNvPr id="2" name="Vertical Title 1"/>
          <p:cNvSpPr>
            <a:spLocks noGrp="1"/>
          </p:cNvSpPr>
          <p:nvPr>
            <p:ph type="title" orient="vert"/>
          </p:nvPr>
        </p:nvSpPr>
        <p:spPr>
          <a:xfrm>
            <a:off x="5975755" y="934278"/>
            <a:ext cx="978557" cy="3461510"/>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extLst>
      <p:ext uri="{BB962C8B-B14F-4D97-AF65-F5344CB8AC3E}">
        <p14:creationId xmlns:p14="http://schemas.microsoft.com/office/powerpoint/2010/main" val="3746687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5B5B8CA2-02D4-408C-B548-182D4F5F54B2}"/>
              </a:ext>
            </a:extLst>
          </p:cNvPr>
          <p:cNvPicPr>
            <a:picLocks noChangeAspect="1"/>
          </p:cNvPicPr>
          <p:nvPr/>
        </p:nvPicPr>
        <p:blipFill>
          <a:blip r:embed="rId2"/>
          <a:stretch>
            <a:fillRect/>
          </a:stretch>
        </p:blipFill>
        <p:spPr>
          <a:xfrm>
            <a:off x="-34787" y="0"/>
            <a:ext cx="9213573" cy="5143500"/>
          </a:xfrm>
          <a:prstGeom prst="rect">
            <a:avLst/>
          </a:prstGeom>
        </p:spPr>
      </p:pic>
      <p:sp>
        <p:nvSpPr>
          <p:cNvPr id="2" name="Title 1"/>
          <p:cNvSpPr>
            <a:spLocks noGrp="1"/>
          </p:cNvSpPr>
          <p:nvPr>
            <p:ph type="title"/>
          </p:nvPr>
        </p:nvSpPr>
        <p:spPr>
          <a:xfrm>
            <a:off x="179512" y="483518"/>
            <a:ext cx="5400600" cy="990600"/>
          </a:xfrm>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a:xfrm>
            <a:off x="508001" y="1786855"/>
            <a:ext cx="6447501" cy="27441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extLst>
      <p:ext uri="{BB962C8B-B14F-4D97-AF65-F5344CB8AC3E}">
        <p14:creationId xmlns:p14="http://schemas.microsoft.com/office/powerpoint/2010/main" val="3419200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EA8DB33B-8BF9-4C99-B31C-55246227EFDE}"/>
              </a:ext>
            </a:extLst>
          </p:cNvPr>
          <p:cNvPicPr>
            <a:picLocks noChangeAspect="1"/>
          </p:cNvPicPr>
          <p:nvPr/>
        </p:nvPicPr>
        <p:blipFill>
          <a:blip r:embed="rId2"/>
          <a:stretch>
            <a:fillRect/>
          </a:stretch>
        </p:blipFill>
        <p:spPr>
          <a:xfrm>
            <a:off x="-2382" y="-6350"/>
            <a:ext cx="9209330" cy="5158364"/>
          </a:xfrm>
          <a:prstGeom prst="rect">
            <a:avLst/>
          </a:prstGeom>
        </p:spPr>
      </p:pic>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3075495" y="1803400"/>
            <a:ext cx="4124707" cy="1234727"/>
          </a:xfrm>
        </p:spPr>
        <p:txBody>
          <a:bodyPr anchor="b">
            <a:noAutofit/>
          </a:bodyPr>
          <a:lstStyle>
            <a:lvl1pPr algn="r">
              <a:defRPr sz="41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3075494" y="3038125"/>
            <a:ext cx="4124707"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extLst>
      <p:ext uri="{BB962C8B-B14F-4D97-AF65-F5344CB8AC3E}">
        <p14:creationId xmlns:p14="http://schemas.microsoft.com/office/powerpoint/2010/main" val="339049127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EA8DB33B-8BF9-4C99-B31C-55246227EFDE}"/>
              </a:ext>
            </a:extLst>
          </p:cNvPr>
          <p:cNvPicPr>
            <a:picLocks noChangeAspect="1"/>
          </p:cNvPicPr>
          <p:nvPr/>
        </p:nvPicPr>
        <p:blipFill>
          <a:blip r:embed="rId2"/>
          <a:srcRect/>
          <a:stretch/>
        </p:blipFill>
        <p:spPr>
          <a:xfrm>
            <a:off x="-2381" y="-6350"/>
            <a:ext cx="9209328" cy="5158364"/>
          </a:xfrm>
          <a:prstGeom prst="rect">
            <a:avLst/>
          </a:prstGeom>
        </p:spPr>
      </p:pic>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065493" y="1803400"/>
            <a:ext cx="6134709" cy="1234727"/>
          </a:xfrm>
        </p:spPr>
        <p:txBody>
          <a:bodyPr anchor="b">
            <a:noAutofit/>
          </a:bodyPr>
          <a:lstStyle>
            <a:lvl1pPr algn="ctr">
              <a:defRPr sz="41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5492" y="3038125"/>
            <a:ext cx="6134709" cy="822674"/>
          </a:xfrm>
        </p:spPr>
        <p:txBody>
          <a:bodyPr anchor="t"/>
          <a:lstStyle>
            <a:lvl1pPr marL="0" indent="0" algn="ct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extLst>
      <p:ext uri="{BB962C8B-B14F-4D97-AF65-F5344CB8AC3E}">
        <p14:creationId xmlns:p14="http://schemas.microsoft.com/office/powerpoint/2010/main" val="361177671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pic>
        <p:nvPicPr>
          <p:cNvPr id="7" name="Picture 6">
            <a:extLst>
              <a:ext uri="{FF2B5EF4-FFF2-40B4-BE49-F238E27FC236}">
                <a16:creationId xmlns:a16="http://schemas.microsoft.com/office/drawing/2014/main" xmlns="" id="{6331EFED-43C1-4CBA-8BE3-308E3AA13B9B}"/>
              </a:ext>
            </a:extLst>
          </p:cNvPr>
          <p:cNvPicPr>
            <a:picLocks noChangeAspect="1"/>
          </p:cNvPicPr>
          <p:nvPr/>
        </p:nvPicPr>
        <p:blipFill>
          <a:blip r:embed="rId2"/>
          <a:stretch>
            <a:fillRect/>
          </a:stretch>
        </p:blipFill>
        <p:spPr>
          <a:xfrm>
            <a:off x="-34787" y="0"/>
            <a:ext cx="9213573" cy="5143500"/>
          </a:xfrm>
          <a:prstGeom prst="rect">
            <a:avLst/>
          </a:prstGeom>
        </p:spPr>
      </p:pic>
    </p:spTree>
    <p:extLst>
      <p:ext uri="{BB962C8B-B14F-4D97-AF65-F5344CB8AC3E}">
        <p14:creationId xmlns:p14="http://schemas.microsoft.com/office/powerpoint/2010/main" val="1758314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pic>
        <p:nvPicPr>
          <p:cNvPr id="9" name="Picture 8">
            <a:extLst>
              <a:ext uri="{FF2B5EF4-FFF2-40B4-BE49-F238E27FC236}">
                <a16:creationId xmlns:a16="http://schemas.microsoft.com/office/drawing/2014/main" xmlns="" id="{1034EA63-4BE3-4A73-A7E6-4A75BE4C1D48}"/>
              </a:ext>
            </a:extLst>
          </p:cNvPr>
          <p:cNvPicPr>
            <a:picLocks noChangeAspect="1"/>
          </p:cNvPicPr>
          <p:nvPr/>
        </p:nvPicPr>
        <p:blipFill>
          <a:blip r:embed="rId2"/>
          <a:srcRect/>
          <a:stretch/>
        </p:blipFill>
        <p:spPr>
          <a:xfrm>
            <a:off x="-23022" y="0"/>
            <a:ext cx="9190044" cy="5143500"/>
          </a:xfrm>
          <a:prstGeom prst="rect">
            <a:avLst/>
          </a:prstGeom>
        </p:spPr>
      </p:pic>
    </p:spTree>
    <p:extLst>
      <p:ext uri="{BB962C8B-B14F-4D97-AF65-F5344CB8AC3E}">
        <p14:creationId xmlns:p14="http://schemas.microsoft.com/office/powerpoint/2010/main" val="8436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204DC1E6-B5F4-4160-90F3-351FB3242E92}"/>
              </a:ext>
            </a:extLst>
          </p:cNvPr>
          <p:cNvPicPr>
            <a:picLocks noChangeAspect="1"/>
          </p:cNvPicPr>
          <p:nvPr/>
        </p:nvPicPr>
        <p:blipFill>
          <a:blip r:embed="rId2"/>
          <a:stretch>
            <a:fillRect/>
          </a:stretch>
        </p:blipFill>
        <p:spPr>
          <a:xfrm>
            <a:off x="-34787" y="0"/>
            <a:ext cx="9213573" cy="5143500"/>
          </a:xfrm>
          <a:prstGeom prst="rect">
            <a:avLst/>
          </a:prstGeom>
        </p:spPr>
      </p:pic>
      <p:sp>
        <p:nvSpPr>
          <p:cNvPr id="2" name="Title 1"/>
          <p:cNvSpPr>
            <a:spLocks noGrp="1"/>
          </p:cNvSpPr>
          <p:nvPr>
            <p:ph type="title"/>
          </p:nvPr>
        </p:nvSpPr>
        <p:spPr>
          <a:xfrm>
            <a:off x="508001" y="457200"/>
            <a:ext cx="4639034" cy="9906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25064BB-E67B-4C9B-9AC8-E5B521C073FA}" type="slidenum">
              <a:rPr lang="en-GB" smtClean="0"/>
              <a:pPr/>
              <a:t>‹#›</a:t>
            </a:fld>
            <a:endParaRPr lang="en-GB" dirty="0"/>
          </a:p>
        </p:txBody>
      </p:sp>
    </p:spTree>
    <p:extLst>
      <p:ext uri="{BB962C8B-B14F-4D97-AF65-F5344CB8AC3E}">
        <p14:creationId xmlns:p14="http://schemas.microsoft.com/office/powerpoint/2010/main" val="193516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E7897C67-3827-4595-8E3A-71E9F2EAB3AF}"/>
              </a:ext>
            </a:extLst>
          </p:cNvPr>
          <p:cNvPicPr>
            <a:picLocks noChangeAspect="1"/>
          </p:cNvPicPr>
          <p:nvPr/>
        </p:nvPicPr>
        <p:blipFill>
          <a:blip r:embed="rId2"/>
          <a:stretch>
            <a:fillRect/>
          </a:stretch>
        </p:blipFill>
        <p:spPr>
          <a:xfrm>
            <a:off x="-34787" y="0"/>
            <a:ext cx="9213573" cy="5143500"/>
          </a:xfrm>
          <a:prstGeom prst="rect">
            <a:avLst/>
          </a:prstGeom>
        </p:spPr>
      </p:pic>
      <p:sp>
        <p:nvSpPr>
          <p:cNvPr id="2" name="Title 1"/>
          <p:cNvSpPr>
            <a:spLocks noGrp="1"/>
          </p:cNvSpPr>
          <p:nvPr>
            <p:ph type="title"/>
          </p:nvPr>
        </p:nvSpPr>
        <p:spPr>
          <a:xfrm>
            <a:off x="508000" y="457200"/>
            <a:ext cx="4624895" cy="9906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5064BB-E67B-4C9B-9AC8-E5B521C073FA}" type="slidenum">
              <a:rPr lang="en-GB" smtClean="0"/>
              <a:pPr/>
              <a:t>‹#›</a:t>
            </a:fld>
            <a:endParaRPr lang="en-GB" dirty="0"/>
          </a:p>
        </p:txBody>
      </p:sp>
    </p:spTree>
    <p:extLst>
      <p:ext uri="{BB962C8B-B14F-4D97-AF65-F5344CB8AC3E}">
        <p14:creationId xmlns:p14="http://schemas.microsoft.com/office/powerpoint/2010/main" val="4194849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3AACB-D821-4991-9D88-46EB8D29E619}" type="datetimeFigureOut">
              <a:rPr lang="en-GB" smtClean="0"/>
              <a:pPr/>
              <a:t>25/01/2025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25064BB-E67B-4C9B-9AC8-E5B521C073FA}" type="slidenum">
              <a:rPr lang="en-GB" smtClean="0"/>
              <a:pPr/>
              <a:t>‹#›</a:t>
            </a:fld>
            <a:endParaRPr lang="en-GB" dirty="0"/>
          </a:p>
        </p:txBody>
      </p:sp>
      <p:pic>
        <p:nvPicPr>
          <p:cNvPr id="6" name="Picture 5">
            <a:extLst>
              <a:ext uri="{FF2B5EF4-FFF2-40B4-BE49-F238E27FC236}">
                <a16:creationId xmlns:a16="http://schemas.microsoft.com/office/drawing/2014/main" xmlns="" id="{F1825398-026A-4668-BB48-C16AD1C9062B}"/>
              </a:ext>
            </a:extLst>
          </p:cNvPr>
          <p:cNvPicPr>
            <a:picLocks noChangeAspect="1"/>
          </p:cNvPicPr>
          <p:nvPr/>
        </p:nvPicPr>
        <p:blipFill>
          <a:blip r:embed="rId2"/>
          <a:srcRect/>
          <a:stretch/>
        </p:blipFill>
        <p:spPr>
          <a:xfrm>
            <a:off x="-23022" y="0"/>
            <a:ext cx="9190044" cy="5143500"/>
          </a:xfrm>
          <a:prstGeom prst="rect">
            <a:avLst/>
          </a:prstGeom>
        </p:spPr>
      </p:pic>
    </p:spTree>
    <p:extLst>
      <p:ext uri="{BB962C8B-B14F-4D97-AF65-F5344CB8AC3E}">
        <p14:creationId xmlns:p14="http://schemas.microsoft.com/office/powerpoint/2010/main" val="332617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68580" tIns="34290" rIns="68580" bIns="3429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68580" tIns="34290" rIns="68580" bIns="342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68580" tIns="34290" rIns="68580" bIns="34290" rtlCol="0" anchor="ctr"/>
          <a:lstStyle>
            <a:lvl1pPr algn="r">
              <a:defRPr sz="700">
                <a:solidFill>
                  <a:schemeClr val="tx1">
                    <a:tint val="75000"/>
                  </a:schemeClr>
                </a:solidFill>
              </a:defRPr>
            </a:lvl1pPr>
          </a:lstStyle>
          <a:p>
            <a:fld id="{C473AACB-D821-4991-9D88-46EB8D29E619}" type="datetimeFigureOut">
              <a:rPr lang="en-GB" smtClean="0"/>
              <a:pPr/>
              <a:t>25/01/2025</a:t>
            </a:fld>
            <a:endParaRPr lang="en-GB"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68580" tIns="34290" rIns="68580" bIns="34290" rtlCol="0" anchor="ctr"/>
          <a:lstStyle>
            <a:lvl1pPr algn="l">
              <a:defRPr sz="7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68580" tIns="34290" rIns="68580" bIns="34290" rtlCol="0" anchor="ctr"/>
          <a:lstStyle>
            <a:lvl1pPr algn="r">
              <a:defRPr sz="700">
                <a:solidFill>
                  <a:schemeClr val="accent1"/>
                </a:solidFill>
              </a:defRPr>
            </a:lvl1pPr>
          </a:lstStyle>
          <a:p>
            <a:fld id="{B25064BB-E67B-4C9B-9AC8-E5B521C073FA}" type="slidenum">
              <a:rPr lang="en-GB" smtClean="0"/>
              <a:pPr/>
              <a:t>‹#›</a:t>
            </a:fld>
            <a:endParaRPr lang="en-GB" dirty="0"/>
          </a:p>
        </p:txBody>
      </p:sp>
    </p:spTree>
    <p:extLst>
      <p:ext uri="{BB962C8B-B14F-4D97-AF65-F5344CB8AC3E}">
        <p14:creationId xmlns:p14="http://schemas.microsoft.com/office/powerpoint/2010/main" val="219443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10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GCBASIC</a:t>
            </a:r>
            <a:endParaRPr lang="en-GB" dirty="0"/>
          </a:p>
        </p:txBody>
      </p:sp>
      <p:sp>
        <p:nvSpPr>
          <p:cNvPr id="5" name="Text Placeholder 4"/>
          <p:cNvSpPr>
            <a:spLocks noGrp="1"/>
          </p:cNvSpPr>
          <p:nvPr>
            <p:ph type="body" idx="1"/>
          </p:nvPr>
        </p:nvSpPr>
        <p:spPr/>
        <p:txBody>
          <a:bodyPr>
            <a:normAutofit/>
          </a:bodyPr>
          <a:lstStyle/>
          <a:p>
            <a:r>
              <a:rPr lang="en-GB" dirty="0" smtClean="0"/>
              <a:t>PIC16Fxxxx chip Family ( Legacy )</a:t>
            </a:r>
          </a:p>
          <a:p>
            <a:r>
              <a:rPr lang="en-GB" dirty="0"/>
              <a:t>Part </a:t>
            </a:r>
            <a:r>
              <a:rPr lang="en-GB" dirty="0" smtClean="0"/>
              <a:t>5 </a:t>
            </a:r>
            <a:r>
              <a:rPr lang="en-GB" dirty="0"/>
              <a:t>– </a:t>
            </a:r>
            <a:r>
              <a:rPr lang="en-GB" dirty="0" smtClean="0"/>
              <a:t>using digital input</a:t>
            </a:r>
            <a:endParaRPr lang="en-GB" dirty="0"/>
          </a:p>
        </p:txBody>
      </p:sp>
    </p:spTree>
    <p:extLst>
      <p:ext uri="{BB962C8B-B14F-4D97-AF65-F5344CB8AC3E}">
        <p14:creationId xmlns:p14="http://schemas.microsoft.com/office/powerpoint/2010/main" val="38981349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Hardware</a:t>
            </a:r>
            <a:endParaRPr lang="en-GB" dirty="0"/>
          </a:p>
        </p:txBody>
      </p:sp>
      <p:sp>
        <p:nvSpPr>
          <p:cNvPr id="3" name="Content Placeholder 2"/>
          <p:cNvSpPr>
            <a:spLocks noGrp="1"/>
          </p:cNvSpPr>
          <p:nvPr>
            <p:ph idx="1"/>
          </p:nvPr>
        </p:nvSpPr>
        <p:spPr/>
        <p:txBody>
          <a:bodyPr/>
          <a:lstStyle/>
          <a:p>
            <a:r>
              <a:rPr lang="en-GB" dirty="0" smtClean="0"/>
              <a:t>Prototype Board</a:t>
            </a:r>
            <a:endParaRPr lang="en-GB" dirty="0"/>
          </a:p>
          <a:p>
            <a:r>
              <a:rPr lang="en-GB" dirty="0" smtClean="0"/>
              <a:t>Power 5v0</a:t>
            </a:r>
          </a:p>
          <a:p>
            <a:r>
              <a:rPr lang="en-GB" dirty="0" smtClean="0"/>
              <a:t>Programmer</a:t>
            </a:r>
          </a:p>
          <a:p>
            <a:r>
              <a:rPr lang="en-GB" dirty="0" smtClean="0"/>
              <a:t>LEDs &amp; resistors</a:t>
            </a:r>
          </a:p>
          <a:p>
            <a:endParaRPr lang="en-GB" dirty="0"/>
          </a:p>
        </p:txBody>
      </p:sp>
      <p:sp>
        <p:nvSpPr>
          <p:cNvPr id="5" name="TextBox 4"/>
          <p:cNvSpPr txBox="1"/>
          <p:nvPr/>
        </p:nvSpPr>
        <p:spPr>
          <a:xfrm>
            <a:off x="2206278" y="168176"/>
            <a:ext cx="5328592" cy="4893647"/>
          </a:xfrm>
          <a:prstGeom prst="rect">
            <a:avLst/>
          </a:prstGeom>
          <a:solidFill>
            <a:schemeClr val="bg1"/>
          </a:solidFill>
        </p:spPr>
        <p:txBody>
          <a:bodyPr wrap="square" rtlCol="0">
            <a:spAutoFit/>
          </a:bodyPr>
          <a:lstStyle/>
          <a:p>
            <a:r>
              <a:rPr lang="en-GB" sz="1200" b="1" dirty="0">
                <a:latin typeface="Courier New" panose="02070309020205020404" pitchFamily="49" charset="0"/>
                <a:cs typeface="Courier New" panose="02070309020205020404" pitchFamily="49" charset="0"/>
              </a:rPr>
              <a:t>    Hardware</a:t>
            </a:r>
          </a:p>
          <a:p>
            <a:r>
              <a:rPr lang="en-GB" sz="1200" b="1" dirty="0">
                <a:latin typeface="Courier New" panose="02070309020205020404" pitchFamily="49" charset="0"/>
                <a:cs typeface="Courier New" panose="02070309020205020404" pitchFamily="49" charset="0"/>
              </a:rPr>
              <a:t> </a:t>
            </a:r>
            <a:r>
              <a:rPr lang="en-GB" sz="1200" b="1" dirty="0" smtClean="0">
                <a:latin typeface="Courier New" panose="02070309020205020404" pitchFamily="49" charset="0"/>
                <a:cs typeface="Courier New" panose="02070309020205020404" pitchFamily="49" charset="0"/>
              </a:rPr>
              <a:t>           ------------</a:t>
            </a:r>
            <a:r>
              <a:rPr lang="en-GB" sz="1200" b="1" dirty="0">
                <a:latin typeface="Courier New" panose="02070309020205020404" pitchFamily="49" charset="0"/>
                <a:cs typeface="Courier New" panose="02070309020205020404" pitchFamily="49" charset="0"/>
              </a:rPr>
              <a:t>PORTA---------------</a:t>
            </a:r>
          </a:p>
          <a:p>
            <a:r>
              <a:rPr lang="en-GB" sz="1200" b="1" dirty="0">
                <a:latin typeface="Courier New" panose="02070309020205020404" pitchFamily="49" charset="0"/>
                <a:cs typeface="Courier New" panose="02070309020205020404" pitchFamily="49" charset="0"/>
              </a:rPr>
              <a:t>    Bit#:  -7---6---5---4---3---2---1---0---</a:t>
            </a:r>
          </a:p>
          <a:p>
            <a:r>
              <a:rPr lang="en-GB" sz="1200" b="1" dirty="0">
                <a:latin typeface="Courier New" panose="02070309020205020404" pitchFamily="49" charset="0"/>
                <a:cs typeface="Courier New" panose="02070309020205020404" pitchFamily="49" charset="0"/>
              </a:rPr>
              <a:t>    IO:    </a:t>
            </a:r>
            <a:r>
              <a:rPr lang="en-GB" sz="1200" b="1" dirty="0" smtClean="0">
                <a:latin typeface="Courier New" panose="02070309020205020404" pitchFamily="49" charset="0"/>
                <a:cs typeface="Courier New" panose="02070309020205020404" pitchFamily="49" charset="0"/>
              </a:rPr>
              <a:t>------------SW2-------------</a:t>
            </a:r>
            <a:r>
              <a:rPr lang="en-GB" sz="1200" b="1" dirty="0">
                <a:latin typeface="Courier New" panose="02070309020205020404" pitchFamily="49" charset="0"/>
                <a:cs typeface="Courier New" panose="02070309020205020404" pitchFamily="49" charset="0"/>
              </a:rPr>
              <a:t>ADC--</a:t>
            </a:r>
          </a:p>
          <a:p>
            <a:r>
              <a:rPr lang="en-GB" sz="1200" b="1" dirty="0">
                <a:latin typeface="Courier New" panose="02070309020205020404" pitchFamily="49" charset="0"/>
                <a:cs typeface="Courier New" panose="02070309020205020404" pitchFamily="49" charset="0"/>
              </a:rPr>
              <a:t>    IO:    ---------------------------------</a:t>
            </a:r>
          </a:p>
          <a:p>
            <a:endParaRPr lang="en-GB" sz="1200" b="1" dirty="0">
              <a:latin typeface="Courier New" panose="02070309020205020404" pitchFamily="49" charset="0"/>
              <a:cs typeface="Courier New" panose="02070309020205020404" pitchFamily="49" charset="0"/>
            </a:endParaRPr>
          </a:p>
          <a:p>
            <a:r>
              <a:rPr lang="en-GB" sz="1200" b="1" dirty="0">
                <a:latin typeface="Courier New" panose="02070309020205020404" pitchFamily="49" charset="0"/>
                <a:cs typeface="Courier New" panose="02070309020205020404" pitchFamily="49" charset="0"/>
              </a:rPr>
              <a:t>            ------------PORTB----------------</a:t>
            </a:r>
          </a:p>
          <a:p>
            <a:r>
              <a:rPr lang="en-GB" sz="1200" b="1" dirty="0">
                <a:latin typeface="Courier New" panose="02070309020205020404" pitchFamily="49" charset="0"/>
                <a:cs typeface="Courier New" panose="02070309020205020404" pitchFamily="49" charset="0"/>
              </a:rPr>
              <a:t>    Bit#:  -7---6---5---4---3---2---1---0---</a:t>
            </a:r>
          </a:p>
          <a:p>
            <a:r>
              <a:rPr lang="en-GB" sz="1200" b="1" dirty="0">
                <a:latin typeface="Courier New" panose="02070309020205020404" pitchFamily="49" charset="0"/>
                <a:cs typeface="Courier New" panose="02070309020205020404" pitchFamily="49" charset="0"/>
              </a:rPr>
              <a:t>    IO:    ----------------LED-LED-LED-LED--</a:t>
            </a:r>
          </a:p>
          <a:p>
            <a:r>
              <a:rPr lang="en-GB" sz="1200" b="1" dirty="0">
                <a:latin typeface="Courier New" panose="02070309020205020404" pitchFamily="49" charset="0"/>
                <a:cs typeface="Courier New" panose="02070309020205020404" pitchFamily="49" charset="0"/>
              </a:rPr>
              <a:t>    IO:    ---------------------------------</a:t>
            </a:r>
          </a:p>
          <a:p>
            <a:endParaRPr lang="en-GB" sz="1200" b="1" dirty="0">
              <a:latin typeface="Courier New" panose="02070309020205020404" pitchFamily="49" charset="0"/>
              <a:cs typeface="Courier New" panose="02070309020205020404" pitchFamily="49" charset="0"/>
            </a:endParaRPr>
          </a:p>
          <a:p>
            <a:r>
              <a:rPr lang="en-GB" sz="1200" b="1" dirty="0">
                <a:latin typeface="Courier New" panose="02070309020205020404" pitchFamily="49" charset="0"/>
                <a:cs typeface="Courier New" panose="02070309020205020404" pitchFamily="49" charset="0"/>
              </a:rPr>
              <a:t>            ------------PORTC----------------</a:t>
            </a:r>
          </a:p>
          <a:p>
            <a:r>
              <a:rPr lang="en-GB" sz="1200" b="1" dirty="0">
                <a:latin typeface="Courier New" panose="02070309020205020404" pitchFamily="49" charset="0"/>
                <a:cs typeface="Courier New" panose="02070309020205020404" pitchFamily="49" charset="0"/>
              </a:rPr>
              <a:t>    Bit#:  -7---6---5---4---3---2---1---0---</a:t>
            </a:r>
          </a:p>
          <a:p>
            <a:r>
              <a:rPr lang="en-GB" sz="1200" b="1" dirty="0">
                <a:latin typeface="Courier New" panose="02070309020205020404" pitchFamily="49" charset="0"/>
                <a:cs typeface="Courier New" panose="02070309020205020404" pitchFamily="49" charset="0"/>
              </a:rPr>
              <a:t>    IO:    </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a:latin typeface="Courier New" panose="02070309020205020404" pitchFamily="49" charset="0"/>
                <a:cs typeface="Courier New" panose="02070309020205020404" pitchFamily="49" charset="0"/>
              </a:rPr>
              <a:t>    IO:    ---------------------------------</a:t>
            </a:r>
          </a:p>
          <a:p>
            <a:endParaRPr lang="en-GB" sz="1200" b="1" dirty="0">
              <a:latin typeface="Courier New" panose="02070309020205020404" pitchFamily="49" charset="0"/>
              <a:cs typeface="Courier New" panose="02070309020205020404" pitchFamily="49" charset="0"/>
            </a:endParaRPr>
          </a:p>
          <a:p>
            <a:r>
              <a:rPr lang="en-GB" sz="1200" b="1" dirty="0">
                <a:latin typeface="Courier New" panose="02070309020205020404" pitchFamily="49" charset="0"/>
                <a:cs typeface="Courier New" panose="02070309020205020404" pitchFamily="49" charset="0"/>
              </a:rPr>
              <a:t>            ------------PORTD----------------</a:t>
            </a:r>
          </a:p>
          <a:p>
            <a:r>
              <a:rPr lang="en-GB" sz="1200" b="1" dirty="0">
                <a:latin typeface="Courier New" panose="02070309020205020404" pitchFamily="49" charset="0"/>
                <a:cs typeface="Courier New" panose="02070309020205020404" pitchFamily="49" charset="0"/>
              </a:rPr>
              <a:t>    Bit#:  -7---6---5---4---3---2---1---0---</a:t>
            </a:r>
          </a:p>
          <a:p>
            <a:r>
              <a:rPr lang="en-GB" sz="1200" b="1" dirty="0">
                <a:latin typeface="Courier New" panose="02070309020205020404" pitchFamily="49" charset="0"/>
                <a:cs typeface="Courier New" panose="02070309020205020404" pitchFamily="49" charset="0"/>
              </a:rPr>
              <a:t>    IO:    </a:t>
            </a:r>
            <a:r>
              <a:rPr lang="en-GB" sz="1200" b="1" dirty="0" smtClean="0">
                <a:latin typeface="Courier New" panose="02070309020205020404" pitchFamily="49" charset="0"/>
                <a:cs typeface="Courier New" panose="02070309020205020404" pitchFamily="49" charset="0"/>
              </a:rPr>
              <a:t>--------------------------------</a:t>
            </a:r>
            <a:endParaRPr lang="en-GB" sz="1200" b="1" dirty="0">
              <a:latin typeface="Courier New" panose="02070309020205020404" pitchFamily="49" charset="0"/>
              <a:cs typeface="Courier New" panose="02070309020205020404" pitchFamily="49" charset="0"/>
            </a:endParaRPr>
          </a:p>
          <a:p>
            <a:r>
              <a:rPr lang="en-GB" sz="1200" b="1" dirty="0">
                <a:latin typeface="Courier New" panose="02070309020205020404" pitchFamily="49" charset="0"/>
                <a:cs typeface="Courier New" panose="02070309020205020404" pitchFamily="49" charset="0"/>
              </a:rPr>
              <a:t>    IO:    ---------------------------------</a:t>
            </a:r>
          </a:p>
          <a:p>
            <a:endParaRPr lang="en-GB" sz="1200" b="1" dirty="0">
              <a:latin typeface="Courier New" panose="02070309020205020404" pitchFamily="49" charset="0"/>
              <a:cs typeface="Courier New" panose="02070309020205020404" pitchFamily="49" charset="0"/>
            </a:endParaRPr>
          </a:p>
          <a:p>
            <a:r>
              <a:rPr lang="en-GB" sz="1200" b="1" dirty="0">
                <a:latin typeface="Courier New" panose="02070309020205020404" pitchFamily="49" charset="0"/>
                <a:cs typeface="Courier New" panose="02070309020205020404" pitchFamily="49" charset="0"/>
              </a:rPr>
              <a:t>            ------------PORTE----------------</a:t>
            </a:r>
          </a:p>
          <a:p>
            <a:r>
              <a:rPr lang="en-GB" sz="1200" b="1" dirty="0">
                <a:latin typeface="Courier New" panose="02070309020205020404" pitchFamily="49" charset="0"/>
                <a:cs typeface="Courier New" panose="02070309020205020404" pitchFamily="49" charset="0"/>
              </a:rPr>
              <a:t>    Bit#:  -7---6---5---4---3---2---1---0---</a:t>
            </a:r>
          </a:p>
          <a:p>
            <a:r>
              <a:rPr lang="en-GB" sz="1200" b="1" dirty="0">
                <a:latin typeface="Courier New" panose="02070309020205020404" pitchFamily="49" charset="0"/>
                <a:cs typeface="Courier New" panose="02070309020205020404" pitchFamily="49" charset="0"/>
              </a:rPr>
              <a:t>    IO:    ----------------RST---------------</a:t>
            </a:r>
          </a:p>
          <a:p>
            <a:r>
              <a:rPr lang="en-GB" sz="1200" b="1" dirty="0">
                <a:latin typeface="Courier New" panose="02070309020205020404" pitchFamily="49" charset="0"/>
                <a:cs typeface="Courier New" panose="02070309020205020404" pitchFamily="49" charset="0"/>
              </a:rPr>
              <a:t>    IO:    ---------------------------------</a:t>
            </a:r>
            <a:br>
              <a:rPr lang="en-GB" sz="1200" b="1" dirty="0">
                <a:latin typeface="Courier New" panose="02070309020205020404" pitchFamily="49" charset="0"/>
                <a:cs typeface="Courier New" panose="02070309020205020404" pitchFamily="49" charset="0"/>
              </a:rPr>
            </a:br>
            <a:endParaRPr lang="en-GB" sz="1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1618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20072" y="51470"/>
            <a:ext cx="3024336" cy="48965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p:txBody>
          <a:bodyPr vert="horz" lIns="85064" tIns="42531" rIns="85064" bIns="42531" rtlCol="0" anchor="t">
            <a:normAutofit/>
          </a:bodyPr>
          <a:lstStyle/>
          <a:p>
            <a:pPr algn="l"/>
            <a:r>
              <a:rPr lang="en-GB" dirty="0" smtClean="0"/>
              <a:t>Tutorial overview</a:t>
            </a:r>
            <a:endParaRPr lang="en-GB" dirty="0"/>
          </a:p>
        </p:txBody>
      </p:sp>
      <p:sp>
        <p:nvSpPr>
          <p:cNvPr id="19" name="Content Placeholder 2"/>
          <p:cNvSpPr>
            <a:spLocks noGrp="1"/>
          </p:cNvSpPr>
          <p:nvPr>
            <p:ph idx="1"/>
          </p:nvPr>
        </p:nvSpPr>
        <p:spPr>
          <a:xfrm>
            <a:off x="508001" y="1786855"/>
            <a:ext cx="4856087" cy="2744167"/>
          </a:xfrm>
        </p:spPr>
        <p:txBody>
          <a:bodyPr>
            <a:normAutofit lnSpcReduction="10000"/>
          </a:bodyPr>
          <a:lstStyle/>
          <a:p>
            <a:r>
              <a:rPr lang="en-GB" dirty="0" smtClean="0"/>
              <a:t>Initialise microcontroller</a:t>
            </a:r>
          </a:p>
          <a:p>
            <a:endParaRPr lang="en-GB" dirty="0" smtClean="0"/>
          </a:p>
          <a:p>
            <a:r>
              <a:rPr lang="en-GB" dirty="0" smtClean="0"/>
              <a:t>Check the switch </a:t>
            </a:r>
          </a:p>
          <a:p>
            <a:pPr lvl="1"/>
            <a:r>
              <a:rPr lang="en-GB" dirty="0" smtClean="0"/>
              <a:t>If pushed then toggle LED</a:t>
            </a:r>
          </a:p>
          <a:p>
            <a:pPr lvl="1"/>
            <a:r>
              <a:rPr lang="en-GB" dirty="0" smtClean="0"/>
              <a:t>If not pushed then do it again</a:t>
            </a:r>
          </a:p>
          <a:p>
            <a:pPr lvl="1"/>
            <a:endParaRPr lang="en-GB" dirty="0" smtClean="0"/>
          </a:p>
          <a:p>
            <a:r>
              <a:rPr lang="en-GB" dirty="0" smtClean="0"/>
              <a:t>Checking the switch by using function to inspect the switch state</a:t>
            </a:r>
          </a:p>
          <a:p>
            <a:endParaRPr lang="en-GB" dirty="0"/>
          </a:p>
          <a:p>
            <a:r>
              <a:rPr lang="en-GB" dirty="0" smtClean="0"/>
              <a:t>Repeat</a:t>
            </a:r>
            <a:endParaRPr lang="en-GB" dirty="0"/>
          </a:p>
        </p:txBody>
      </p:sp>
      <p:sp>
        <p:nvSpPr>
          <p:cNvPr id="4" name="Flowchart: Alternate Process 3"/>
          <p:cNvSpPr/>
          <p:nvPr/>
        </p:nvSpPr>
        <p:spPr>
          <a:xfrm>
            <a:off x="5580112" y="339502"/>
            <a:ext cx="1584176" cy="36004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Initialise</a:t>
            </a:r>
            <a:endParaRPr lang="en-GB" sz="1000" dirty="0">
              <a:solidFill>
                <a:schemeClr val="tx1"/>
              </a:solidFill>
            </a:endParaRPr>
          </a:p>
        </p:txBody>
      </p:sp>
      <p:sp>
        <p:nvSpPr>
          <p:cNvPr id="5" name="Flowchart: Alternate Process 4"/>
          <p:cNvSpPr/>
          <p:nvPr/>
        </p:nvSpPr>
        <p:spPr>
          <a:xfrm>
            <a:off x="5580112" y="987574"/>
            <a:ext cx="1584176" cy="36004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Set  LEDs off</a:t>
            </a:r>
            <a:endParaRPr lang="en-GB" sz="1000" dirty="0">
              <a:solidFill>
                <a:schemeClr val="tx1"/>
              </a:solidFill>
            </a:endParaRPr>
          </a:p>
        </p:txBody>
      </p:sp>
      <p:sp>
        <p:nvSpPr>
          <p:cNvPr id="8" name="Flowchart: Decision 7"/>
          <p:cNvSpPr/>
          <p:nvPr/>
        </p:nvSpPr>
        <p:spPr>
          <a:xfrm>
            <a:off x="5693268" y="1633984"/>
            <a:ext cx="1357865" cy="576064"/>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50" dirty="0" smtClean="0">
                <a:solidFill>
                  <a:schemeClr val="tx1"/>
                </a:solidFill>
              </a:rPr>
              <a:t>Keypressed = TRUE</a:t>
            </a:r>
            <a:endParaRPr lang="en-GB" sz="1200" dirty="0">
              <a:solidFill>
                <a:schemeClr val="tx1"/>
              </a:solidFill>
            </a:endParaRPr>
          </a:p>
        </p:txBody>
      </p:sp>
      <p:cxnSp>
        <p:nvCxnSpPr>
          <p:cNvPr id="9" name="Straight Arrow Connector 8"/>
          <p:cNvCxnSpPr/>
          <p:nvPr/>
        </p:nvCxnSpPr>
        <p:spPr>
          <a:xfrm>
            <a:off x="6300192" y="69954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300192" y="1347614"/>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Flowchart: Alternate Process 21"/>
          <p:cNvSpPr/>
          <p:nvPr/>
        </p:nvSpPr>
        <p:spPr>
          <a:xfrm>
            <a:off x="5580112" y="4443958"/>
            <a:ext cx="1584176" cy="36004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Loop</a:t>
            </a:r>
            <a:endParaRPr lang="en-GB" sz="1000" dirty="0">
              <a:solidFill>
                <a:schemeClr val="tx1"/>
              </a:solidFill>
            </a:endParaRPr>
          </a:p>
        </p:txBody>
      </p:sp>
      <p:cxnSp>
        <p:nvCxnSpPr>
          <p:cNvPr id="26" name="Elbow Connector 25"/>
          <p:cNvCxnSpPr>
            <a:stCxn id="22" idx="1"/>
            <a:endCxn id="8" idx="1"/>
          </p:cNvCxnSpPr>
          <p:nvPr/>
        </p:nvCxnSpPr>
        <p:spPr>
          <a:xfrm rot="10800000" flipH="1">
            <a:off x="5580112" y="1922016"/>
            <a:ext cx="113156" cy="2701962"/>
          </a:xfrm>
          <a:prstGeom prst="bentConnector3">
            <a:avLst>
              <a:gd name="adj1" fmla="val -202022"/>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Flowchart: Alternate Process 32"/>
          <p:cNvSpPr/>
          <p:nvPr/>
        </p:nvSpPr>
        <p:spPr>
          <a:xfrm>
            <a:off x="7164288" y="3075806"/>
            <a:ext cx="1008112" cy="360040"/>
          </a:xfrm>
          <a:prstGeom prst="flowChartAlternate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dirty="0" smtClean="0">
                <a:solidFill>
                  <a:schemeClr val="tx1"/>
                </a:solidFill>
              </a:rPr>
              <a:t>Toggle LEDs</a:t>
            </a:r>
            <a:endParaRPr lang="en-GB" sz="1000" dirty="0">
              <a:solidFill>
                <a:schemeClr val="tx1"/>
              </a:solidFill>
            </a:endParaRPr>
          </a:p>
        </p:txBody>
      </p:sp>
      <p:cxnSp>
        <p:nvCxnSpPr>
          <p:cNvPr id="35" name="Straight Arrow Connector 34"/>
          <p:cNvCxnSpPr>
            <a:stCxn id="8" idx="2"/>
            <a:endCxn id="22" idx="0"/>
          </p:cNvCxnSpPr>
          <p:nvPr/>
        </p:nvCxnSpPr>
        <p:spPr>
          <a:xfrm flipH="1">
            <a:off x="6372200" y="2210048"/>
            <a:ext cx="1" cy="22339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a:endCxn id="33" idx="0"/>
          </p:cNvCxnSpPr>
          <p:nvPr/>
        </p:nvCxnSpPr>
        <p:spPr>
          <a:xfrm rot="16200000" flipH="1">
            <a:off x="6768244" y="2175706"/>
            <a:ext cx="1152128" cy="648072"/>
          </a:xfrm>
          <a:prstGeom prst="bentConnector3">
            <a:avLst>
              <a:gd name="adj1" fmla="val 39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hape 38"/>
          <p:cNvCxnSpPr>
            <a:stCxn id="33" idx="2"/>
            <a:endCxn id="22" idx="3"/>
          </p:cNvCxnSpPr>
          <p:nvPr/>
        </p:nvCxnSpPr>
        <p:spPr>
          <a:xfrm rot="5400000">
            <a:off x="6822250" y="3777884"/>
            <a:ext cx="1188132" cy="504056"/>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56176" y="3075806"/>
            <a:ext cx="441146" cy="353943"/>
          </a:xfrm>
          <a:prstGeom prst="rect">
            <a:avLst/>
          </a:prstGeom>
          <a:solidFill>
            <a:schemeClr val="bg1"/>
          </a:solidFill>
        </p:spPr>
        <p:txBody>
          <a:bodyPr wrap="none" rtlCol="0">
            <a:spAutoFit/>
          </a:bodyPr>
          <a:lstStyle/>
          <a:p>
            <a:r>
              <a:rPr lang="en-GB" dirty="0" smtClean="0"/>
              <a:t>No</a:t>
            </a:r>
            <a:endParaRPr lang="en-GB" dirty="0"/>
          </a:p>
        </p:txBody>
      </p:sp>
      <p:sp>
        <p:nvSpPr>
          <p:cNvPr id="50" name="TextBox 49"/>
          <p:cNvSpPr txBox="1"/>
          <p:nvPr/>
        </p:nvSpPr>
        <p:spPr>
          <a:xfrm>
            <a:off x="7438058" y="2400548"/>
            <a:ext cx="468783" cy="353943"/>
          </a:xfrm>
          <a:prstGeom prst="rect">
            <a:avLst/>
          </a:prstGeom>
          <a:solidFill>
            <a:schemeClr val="bg1"/>
          </a:solidFill>
        </p:spPr>
        <p:txBody>
          <a:bodyPr wrap="none" rtlCol="0">
            <a:spAutoFit/>
          </a:bodyPr>
          <a:lstStyle/>
          <a:p>
            <a:r>
              <a:rPr lang="en-GB" dirty="0" smtClean="0"/>
              <a:t>Yes</a:t>
            </a:r>
            <a:endParaRPr lang="en-GB" dirty="0"/>
          </a:p>
        </p:txBody>
      </p:sp>
    </p:spTree>
    <p:extLst>
      <p:ext uri="{BB962C8B-B14F-4D97-AF65-F5344CB8AC3E}">
        <p14:creationId xmlns:p14="http://schemas.microsoft.com/office/powerpoint/2010/main" val="4262733334"/>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85064" tIns="42531" rIns="85064" bIns="42531" rtlCol="0" anchor="t">
            <a:normAutofit/>
          </a:bodyPr>
          <a:lstStyle/>
          <a:p>
            <a:pPr algn="l"/>
            <a:r>
              <a:rPr lang="en-GB" dirty="0" smtClean="0"/>
              <a:t>Lab</a:t>
            </a:r>
          </a:p>
        </p:txBody>
      </p:sp>
      <p:sp>
        <p:nvSpPr>
          <p:cNvPr id="4" name="Content Placeholder 2"/>
          <p:cNvSpPr>
            <a:spLocks noGrp="1"/>
          </p:cNvSpPr>
          <p:nvPr>
            <p:ph idx="1"/>
          </p:nvPr>
        </p:nvSpPr>
        <p:spPr/>
        <p:txBody>
          <a:bodyPr/>
          <a:lstStyle/>
          <a:p>
            <a:r>
              <a:rPr lang="en-GB" dirty="0" smtClean="0"/>
              <a:t>Review GCSTUDIO options</a:t>
            </a:r>
          </a:p>
          <a:p>
            <a:endParaRPr lang="en-GB" dirty="0" smtClean="0"/>
          </a:p>
          <a:p>
            <a:r>
              <a:rPr lang="en-GB" dirty="0" smtClean="0"/>
              <a:t>Examine the sample code</a:t>
            </a:r>
          </a:p>
          <a:p>
            <a:r>
              <a:rPr lang="en-GB" dirty="0" smtClean="0"/>
              <a:t>Review the results</a:t>
            </a:r>
            <a:endParaRPr lang="en-GB" dirty="0"/>
          </a:p>
        </p:txBody>
      </p:sp>
    </p:spTree>
    <p:extLst>
      <p:ext uri="{BB962C8B-B14F-4D97-AF65-F5344CB8AC3E}">
        <p14:creationId xmlns:p14="http://schemas.microsoft.com/office/powerpoint/2010/main" val="423291739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Videos...</a:t>
            </a:r>
            <a:endParaRPr lang="en-GB" dirty="0"/>
          </a:p>
        </p:txBody>
      </p:sp>
      <p:sp>
        <p:nvSpPr>
          <p:cNvPr id="3" name="Content Placeholder 2"/>
          <p:cNvSpPr>
            <a:spLocks noGrp="1"/>
          </p:cNvSpPr>
          <p:nvPr>
            <p:ph idx="1"/>
          </p:nvPr>
        </p:nvSpPr>
        <p:spPr>
          <a:xfrm>
            <a:off x="467544" y="987574"/>
            <a:ext cx="6447501" cy="4111476"/>
          </a:xfrm>
          <a:solidFill>
            <a:schemeClr val="bg1"/>
          </a:solidFill>
        </p:spPr>
        <p:txBody>
          <a:bodyPr>
            <a:noAutofit/>
          </a:bodyPr>
          <a:lstStyle/>
          <a:p>
            <a:pPr marL="180000" indent="-478483">
              <a:spcBef>
                <a:spcPts val="300"/>
              </a:spcBef>
              <a:buFont typeface="+mj-lt"/>
              <a:buAutoNum type="arabicPeriod"/>
            </a:pPr>
            <a:r>
              <a:rPr lang="en-GB" sz="1100" dirty="0"/>
              <a:t>Install the hardware and make the board work </a:t>
            </a:r>
            <a:r>
              <a:rPr lang="en-GB" sz="1100" dirty="0" smtClean="0"/>
              <a:t>– make LEDs work</a:t>
            </a:r>
            <a:endParaRPr lang="en-GB" sz="1100" b="1" dirty="0"/>
          </a:p>
          <a:p>
            <a:pPr marL="180000" indent="-478483">
              <a:spcBef>
                <a:spcPts val="300"/>
              </a:spcBef>
              <a:buFont typeface="+mj-lt"/>
              <a:buAutoNum type="arabicPeriod"/>
            </a:pPr>
            <a:r>
              <a:rPr lang="en-GB" sz="1100" dirty="0"/>
              <a:t>Make  four LEDs flash in a sequence</a:t>
            </a:r>
          </a:p>
          <a:p>
            <a:pPr marL="180000" indent="-478483">
              <a:spcBef>
                <a:spcPts val="300"/>
              </a:spcBef>
              <a:buFont typeface="+mj-lt"/>
              <a:buAutoNum type="arabicPeriod"/>
            </a:pPr>
            <a:r>
              <a:rPr lang="en-GB" sz="1100" dirty="0"/>
              <a:t>Set the LEDs to represent the value of ADC</a:t>
            </a:r>
          </a:p>
          <a:p>
            <a:pPr marL="180000" indent="-478483">
              <a:spcBef>
                <a:spcPts val="300"/>
              </a:spcBef>
              <a:buFont typeface="+mj-lt"/>
              <a:buAutoNum type="arabicPeriod"/>
            </a:pPr>
            <a:r>
              <a:rPr lang="en-GB" sz="1100" dirty="0"/>
              <a:t>Sequence the LEDs with a delay using the value of ADC</a:t>
            </a:r>
          </a:p>
          <a:p>
            <a:pPr marL="180000" indent="-478483">
              <a:spcBef>
                <a:spcPts val="300"/>
              </a:spcBef>
              <a:buFont typeface="+mj-lt"/>
              <a:buAutoNum type="arabicPeriod"/>
            </a:pPr>
            <a:r>
              <a:rPr lang="en-GB" sz="1100" dirty="0"/>
              <a:t>Using an input to set the state of the LEDs</a:t>
            </a:r>
          </a:p>
          <a:p>
            <a:pPr marL="180000" indent="-478483">
              <a:spcBef>
                <a:spcPts val="300"/>
              </a:spcBef>
              <a:buFont typeface="+mj-lt"/>
              <a:buAutoNum type="arabicPeriod"/>
            </a:pPr>
            <a:r>
              <a:rPr lang="en-GB" sz="1100" b="1" dirty="0"/>
              <a:t>Using the reset switch</a:t>
            </a:r>
          </a:p>
          <a:p>
            <a:pPr marL="180000" indent="-478483">
              <a:spcBef>
                <a:spcPts val="300"/>
              </a:spcBef>
              <a:buFont typeface="+mj-lt"/>
              <a:buAutoNum type="arabicPeriod"/>
            </a:pPr>
            <a:r>
              <a:rPr lang="en-GB" sz="1100" dirty="0"/>
              <a:t>Using the switch, ADC – make the LEDs flash in a sequence with reverse</a:t>
            </a:r>
          </a:p>
          <a:p>
            <a:pPr marL="180000" indent="-478483">
              <a:spcBef>
                <a:spcPts val="300"/>
              </a:spcBef>
              <a:buFont typeface="+mj-lt"/>
              <a:buAutoNum type="arabicPeriod"/>
            </a:pPr>
            <a:r>
              <a:rPr lang="en-GB" sz="1100" dirty="0"/>
              <a:t>Using the serial to display values</a:t>
            </a:r>
          </a:p>
          <a:p>
            <a:pPr marL="180000" indent="-478483">
              <a:spcBef>
                <a:spcPts val="300"/>
              </a:spcBef>
              <a:buFont typeface="+mj-lt"/>
              <a:buAutoNum type="arabicPeriod"/>
            </a:pPr>
            <a:r>
              <a:rPr lang="en-GB" sz="1100" dirty="0"/>
              <a:t>Using the timer0 overflow, 8bit timer, 16bit timer to flash the LEDs</a:t>
            </a:r>
          </a:p>
          <a:p>
            <a:pPr marL="180000" indent="-478483">
              <a:spcBef>
                <a:spcPts val="300"/>
              </a:spcBef>
              <a:buFont typeface="+mj-lt"/>
              <a:buAutoNum type="arabicPeriod"/>
            </a:pPr>
            <a:r>
              <a:rPr lang="en-GB" sz="1100" dirty="0"/>
              <a:t>Using </a:t>
            </a:r>
            <a:r>
              <a:rPr lang="en-GB" sz="1100" dirty="0" err="1"/>
              <a:t>EEProm</a:t>
            </a:r>
            <a:r>
              <a:rPr lang="en-GB" sz="1100" dirty="0"/>
              <a:t> – showing values on the serial terminal, and more constants insights</a:t>
            </a:r>
          </a:p>
          <a:p>
            <a:pPr marL="180000" indent="-478483">
              <a:spcBef>
                <a:spcPts val="300"/>
              </a:spcBef>
              <a:buFont typeface="+mj-lt"/>
              <a:buAutoNum type="arabicPeriod"/>
            </a:pPr>
            <a:r>
              <a:rPr lang="en-GB" sz="1100" dirty="0"/>
              <a:t>Using I2C with serial to discover I2C devices</a:t>
            </a:r>
          </a:p>
          <a:p>
            <a:pPr marL="180000" indent="-478483">
              <a:spcBef>
                <a:spcPts val="300"/>
              </a:spcBef>
              <a:buFont typeface="+mj-lt"/>
              <a:buAutoNum type="arabicPeriod"/>
            </a:pPr>
            <a:r>
              <a:rPr lang="en-GB" sz="1100" dirty="0"/>
              <a:t>Using an I2C GCLD display</a:t>
            </a:r>
          </a:p>
          <a:p>
            <a:pPr marL="180000" indent="-478483">
              <a:spcBef>
                <a:spcPts val="300"/>
              </a:spcBef>
              <a:buFont typeface="+mj-lt"/>
              <a:buAutoNum type="arabicPeriod"/>
            </a:pPr>
            <a:r>
              <a:rPr lang="en-GB" sz="1100" dirty="0"/>
              <a:t>Using a SPI GCLD display</a:t>
            </a:r>
          </a:p>
          <a:p>
            <a:pPr marL="180000" indent="-478483">
              <a:spcBef>
                <a:spcPts val="300"/>
              </a:spcBef>
              <a:buFont typeface="+mj-lt"/>
              <a:buAutoNum type="arabicPeriod"/>
            </a:pPr>
            <a:r>
              <a:rPr lang="en-GB" sz="1100" dirty="0"/>
              <a:t>Using PWM, </a:t>
            </a:r>
            <a:r>
              <a:rPr lang="en-GB" sz="1100" dirty="0" smtClean="0"/>
              <a:t>many ways</a:t>
            </a:r>
            <a:r>
              <a:rPr lang="en-GB" sz="1100" dirty="0"/>
              <a:t>,  to dim the LEDS</a:t>
            </a:r>
          </a:p>
          <a:p>
            <a:pPr marL="180000" indent="-478483">
              <a:spcBef>
                <a:spcPts val="300"/>
              </a:spcBef>
              <a:buFont typeface="+mj-lt"/>
              <a:buAutoNum type="arabicPeriod"/>
            </a:pPr>
            <a:r>
              <a:rPr lang="en-GB" sz="1100" dirty="0"/>
              <a:t>Using an external interrupt to control an LED</a:t>
            </a:r>
          </a:p>
          <a:p>
            <a:pPr marL="180000" indent="-478483">
              <a:spcBef>
                <a:spcPts val="300"/>
              </a:spcBef>
              <a:buFont typeface="+mj-lt"/>
              <a:buAutoNum type="arabicPeriod"/>
            </a:pPr>
            <a:r>
              <a:rPr lang="en-GB" sz="1100" dirty="0"/>
              <a:t>Using storage within the chip – Progmem, </a:t>
            </a:r>
            <a:r>
              <a:rPr lang="en-GB" sz="1100" dirty="0" smtClean="0"/>
              <a:t>EEPROM </a:t>
            </a:r>
            <a:r>
              <a:rPr lang="en-GB" sz="1100" dirty="0"/>
              <a:t>and DATA blocks</a:t>
            </a:r>
          </a:p>
          <a:p>
            <a:pPr marL="180000" indent="-478483">
              <a:spcBef>
                <a:spcPts val="300"/>
              </a:spcBef>
              <a:buFont typeface="+mj-lt"/>
              <a:buAutoNum type="arabicPeriod"/>
            </a:pPr>
            <a:r>
              <a:rPr lang="en-GB" sz="1100" dirty="0" smtClean="0"/>
              <a:t>The </a:t>
            </a:r>
            <a:r>
              <a:rPr lang="en-GB" sz="1100" dirty="0"/>
              <a:t>GCBASIC tool chain</a:t>
            </a:r>
          </a:p>
          <a:p>
            <a:pPr marL="180000" indent="-478483">
              <a:spcBef>
                <a:spcPts val="300"/>
              </a:spcBef>
              <a:buFont typeface="+mj-lt"/>
              <a:buAutoNum type="arabicPeriod"/>
            </a:pPr>
            <a:r>
              <a:rPr lang="en-GB" sz="1100" dirty="0"/>
              <a:t>Assembly , alternatives assemblers and MPLAB-X</a:t>
            </a:r>
          </a:p>
          <a:p>
            <a:pPr marL="180000" indent="-478483">
              <a:spcBef>
                <a:spcPts val="300"/>
              </a:spcBef>
              <a:buFont typeface="+mj-lt"/>
              <a:buAutoNum type="arabicPeriod"/>
            </a:pPr>
            <a:r>
              <a:rPr lang="en-GB" sz="1100" dirty="0"/>
              <a:t>Summary</a:t>
            </a:r>
          </a:p>
          <a:p>
            <a:pPr marL="180000" indent="-478483">
              <a:spcBef>
                <a:spcPts val="300"/>
              </a:spcBef>
              <a:buFont typeface="+mj-lt"/>
              <a:buAutoNum type="arabicPeriod"/>
            </a:pPr>
            <a:endParaRPr lang="en-GB" sz="400" dirty="0" smtClean="0">
              <a:solidFill>
                <a:schemeClr val="bg1">
                  <a:lumMod val="75000"/>
                </a:schemeClr>
              </a:solidFill>
            </a:endParaRPr>
          </a:p>
          <a:p>
            <a:pPr marL="180000" indent="-478483">
              <a:spcBef>
                <a:spcPts val="300"/>
              </a:spcBef>
              <a:buNone/>
            </a:pPr>
            <a:endParaRPr lang="en-GB" sz="700" dirty="0" smtClean="0"/>
          </a:p>
          <a:p>
            <a:pPr marL="180000" indent="-478483">
              <a:spcBef>
                <a:spcPts val="300"/>
              </a:spcBef>
              <a:buFont typeface="+mj-lt"/>
              <a:buAutoNum type="arabicPeriod"/>
            </a:pPr>
            <a:endParaRPr lang="en-GB" sz="700" dirty="0" smtClean="0"/>
          </a:p>
          <a:p>
            <a:pPr marL="180000" indent="-478483">
              <a:spcBef>
                <a:spcPts val="300"/>
              </a:spcBef>
              <a:buFont typeface="+mj-lt"/>
              <a:buAutoNum type="arabicPeriod"/>
            </a:pPr>
            <a:endParaRPr lang="en-GB" sz="500" dirty="0" smtClean="0"/>
          </a:p>
          <a:p>
            <a:pPr marL="180000" indent="-478483">
              <a:spcBef>
                <a:spcPts val="300"/>
              </a:spcBef>
              <a:buFont typeface="+mj-lt"/>
              <a:buAutoNum type="arabicPeriod"/>
            </a:pPr>
            <a:endParaRPr lang="en-GB" sz="500" dirty="0" smtClean="0"/>
          </a:p>
          <a:p>
            <a:pPr marL="180000" indent="-478483">
              <a:spcBef>
                <a:spcPts val="300"/>
              </a:spcBef>
              <a:buFont typeface="+mj-lt"/>
              <a:buAutoNum type="arabicPeriod"/>
            </a:pPr>
            <a:endParaRPr lang="en-GB" sz="500" dirty="0" smtClean="0"/>
          </a:p>
          <a:p>
            <a:pPr marL="180000" indent="-478483">
              <a:spcBef>
                <a:spcPts val="300"/>
              </a:spcBef>
              <a:buFont typeface="+mj-lt"/>
              <a:buAutoNum type="arabicPeriod"/>
            </a:pPr>
            <a:endParaRPr lang="en-GB" sz="500" dirty="0"/>
          </a:p>
        </p:txBody>
      </p:sp>
    </p:spTree>
    <p:extLst>
      <p:ext uri="{BB962C8B-B14F-4D97-AF65-F5344CB8AC3E}">
        <p14:creationId xmlns:p14="http://schemas.microsoft.com/office/powerpoint/2010/main" val="2454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GCBASIC</a:t>
            </a:r>
            <a:endParaRPr lang="en-GB" dirty="0"/>
          </a:p>
        </p:txBody>
      </p:sp>
      <p:sp>
        <p:nvSpPr>
          <p:cNvPr id="5" name="Text Placeholder 4"/>
          <p:cNvSpPr>
            <a:spLocks noGrp="1"/>
          </p:cNvSpPr>
          <p:nvPr>
            <p:ph type="body" idx="1"/>
          </p:nvPr>
        </p:nvSpPr>
        <p:spPr/>
        <p:txBody>
          <a:bodyPr>
            <a:normAutofit/>
          </a:bodyPr>
          <a:lstStyle/>
          <a:p>
            <a:r>
              <a:rPr lang="en-GB" dirty="0" smtClean="0"/>
              <a:t>PIC16Fxxxx chip Family ( Legacy )</a:t>
            </a:r>
          </a:p>
          <a:p>
            <a:r>
              <a:rPr lang="en-GB" dirty="0"/>
              <a:t>Part </a:t>
            </a:r>
            <a:r>
              <a:rPr lang="en-GB" dirty="0" smtClean="0"/>
              <a:t>5 </a:t>
            </a:r>
            <a:r>
              <a:rPr lang="en-GB" dirty="0"/>
              <a:t>– </a:t>
            </a:r>
            <a:r>
              <a:rPr lang="en-GB" dirty="0" smtClean="0"/>
              <a:t>using digital input</a:t>
            </a:r>
            <a:endParaRPr lang="en-GB" dirty="0"/>
          </a:p>
        </p:txBody>
      </p:sp>
    </p:spTree>
    <p:extLst>
      <p:ext uri="{BB962C8B-B14F-4D97-AF65-F5344CB8AC3E}">
        <p14:creationId xmlns:p14="http://schemas.microsoft.com/office/powerpoint/2010/main" val="28317008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00" y="-20538"/>
            <a:ext cx="4572000" cy="5216813"/>
          </a:xfrm>
          <a:prstGeom prst="rect">
            <a:avLst/>
          </a:prstGeom>
          <a:solidFill>
            <a:schemeClr val="bg1"/>
          </a:solidFill>
        </p:spPr>
        <p:txBody>
          <a:bodyPr>
            <a:spAutoFit/>
          </a:bodyPr>
          <a:lstStyle/>
          <a:p>
            <a:r>
              <a:rPr lang="en-GB" sz="900" dirty="0">
                <a:latin typeface="Courier New" panose="02070309020205020404" pitchFamily="49" charset="0"/>
                <a:cs typeface="Courier New" panose="02070309020205020404" pitchFamily="49" charset="0"/>
              </a:rPr>
              <a:t>// Function to debounce a switch and return the stable state</a:t>
            </a:r>
          </a:p>
          <a:p>
            <a:r>
              <a:rPr lang="en-GB" sz="900" dirty="0">
                <a:latin typeface="Courier New" panose="02070309020205020404" pitchFamily="49" charset="0"/>
                <a:cs typeface="Courier New" panose="02070309020205020404" pitchFamily="49" charset="0"/>
              </a:rPr>
              <a:t>Function DebounceSwitch as Bit</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 Define variables</a:t>
            </a:r>
          </a:p>
          <a:p>
            <a:r>
              <a:rPr lang="en-GB" sz="900" dirty="0">
                <a:latin typeface="Courier New" panose="02070309020205020404" pitchFamily="49" charset="0"/>
                <a:cs typeface="Courier New" panose="02070309020205020404" pitchFamily="49" charset="0"/>
              </a:rPr>
              <a:t>    Dim CurrentState As Bit</a:t>
            </a:r>
          </a:p>
          <a:p>
            <a:r>
              <a:rPr lang="en-GB" sz="900" dirty="0">
                <a:latin typeface="Courier New" panose="02070309020205020404" pitchFamily="49" charset="0"/>
                <a:cs typeface="Courier New" panose="02070309020205020404" pitchFamily="49" charset="0"/>
              </a:rPr>
              <a:t>    Dim LastState As Bit</a:t>
            </a:r>
          </a:p>
          <a:p>
            <a:r>
              <a:rPr lang="en-GB" sz="900" dirty="0">
                <a:latin typeface="Courier New" panose="02070309020205020404" pitchFamily="49" charset="0"/>
                <a:cs typeface="Courier New" panose="02070309020205020404" pitchFamily="49" charset="0"/>
              </a:rPr>
              <a:t>    Dim StableState As Bit</a:t>
            </a:r>
          </a:p>
          <a:p>
            <a:r>
              <a:rPr lang="en-GB" sz="900" dirty="0">
                <a:latin typeface="Courier New" panose="02070309020205020404" pitchFamily="49" charset="0"/>
                <a:cs typeface="Courier New" panose="02070309020205020404" pitchFamily="49" charset="0"/>
              </a:rPr>
              <a:t>    Dim Counter As Byte</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Initialize states and counter</a:t>
            </a:r>
          </a:p>
          <a:p>
            <a:r>
              <a:rPr lang="en-GB" sz="900" dirty="0">
                <a:latin typeface="Courier New" panose="02070309020205020404" pitchFamily="49" charset="0"/>
                <a:cs typeface="Courier New" panose="02070309020205020404" pitchFamily="49" charset="0"/>
              </a:rPr>
              <a:t>    LastState = SWITCHIN</a:t>
            </a:r>
          </a:p>
          <a:p>
            <a:r>
              <a:rPr lang="en-GB" sz="900" dirty="0">
                <a:latin typeface="Courier New" panose="02070309020205020404" pitchFamily="49" charset="0"/>
                <a:cs typeface="Courier New" panose="02070309020205020404" pitchFamily="49" charset="0"/>
              </a:rPr>
              <a:t>    StableState = LastState</a:t>
            </a:r>
          </a:p>
          <a:p>
            <a:r>
              <a:rPr lang="en-GB" sz="900" dirty="0">
                <a:latin typeface="Courier New" panose="02070309020205020404" pitchFamily="49" charset="0"/>
                <a:cs typeface="Courier New" panose="02070309020205020404" pitchFamily="49" charset="0"/>
              </a:rPr>
              <a:t>    Counter = 0</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Debounce loop: checks the state multiple times to ensure stability</a:t>
            </a:r>
          </a:p>
          <a:p>
            <a:r>
              <a:rPr lang="en-GB" sz="900" dirty="0">
                <a:latin typeface="Courier New" panose="02070309020205020404" pitchFamily="49" charset="0"/>
                <a:cs typeface="Courier New" panose="02070309020205020404" pitchFamily="49" charset="0"/>
              </a:rPr>
              <a:t>    For Counter = 0 To 10</a:t>
            </a:r>
          </a:p>
          <a:p>
            <a:r>
              <a:rPr lang="en-GB" sz="900" dirty="0">
                <a:latin typeface="Courier New" panose="02070309020205020404" pitchFamily="49" charset="0"/>
                <a:cs typeface="Courier New" panose="02070309020205020404" pitchFamily="49" charset="0"/>
              </a:rPr>
              <a:t>        wait 5 ms  // Small delay to allow switch to settle</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Read the current state of the switch</a:t>
            </a:r>
          </a:p>
          <a:p>
            <a:r>
              <a:rPr lang="en-GB" sz="900" dirty="0">
                <a:latin typeface="Courier New" panose="02070309020205020404" pitchFamily="49" charset="0"/>
                <a:cs typeface="Courier New" panose="02070309020205020404" pitchFamily="49" charset="0"/>
              </a:rPr>
              <a:t>        CurrentState = SWITCHIN</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If the state is stable (consistent for the duration of the loop)</a:t>
            </a:r>
          </a:p>
          <a:p>
            <a:r>
              <a:rPr lang="en-GB" sz="900" dirty="0">
                <a:latin typeface="Courier New" panose="02070309020205020404" pitchFamily="49" charset="0"/>
                <a:cs typeface="Courier New" panose="02070309020205020404" pitchFamily="49" charset="0"/>
              </a:rPr>
              <a:t>        If (CurrentState = LastState) Then</a:t>
            </a:r>
          </a:p>
          <a:p>
            <a:r>
              <a:rPr lang="en-GB" sz="900" dirty="0">
                <a:latin typeface="Courier New" panose="02070309020205020404" pitchFamily="49" charset="0"/>
                <a:cs typeface="Courier New" panose="02070309020205020404" pitchFamily="49" charset="0"/>
              </a:rPr>
              <a:t>            StableState = CurrentState</a:t>
            </a:r>
          </a:p>
          <a:p>
            <a:r>
              <a:rPr lang="en-GB" sz="900" dirty="0">
                <a:latin typeface="Courier New" panose="02070309020205020404" pitchFamily="49" charset="0"/>
                <a:cs typeface="Courier New" panose="02070309020205020404" pitchFamily="49" charset="0"/>
              </a:rPr>
              <a:t>        Else</a:t>
            </a:r>
          </a:p>
          <a:p>
            <a:r>
              <a:rPr lang="en-GB" sz="900" dirty="0">
                <a:latin typeface="Courier New" panose="02070309020205020404" pitchFamily="49" charset="0"/>
                <a:cs typeface="Courier New" panose="02070309020205020404" pitchFamily="49" charset="0"/>
              </a:rPr>
              <a:t>            // Reset counter if state changes</a:t>
            </a:r>
          </a:p>
          <a:p>
            <a:r>
              <a:rPr lang="en-GB" sz="900" dirty="0">
                <a:latin typeface="Courier New" panose="02070309020205020404" pitchFamily="49" charset="0"/>
                <a:cs typeface="Courier New" panose="02070309020205020404" pitchFamily="49" charset="0"/>
              </a:rPr>
              <a:t>            Counter = 0</a:t>
            </a:r>
          </a:p>
          <a:p>
            <a:r>
              <a:rPr lang="en-GB" sz="900" dirty="0">
                <a:latin typeface="Courier New" panose="02070309020205020404" pitchFamily="49" charset="0"/>
                <a:cs typeface="Courier New" panose="02070309020205020404" pitchFamily="49" charset="0"/>
              </a:rPr>
              <a:t>            LastState = CurrentState</a:t>
            </a:r>
          </a:p>
          <a:p>
            <a:r>
              <a:rPr lang="en-GB" sz="900" dirty="0">
                <a:latin typeface="Courier New" panose="02070309020205020404" pitchFamily="49" charset="0"/>
                <a:cs typeface="Courier New" panose="02070309020205020404" pitchFamily="49" charset="0"/>
              </a:rPr>
              <a:t>        End If</a:t>
            </a:r>
          </a:p>
          <a:p>
            <a:r>
              <a:rPr lang="en-GB" sz="900" dirty="0">
                <a:latin typeface="Courier New" panose="02070309020205020404" pitchFamily="49" charset="0"/>
                <a:cs typeface="Courier New" panose="02070309020205020404" pitchFamily="49" charset="0"/>
              </a:rPr>
              <a:t>    Next</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Return the stable state of the switch</a:t>
            </a:r>
          </a:p>
          <a:p>
            <a:r>
              <a:rPr lang="en-GB" sz="900" dirty="0">
                <a:latin typeface="Courier New" panose="02070309020205020404" pitchFamily="49" charset="0"/>
                <a:cs typeface="Courier New" panose="02070309020205020404" pitchFamily="49" charset="0"/>
              </a:rPr>
              <a:t>    DebounceSwitch = StableState</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End Function</a:t>
            </a:r>
          </a:p>
        </p:txBody>
      </p:sp>
      <p:sp>
        <p:nvSpPr>
          <p:cNvPr id="4" name="TextBox 3"/>
          <p:cNvSpPr txBox="1"/>
          <p:nvPr/>
        </p:nvSpPr>
        <p:spPr>
          <a:xfrm>
            <a:off x="4701108" y="835298"/>
            <a:ext cx="4373488" cy="3785652"/>
          </a:xfrm>
          <a:prstGeom prst="rect">
            <a:avLst/>
          </a:prstGeom>
          <a:solidFill>
            <a:schemeClr val="bg1"/>
          </a:solidFill>
        </p:spPr>
        <p:txBody>
          <a:bodyPr wrap="square" rtlCol="0">
            <a:spAutoFit/>
          </a:bodyPr>
          <a:lstStyle/>
          <a:p>
            <a:r>
              <a:rPr lang="en-GB" sz="1000" b="1" dirty="0"/>
              <a:t>Explanation:</a:t>
            </a:r>
          </a:p>
          <a:p>
            <a:r>
              <a:rPr lang="en-GB" sz="1000" b="1" dirty="0"/>
              <a:t>Variable Definition:</a:t>
            </a:r>
            <a:endParaRPr lang="en-GB" sz="1000" dirty="0"/>
          </a:p>
          <a:p>
            <a:pPr lvl="1"/>
            <a:r>
              <a:rPr lang="en-GB" sz="1000" dirty="0"/>
              <a:t>CurrentState, LastState, and StableState are declared as Bit to store the current, previous, and stable states of the switch.</a:t>
            </a:r>
          </a:p>
          <a:p>
            <a:pPr lvl="1"/>
            <a:r>
              <a:rPr lang="en-GB" sz="1000" dirty="0"/>
              <a:t>Counter is declared as Byte to act as a loop counter.</a:t>
            </a:r>
          </a:p>
          <a:p>
            <a:r>
              <a:rPr lang="en-GB" sz="1000" b="1" dirty="0"/>
              <a:t>Initialization:</a:t>
            </a:r>
            <a:endParaRPr lang="en-GB" sz="1000" dirty="0"/>
          </a:p>
          <a:p>
            <a:pPr lvl="1"/>
            <a:r>
              <a:rPr lang="en-GB" sz="1000" dirty="0"/>
              <a:t>LastState is initialized to the current state of the switch (SWITCHIN).</a:t>
            </a:r>
          </a:p>
          <a:p>
            <a:pPr lvl="1"/>
            <a:r>
              <a:rPr lang="en-GB" sz="1000" dirty="0"/>
              <a:t>StableState is initialized to LastState.</a:t>
            </a:r>
          </a:p>
          <a:p>
            <a:pPr lvl="1"/>
            <a:r>
              <a:rPr lang="en-GB" sz="1000" dirty="0"/>
              <a:t>Counter is initialized to 0.</a:t>
            </a:r>
          </a:p>
          <a:p>
            <a:r>
              <a:rPr lang="en-GB" sz="1000" b="1" dirty="0"/>
              <a:t>Debounce Loop:</a:t>
            </a:r>
            <a:endParaRPr lang="en-GB" sz="1000" dirty="0"/>
          </a:p>
          <a:p>
            <a:pPr lvl="1"/>
            <a:r>
              <a:rPr lang="en-GB" sz="1000" dirty="0"/>
              <a:t>The loop runs 10 times, checking the switch state every 5 milliseconds.</a:t>
            </a:r>
          </a:p>
          <a:p>
            <a:pPr lvl="1"/>
            <a:r>
              <a:rPr lang="en-GB" sz="1000" dirty="0"/>
              <a:t>CurrentState is updated with the current state of the switch (SWITCHIN).</a:t>
            </a:r>
          </a:p>
          <a:p>
            <a:pPr lvl="1"/>
            <a:r>
              <a:rPr lang="en-GB" sz="1000" dirty="0"/>
              <a:t>If the CurrentState matches the LastState consistently for the duration of the loop, StableState is set to CurrentState.</a:t>
            </a:r>
          </a:p>
          <a:p>
            <a:pPr lvl="1"/>
            <a:r>
              <a:rPr lang="en-GB" sz="1000" dirty="0"/>
              <a:t>If the state changes, the counter is reset, and LastState is updated with CurrentState.</a:t>
            </a:r>
          </a:p>
          <a:p>
            <a:r>
              <a:rPr lang="en-GB" sz="1000" b="1" dirty="0"/>
              <a:t>Return Stable State:</a:t>
            </a:r>
            <a:endParaRPr lang="en-GB" sz="1000" dirty="0"/>
          </a:p>
          <a:p>
            <a:pPr lvl="1"/>
            <a:r>
              <a:rPr lang="en-GB" sz="1000" dirty="0"/>
              <a:t>The function returns the StableState of the switch, which has been debounced.</a:t>
            </a:r>
          </a:p>
          <a:p>
            <a:r>
              <a:rPr lang="en-GB" sz="1000" dirty="0"/>
              <a:t>This function ensures that the state of the switch is stable before returning it, effectively debouncing the switch. If you have any further questions or need more details, feel free to let me know! 😊✨</a:t>
            </a:r>
          </a:p>
          <a:p>
            <a:endParaRPr lang="en-GB" sz="1000" dirty="0"/>
          </a:p>
        </p:txBody>
      </p:sp>
    </p:spTree>
    <p:extLst>
      <p:ext uri="{BB962C8B-B14F-4D97-AF65-F5344CB8AC3E}">
        <p14:creationId xmlns:p14="http://schemas.microsoft.com/office/powerpoint/2010/main" val="23329482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00" y="-20538"/>
            <a:ext cx="4572000" cy="5216813"/>
          </a:xfrm>
          <a:prstGeom prst="rect">
            <a:avLst/>
          </a:prstGeom>
          <a:solidFill>
            <a:schemeClr val="bg1"/>
          </a:solidFill>
        </p:spPr>
        <p:txBody>
          <a:bodyPr>
            <a:spAutoFit/>
          </a:bodyPr>
          <a:lstStyle/>
          <a:p>
            <a:r>
              <a:rPr lang="en-GB" sz="900" dirty="0">
                <a:latin typeface="Courier New" panose="02070309020205020404" pitchFamily="49" charset="0"/>
                <a:cs typeface="Courier New" panose="02070309020205020404" pitchFamily="49" charset="0"/>
              </a:rPr>
              <a:t>// Function to </a:t>
            </a:r>
            <a:r>
              <a:rPr lang="en-GB" sz="900" dirty="0" err="1">
                <a:latin typeface="Courier New" panose="02070309020205020404" pitchFamily="49" charset="0"/>
                <a:cs typeface="Courier New" panose="02070309020205020404" pitchFamily="49" charset="0"/>
              </a:rPr>
              <a:t>debounce</a:t>
            </a:r>
            <a:r>
              <a:rPr lang="en-GB" sz="900" dirty="0">
                <a:latin typeface="Courier New" panose="02070309020205020404" pitchFamily="49" charset="0"/>
                <a:cs typeface="Courier New" panose="02070309020205020404" pitchFamily="49" charset="0"/>
              </a:rPr>
              <a:t> a switch and return the stable state</a:t>
            </a:r>
          </a:p>
          <a:p>
            <a:r>
              <a:rPr lang="en-GB" sz="900" dirty="0">
                <a:latin typeface="Courier New" panose="02070309020205020404" pitchFamily="49" charset="0"/>
                <a:cs typeface="Courier New" panose="02070309020205020404" pitchFamily="49" charset="0"/>
              </a:rPr>
              <a:t>Function </a:t>
            </a:r>
            <a:r>
              <a:rPr lang="en-GB" sz="900" dirty="0" err="1">
                <a:latin typeface="Courier New" panose="02070309020205020404" pitchFamily="49" charset="0"/>
                <a:cs typeface="Courier New" panose="02070309020205020404" pitchFamily="49" charset="0"/>
              </a:rPr>
              <a:t>DebounceSwitch</a:t>
            </a:r>
            <a:r>
              <a:rPr lang="en-GB" sz="900" dirty="0">
                <a:latin typeface="Courier New" panose="02070309020205020404" pitchFamily="49" charset="0"/>
                <a:cs typeface="Courier New" panose="02070309020205020404" pitchFamily="49" charset="0"/>
              </a:rPr>
              <a:t> as Bit</a:t>
            </a:r>
          </a:p>
          <a:p>
            <a:r>
              <a:rPr lang="en-GB" sz="900" dirty="0">
                <a:latin typeface="Courier New" panose="02070309020205020404" pitchFamily="49" charset="0"/>
                <a:cs typeface="Courier New" panose="02070309020205020404" pitchFamily="49" charset="0"/>
              </a:rPr>
              <a:t>    </a:t>
            </a:r>
          </a:p>
          <a:p>
            <a:r>
              <a:rPr lang="en-GB" sz="900" dirty="0">
                <a:latin typeface="Courier New" panose="02070309020205020404" pitchFamily="49" charset="0"/>
                <a:cs typeface="Courier New" panose="02070309020205020404" pitchFamily="49" charset="0"/>
              </a:rPr>
              <a:t>    // Define variables</a:t>
            </a:r>
          </a:p>
          <a:p>
            <a:r>
              <a:rPr lang="en-GB" sz="900" dirty="0">
                <a:latin typeface="Courier New" panose="02070309020205020404" pitchFamily="49" charset="0"/>
                <a:cs typeface="Courier New" panose="02070309020205020404" pitchFamily="49" charset="0"/>
              </a:rPr>
              <a:t>    Dim </a:t>
            </a:r>
            <a:r>
              <a:rPr lang="en-GB" sz="900" dirty="0" err="1">
                <a:latin typeface="Courier New" panose="02070309020205020404" pitchFamily="49" charset="0"/>
                <a:cs typeface="Courier New" panose="02070309020205020404" pitchFamily="49" charset="0"/>
              </a:rPr>
              <a:t>CurrentState</a:t>
            </a:r>
            <a:r>
              <a:rPr lang="en-GB" sz="900" dirty="0">
                <a:latin typeface="Courier New" panose="02070309020205020404" pitchFamily="49" charset="0"/>
                <a:cs typeface="Courier New" panose="02070309020205020404" pitchFamily="49" charset="0"/>
              </a:rPr>
              <a:t> As Bit</a:t>
            </a:r>
          </a:p>
          <a:p>
            <a:r>
              <a:rPr lang="en-GB" sz="900" dirty="0">
                <a:latin typeface="Courier New" panose="02070309020205020404" pitchFamily="49" charset="0"/>
                <a:cs typeface="Courier New" panose="02070309020205020404" pitchFamily="49" charset="0"/>
              </a:rPr>
              <a:t>    Dim </a:t>
            </a:r>
            <a:r>
              <a:rPr lang="en-GB" sz="900" dirty="0" err="1">
                <a:latin typeface="Courier New" panose="02070309020205020404" pitchFamily="49" charset="0"/>
                <a:cs typeface="Courier New" panose="02070309020205020404" pitchFamily="49" charset="0"/>
              </a:rPr>
              <a:t>LastState</a:t>
            </a:r>
            <a:r>
              <a:rPr lang="en-GB" sz="900" dirty="0">
                <a:latin typeface="Courier New" panose="02070309020205020404" pitchFamily="49" charset="0"/>
                <a:cs typeface="Courier New" panose="02070309020205020404" pitchFamily="49" charset="0"/>
              </a:rPr>
              <a:t> As Bit</a:t>
            </a:r>
          </a:p>
          <a:p>
            <a:r>
              <a:rPr lang="en-GB" sz="900" dirty="0">
                <a:latin typeface="Courier New" panose="02070309020205020404" pitchFamily="49" charset="0"/>
                <a:cs typeface="Courier New" panose="02070309020205020404" pitchFamily="49" charset="0"/>
              </a:rPr>
              <a:t>    Dim </a:t>
            </a:r>
            <a:r>
              <a:rPr lang="en-GB" sz="900" dirty="0" err="1">
                <a:latin typeface="Courier New" panose="02070309020205020404" pitchFamily="49" charset="0"/>
                <a:cs typeface="Courier New" panose="02070309020205020404" pitchFamily="49" charset="0"/>
              </a:rPr>
              <a:t>StableState</a:t>
            </a:r>
            <a:r>
              <a:rPr lang="en-GB" sz="900" dirty="0">
                <a:latin typeface="Courier New" panose="02070309020205020404" pitchFamily="49" charset="0"/>
                <a:cs typeface="Courier New" panose="02070309020205020404" pitchFamily="49" charset="0"/>
              </a:rPr>
              <a:t> As Bit</a:t>
            </a:r>
          </a:p>
          <a:p>
            <a:r>
              <a:rPr lang="en-GB" sz="900" dirty="0">
                <a:latin typeface="Courier New" panose="02070309020205020404" pitchFamily="49" charset="0"/>
                <a:cs typeface="Courier New" panose="02070309020205020404" pitchFamily="49" charset="0"/>
              </a:rPr>
              <a:t>    Dim Counter As Byte</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Initialize states and counter</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LastState</a:t>
            </a:r>
            <a:r>
              <a:rPr lang="en-GB" sz="900" dirty="0">
                <a:latin typeface="Courier New" panose="02070309020205020404" pitchFamily="49" charset="0"/>
                <a:cs typeface="Courier New" panose="02070309020205020404" pitchFamily="49" charset="0"/>
              </a:rPr>
              <a:t> = SWITCHIN</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StableState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LastState</a:t>
            </a:r>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Counter = 0</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Debounce</a:t>
            </a:r>
            <a:r>
              <a:rPr lang="en-GB" sz="900" dirty="0">
                <a:latin typeface="Courier New" panose="02070309020205020404" pitchFamily="49" charset="0"/>
                <a:cs typeface="Courier New" panose="02070309020205020404" pitchFamily="49" charset="0"/>
              </a:rPr>
              <a:t> loop: checks the state multiple times to ensure stability</a:t>
            </a:r>
          </a:p>
          <a:p>
            <a:r>
              <a:rPr lang="en-GB" sz="900" dirty="0">
                <a:latin typeface="Courier New" panose="02070309020205020404" pitchFamily="49" charset="0"/>
                <a:cs typeface="Courier New" panose="02070309020205020404" pitchFamily="49" charset="0"/>
              </a:rPr>
              <a:t>    For Counter = 0 To 10</a:t>
            </a:r>
          </a:p>
          <a:p>
            <a:r>
              <a:rPr lang="en-GB" sz="900" dirty="0">
                <a:latin typeface="Courier New" panose="02070309020205020404" pitchFamily="49" charset="0"/>
                <a:cs typeface="Courier New" panose="02070309020205020404" pitchFamily="49" charset="0"/>
              </a:rPr>
              <a:t>        wait 5 </a:t>
            </a:r>
            <a:r>
              <a:rPr lang="en-GB" sz="900" dirty="0" err="1">
                <a:latin typeface="Courier New" panose="02070309020205020404" pitchFamily="49" charset="0"/>
                <a:cs typeface="Courier New" panose="02070309020205020404" pitchFamily="49" charset="0"/>
              </a:rPr>
              <a:t>ms</a:t>
            </a:r>
            <a:r>
              <a:rPr lang="en-GB" sz="900" dirty="0">
                <a:latin typeface="Courier New" panose="02070309020205020404" pitchFamily="49" charset="0"/>
                <a:cs typeface="Courier New" panose="02070309020205020404" pitchFamily="49" charset="0"/>
              </a:rPr>
              <a:t>  // Small delay to allow switch to settle</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Read the current state of the switch</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CurrentState</a:t>
            </a:r>
            <a:r>
              <a:rPr lang="en-GB" sz="900" dirty="0">
                <a:latin typeface="Courier New" panose="02070309020205020404" pitchFamily="49" charset="0"/>
                <a:cs typeface="Courier New" panose="02070309020205020404" pitchFamily="49" charset="0"/>
              </a:rPr>
              <a:t> = SWITCHIN</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If the state is stable (consistent for the duration of the loop)</a:t>
            </a:r>
          </a:p>
          <a:p>
            <a:r>
              <a:rPr lang="en-GB" sz="900" dirty="0">
                <a:latin typeface="Courier New" panose="02070309020205020404" pitchFamily="49" charset="0"/>
                <a:cs typeface="Courier New" panose="02070309020205020404" pitchFamily="49" charset="0"/>
              </a:rPr>
              <a:t>        If (</a:t>
            </a:r>
            <a:r>
              <a:rPr lang="en-GB" sz="900" dirty="0" err="1">
                <a:latin typeface="Courier New" panose="02070309020205020404" pitchFamily="49" charset="0"/>
                <a:cs typeface="Courier New" panose="02070309020205020404" pitchFamily="49" charset="0"/>
              </a:rPr>
              <a:t>CurrentState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LastState</a:t>
            </a:r>
            <a:r>
              <a:rPr lang="en-GB" sz="900" dirty="0">
                <a:latin typeface="Courier New" panose="02070309020205020404" pitchFamily="49" charset="0"/>
                <a:cs typeface="Courier New" panose="02070309020205020404" pitchFamily="49" charset="0"/>
              </a:rPr>
              <a:t>) Then</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StableState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CurrentState</a:t>
            </a:r>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Else</a:t>
            </a:r>
          </a:p>
          <a:p>
            <a:r>
              <a:rPr lang="en-GB" sz="900" dirty="0">
                <a:latin typeface="Courier New" panose="02070309020205020404" pitchFamily="49" charset="0"/>
                <a:cs typeface="Courier New" panose="02070309020205020404" pitchFamily="49" charset="0"/>
              </a:rPr>
              <a:t>            // Reset counter if state changes</a:t>
            </a:r>
          </a:p>
          <a:p>
            <a:r>
              <a:rPr lang="en-GB" sz="900" dirty="0">
                <a:latin typeface="Courier New" panose="02070309020205020404" pitchFamily="49" charset="0"/>
                <a:cs typeface="Courier New" panose="02070309020205020404" pitchFamily="49" charset="0"/>
              </a:rPr>
              <a:t>            Counter = 0</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LastState</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CurrentState</a:t>
            </a:r>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End If</a:t>
            </a:r>
          </a:p>
          <a:p>
            <a:r>
              <a:rPr lang="en-GB" sz="900" dirty="0">
                <a:latin typeface="Courier New" panose="02070309020205020404" pitchFamily="49" charset="0"/>
                <a:cs typeface="Courier New" panose="02070309020205020404" pitchFamily="49" charset="0"/>
              </a:rPr>
              <a:t>    Next</a:t>
            </a: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    // Return the stable state of the switch</a:t>
            </a:r>
          </a:p>
          <a:p>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DebounceSwitch</a:t>
            </a:r>
            <a:r>
              <a:rPr lang="en-GB" sz="900" dirty="0">
                <a:latin typeface="Courier New" panose="02070309020205020404" pitchFamily="49" charset="0"/>
                <a:cs typeface="Courier New" panose="02070309020205020404" pitchFamily="49" charset="0"/>
              </a:rPr>
              <a:t> = </a:t>
            </a:r>
            <a:r>
              <a:rPr lang="en-GB" sz="900" dirty="0" err="1">
                <a:latin typeface="Courier New" panose="02070309020205020404" pitchFamily="49" charset="0"/>
                <a:cs typeface="Courier New" panose="02070309020205020404" pitchFamily="49" charset="0"/>
              </a:rPr>
              <a:t>StableState</a:t>
            </a:r>
            <a:endParaRPr lang="en-GB" sz="900" dirty="0">
              <a:latin typeface="Courier New" panose="02070309020205020404" pitchFamily="49" charset="0"/>
              <a:cs typeface="Courier New" panose="02070309020205020404" pitchFamily="49" charset="0"/>
            </a:endParaRPr>
          </a:p>
          <a:p>
            <a:endParaRPr lang="en-GB" sz="900" dirty="0">
              <a:latin typeface="Courier New" panose="02070309020205020404" pitchFamily="49" charset="0"/>
              <a:cs typeface="Courier New" panose="02070309020205020404" pitchFamily="49" charset="0"/>
            </a:endParaRPr>
          </a:p>
          <a:p>
            <a:r>
              <a:rPr lang="en-GB" sz="900" dirty="0">
                <a:latin typeface="Courier New" panose="02070309020205020404" pitchFamily="49" charset="0"/>
                <a:cs typeface="Courier New" panose="02070309020205020404" pitchFamily="49" charset="0"/>
              </a:rPr>
              <a:t>End Function</a:t>
            </a:r>
          </a:p>
        </p:txBody>
      </p:sp>
      <p:sp>
        <p:nvSpPr>
          <p:cNvPr id="4" name="TextBox 3"/>
          <p:cNvSpPr txBox="1"/>
          <p:nvPr/>
        </p:nvSpPr>
        <p:spPr>
          <a:xfrm>
            <a:off x="4701108" y="835298"/>
            <a:ext cx="4373488" cy="3785652"/>
          </a:xfrm>
          <a:prstGeom prst="rect">
            <a:avLst/>
          </a:prstGeom>
          <a:solidFill>
            <a:schemeClr val="bg1"/>
          </a:solidFill>
        </p:spPr>
        <p:txBody>
          <a:bodyPr wrap="square" rtlCol="0">
            <a:spAutoFit/>
          </a:bodyPr>
          <a:lstStyle/>
          <a:p>
            <a:r>
              <a:rPr lang="en-GB" sz="1000" b="1" dirty="0"/>
              <a:t>Explanation:</a:t>
            </a:r>
          </a:p>
          <a:p>
            <a:r>
              <a:rPr lang="en-GB" sz="1000" b="1" dirty="0"/>
              <a:t>Variable Definition:</a:t>
            </a:r>
            <a:endParaRPr lang="en-GB" sz="1000" dirty="0"/>
          </a:p>
          <a:p>
            <a:pPr lvl="1"/>
            <a:r>
              <a:rPr lang="en-GB" sz="1000" dirty="0" err="1"/>
              <a:t>CurrentState</a:t>
            </a:r>
            <a:r>
              <a:rPr lang="en-GB" sz="1000" dirty="0"/>
              <a:t>, </a:t>
            </a:r>
            <a:r>
              <a:rPr lang="en-GB" sz="1000" dirty="0" err="1"/>
              <a:t>LastState</a:t>
            </a:r>
            <a:r>
              <a:rPr lang="en-GB" sz="1000" dirty="0"/>
              <a:t>, and </a:t>
            </a:r>
            <a:r>
              <a:rPr lang="en-GB" sz="1000" dirty="0" err="1"/>
              <a:t>StableState</a:t>
            </a:r>
            <a:r>
              <a:rPr lang="en-GB" sz="1000" dirty="0"/>
              <a:t> are declared as Bit to store the current, previous, and stable states of the switch.</a:t>
            </a:r>
          </a:p>
          <a:p>
            <a:pPr lvl="1"/>
            <a:r>
              <a:rPr lang="en-GB" sz="1000" dirty="0"/>
              <a:t>Counter is declared as Byte to act as a loop counter.</a:t>
            </a:r>
          </a:p>
          <a:p>
            <a:r>
              <a:rPr lang="en-GB" sz="1000" b="1" dirty="0"/>
              <a:t>Initialization:</a:t>
            </a:r>
            <a:endParaRPr lang="en-GB" sz="1000" dirty="0"/>
          </a:p>
          <a:p>
            <a:pPr lvl="1"/>
            <a:r>
              <a:rPr lang="en-GB" sz="1000" dirty="0" err="1"/>
              <a:t>LastState</a:t>
            </a:r>
            <a:r>
              <a:rPr lang="en-GB" sz="1000" dirty="0"/>
              <a:t> is initialized to the current state of the switch (SWITCHIN).</a:t>
            </a:r>
          </a:p>
          <a:p>
            <a:pPr lvl="1"/>
            <a:r>
              <a:rPr lang="en-GB" sz="1000" dirty="0" err="1"/>
              <a:t>StableState</a:t>
            </a:r>
            <a:r>
              <a:rPr lang="en-GB" sz="1000" dirty="0"/>
              <a:t> is initialized to </a:t>
            </a:r>
            <a:r>
              <a:rPr lang="en-GB" sz="1000" dirty="0" err="1"/>
              <a:t>LastState</a:t>
            </a:r>
            <a:r>
              <a:rPr lang="en-GB" sz="1000" dirty="0"/>
              <a:t>.</a:t>
            </a:r>
          </a:p>
          <a:p>
            <a:pPr lvl="1"/>
            <a:r>
              <a:rPr lang="en-GB" sz="1000" dirty="0"/>
              <a:t>Counter is initialized to 0.</a:t>
            </a:r>
          </a:p>
          <a:p>
            <a:r>
              <a:rPr lang="en-GB" sz="1000" b="1" dirty="0" err="1"/>
              <a:t>Debounce</a:t>
            </a:r>
            <a:r>
              <a:rPr lang="en-GB" sz="1000" b="1" dirty="0"/>
              <a:t> Loop:</a:t>
            </a:r>
            <a:endParaRPr lang="en-GB" sz="1000" dirty="0"/>
          </a:p>
          <a:p>
            <a:pPr lvl="1"/>
            <a:r>
              <a:rPr lang="en-GB" sz="1000" dirty="0"/>
              <a:t>The loop runs 10 times, checking the switch state every 5 milliseconds.</a:t>
            </a:r>
          </a:p>
          <a:p>
            <a:pPr lvl="1"/>
            <a:r>
              <a:rPr lang="en-GB" sz="1000" dirty="0" err="1"/>
              <a:t>CurrentState</a:t>
            </a:r>
            <a:r>
              <a:rPr lang="en-GB" sz="1000" dirty="0"/>
              <a:t> is updated with the current state of the switch (SWITCHIN).</a:t>
            </a:r>
          </a:p>
          <a:p>
            <a:pPr lvl="1"/>
            <a:r>
              <a:rPr lang="en-GB" sz="1000" dirty="0"/>
              <a:t>If the </a:t>
            </a:r>
            <a:r>
              <a:rPr lang="en-GB" sz="1000" dirty="0" err="1"/>
              <a:t>CurrentState</a:t>
            </a:r>
            <a:r>
              <a:rPr lang="en-GB" sz="1000" dirty="0"/>
              <a:t> matches the </a:t>
            </a:r>
            <a:r>
              <a:rPr lang="en-GB" sz="1000" dirty="0" err="1"/>
              <a:t>LastState</a:t>
            </a:r>
            <a:r>
              <a:rPr lang="en-GB" sz="1000" dirty="0"/>
              <a:t> consistently for the duration of the loop, </a:t>
            </a:r>
            <a:r>
              <a:rPr lang="en-GB" sz="1000" dirty="0" err="1"/>
              <a:t>StableState</a:t>
            </a:r>
            <a:r>
              <a:rPr lang="en-GB" sz="1000" dirty="0"/>
              <a:t> is set to </a:t>
            </a:r>
            <a:r>
              <a:rPr lang="en-GB" sz="1000" dirty="0" err="1"/>
              <a:t>CurrentState</a:t>
            </a:r>
            <a:r>
              <a:rPr lang="en-GB" sz="1000" dirty="0"/>
              <a:t>.</a:t>
            </a:r>
          </a:p>
          <a:p>
            <a:pPr lvl="1"/>
            <a:r>
              <a:rPr lang="en-GB" sz="1000" dirty="0"/>
              <a:t>If the state changes, the counter is reset, and </a:t>
            </a:r>
            <a:r>
              <a:rPr lang="en-GB" sz="1000" dirty="0" err="1"/>
              <a:t>LastState</a:t>
            </a:r>
            <a:r>
              <a:rPr lang="en-GB" sz="1000" dirty="0"/>
              <a:t> is updated with </a:t>
            </a:r>
            <a:r>
              <a:rPr lang="en-GB" sz="1000" dirty="0" err="1"/>
              <a:t>CurrentState</a:t>
            </a:r>
            <a:r>
              <a:rPr lang="en-GB" sz="1000" dirty="0"/>
              <a:t>.</a:t>
            </a:r>
          </a:p>
          <a:p>
            <a:r>
              <a:rPr lang="en-GB" sz="1000" b="1" dirty="0"/>
              <a:t>Return Stable State:</a:t>
            </a:r>
            <a:endParaRPr lang="en-GB" sz="1000" dirty="0"/>
          </a:p>
          <a:p>
            <a:pPr lvl="1"/>
            <a:r>
              <a:rPr lang="en-GB" sz="1000" dirty="0"/>
              <a:t>The function returns the </a:t>
            </a:r>
            <a:r>
              <a:rPr lang="en-GB" sz="1000" dirty="0" err="1"/>
              <a:t>StableState</a:t>
            </a:r>
            <a:r>
              <a:rPr lang="en-GB" sz="1000" dirty="0"/>
              <a:t> of the switch, which has been </a:t>
            </a:r>
            <a:r>
              <a:rPr lang="en-GB" sz="1000" dirty="0" err="1"/>
              <a:t>debounced</a:t>
            </a:r>
            <a:r>
              <a:rPr lang="en-GB" sz="1000" dirty="0"/>
              <a:t>.</a:t>
            </a:r>
          </a:p>
          <a:p>
            <a:r>
              <a:rPr lang="en-GB" sz="1000" dirty="0"/>
              <a:t>This function ensures that the state of the switch is stable before returning it, effectively </a:t>
            </a:r>
            <a:r>
              <a:rPr lang="en-GB" sz="1000" dirty="0" err="1"/>
              <a:t>debouncing</a:t>
            </a:r>
            <a:r>
              <a:rPr lang="en-GB" sz="1000" dirty="0"/>
              <a:t> the switch. If you have any further questions or need more details, feel free to let me know! 😊✨</a:t>
            </a:r>
          </a:p>
          <a:p>
            <a:endParaRPr lang="en-GB" sz="1000" dirty="0"/>
          </a:p>
        </p:txBody>
      </p:sp>
      <p:sp>
        <p:nvSpPr>
          <p:cNvPr id="5" name="Rectangle 4"/>
          <p:cNvSpPr/>
          <p:nvPr/>
        </p:nvSpPr>
        <p:spPr>
          <a:xfrm>
            <a:off x="539552" y="2067694"/>
            <a:ext cx="7367888" cy="707886"/>
          </a:xfrm>
          <a:prstGeom prst="rect">
            <a:avLst/>
          </a:prstGeom>
          <a:noFill/>
        </p:spPr>
        <p:txBody>
          <a:bodyPr wrap="square" lIns="91440" tIns="45720" rIns="91440" bIns="45720">
            <a:spAutoFit/>
          </a:bodyPr>
          <a:lstStyle/>
          <a:p>
            <a:pPr algn="ctr"/>
            <a:r>
              <a:rPr lang="en-US" sz="4000" b="1" dirty="0" smtClean="0">
                <a:ln w="10541" cmpd="sng">
                  <a:solidFill>
                    <a:srgbClr val="7D7D7D">
                      <a:tint val="100000"/>
                      <a:shade val="100000"/>
                      <a:satMod val="110000"/>
                    </a:srgbClr>
                  </a:solidFill>
                  <a:prstDash val="solid"/>
                </a:ln>
                <a:solidFill>
                  <a:srgbClr val="FF0000"/>
                </a:solidFill>
              </a:rPr>
              <a:t>CoPilot AI Generated</a:t>
            </a:r>
          </a:p>
        </p:txBody>
      </p:sp>
    </p:spTree>
    <p:extLst>
      <p:ext uri="{BB962C8B-B14F-4D97-AF65-F5344CB8AC3E}">
        <p14:creationId xmlns:p14="http://schemas.microsoft.com/office/powerpoint/2010/main" val="870912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GCBASIC</a:t>
            </a:r>
            <a:endParaRPr lang="en-GB" dirty="0"/>
          </a:p>
        </p:txBody>
      </p:sp>
      <p:sp>
        <p:nvSpPr>
          <p:cNvPr id="3" name="Subtitle 2"/>
          <p:cNvSpPr>
            <a:spLocks noGrp="1"/>
          </p:cNvSpPr>
          <p:nvPr>
            <p:ph type="subTitle" idx="1"/>
          </p:nvPr>
        </p:nvSpPr>
        <p:spPr>
          <a:xfrm>
            <a:off x="179513" y="2914650"/>
            <a:ext cx="6840759" cy="1925352"/>
          </a:xfrm>
        </p:spPr>
        <p:txBody>
          <a:bodyPr>
            <a:normAutofit/>
          </a:bodyPr>
          <a:lstStyle/>
          <a:p>
            <a:r>
              <a:rPr lang="en-GB" dirty="0" smtClean="0"/>
              <a:t>PIC16Fxxxx chip Family ( Legacy )</a:t>
            </a:r>
            <a:endParaRPr lang="en-GB" dirty="0"/>
          </a:p>
          <a:p>
            <a:r>
              <a:rPr lang="en-GB" dirty="0"/>
              <a:t>Part 5 – using digital input</a:t>
            </a:r>
          </a:p>
          <a:p>
            <a:endParaRPr lang="en-GB" dirty="0"/>
          </a:p>
          <a:p>
            <a:r>
              <a:rPr lang="en-GB" sz="1700" dirty="0" smtClean="0"/>
              <a:t>January 2025</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5292080" y="911052"/>
            <a:ext cx="1828859" cy="771550"/>
          </a:xfrm>
          <a:prstGeom prst="rect">
            <a:avLst/>
          </a:prstGeom>
          <a:noFill/>
        </p:spPr>
      </p:pic>
      <p:sp>
        <p:nvSpPr>
          <p:cNvPr id="4" name="AutoShape 2" descr="ICSP connection"/>
          <p:cNvSpPr>
            <a:spLocks noChangeAspect="1" noChangeArrowheads="1"/>
          </p:cNvSpPr>
          <p:nvPr/>
        </p:nvSpPr>
        <p:spPr bwMode="auto">
          <a:xfrm>
            <a:off x="155575" y="-144462"/>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190715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GCBASIC</a:t>
            </a:r>
            <a:endParaRPr lang="en-GB"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5292080" y="911052"/>
            <a:ext cx="1828859" cy="771550"/>
          </a:xfrm>
          <a:prstGeom prst="rect">
            <a:avLst/>
          </a:prstGeom>
          <a:noFill/>
        </p:spPr>
      </p:pic>
      <p:sp>
        <p:nvSpPr>
          <p:cNvPr id="4" name="AutoShape 2" descr="ICSP connection"/>
          <p:cNvSpPr>
            <a:spLocks noChangeAspect="1" noChangeArrowheads="1"/>
          </p:cNvSpPr>
          <p:nvPr/>
        </p:nvSpPr>
        <p:spPr bwMode="auto">
          <a:xfrm>
            <a:off x="155575" y="-144462"/>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sp>
        <p:nvSpPr>
          <p:cNvPr id="7" name="Rectangle 6"/>
          <p:cNvSpPr/>
          <p:nvPr/>
        </p:nvSpPr>
        <p:spPr>
          <a:xfrm>
            <a:off x="539552" y="2067694"/>
            <a:ext cx="7367888" cy="707886"/>
          </a:xfrm>
          <a:prstGeom prst="rect">
            <a:avLst/>
          </a:prstGeom>
          <a:noFill/>
        </p:spPr>
        <p:txBody>
          <a:bodyPr wrap="square" lIns="91440" tIns="45720" rIns="91440" bIns="45720">
            <a:spAutoFit/>
          </a:bodyPr>
          <a:lstStyle/>
          <a:p>
            <a:pPr algn="ctr"/>
            <a:r>
              <a:rPr lang="en-US" sz="4000" b="1" dirty="0" smtClean="0">
                <a:ln w="10541" cmpd="sng">
                  <a:solidFill>
                    <a:srgbClr val="7D7D7D">
                      <a:tint val="100000"/>
                      <a:shade val="100000"/>
                      <a:satMod val="110000"/>
                    </a:srgbClr>
                  </a:solidFill>
                  <a:prstDash val="solid"/>
                </a:ln>
                <a:solidFill>
                  <a:srgbClr val="FF0000"/>
                </a:solidFill>
              </a:rPr>
              <a:t>Like and subscribe</a:t>
            </a:r>
            <a:r>
              <a:rPr lang="en-US" sz="4000" b="1" dirty="0">
                <a:ln w="10541" cmpd="sng">
                  <a:solidFill>
                    <a:srgbClr val="7D7D7D">
                      <a:tint val="100000"/>
                      <a:shade val="100000"/>
                      <a:satMod val="110000"/>
                    </a:srgbClr>
                  </a:solidFill>
                  <a:prstDash val="solid"/>
                </a:ln>
                <a:solidFill>
                  <a:srgbClr val="FF0000"/>
                </a:solidFill>
              </a:rPr>
              <a:t>!</a:t>
            </a:r>
            <a:endParaRPr lang="en-US" sz="4000" b="1" dirty="0" smtClean="0">
              <a:ln w="10541" cmpd="sng">
                <a:solidFill>
                  <a:srgbClr val="7D7D7D">
                    <a:tint val="100000"/>
                    <a:shade val="100000"/>
                    <a:satMod val="110000"/>
                  </a:srgbClr>
                </a:solidFill>
                <a:prstDash val="solid"/>
              </a:ln>
              <a:solidFill>
                <a:srgbClr val="FF0000"/>
              </a:solidFill>
            </a:endParaRPr>
          </a:p>
        </p:txBody>
      </p:sp>
    </p:spTree>
    <p:extLst>
      <p:ext uri="{BB962C8B-B14F-4D97-AF65-F5344CB8AC3E}">
        <p14:creationId xmlns:p14="http://schemas.microsoft.com/office/powerpoint/2010/main" val="1360386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PIC16Fxxxx</a:t>
            </a:r>
            <a:endParaRPr lang="en-GB" dirty="0"/>
          </a:p>
        </p:txBody>
      </p:sp>
      <p:sp>
        <p:nvSpPr>
          <p:cNvPr id="3" name="Content Placeholder 2"/>
          <p:cNvSpPr>
            <a:spLocks noGrp="1"/>
          </p:cNvSpPr>
          <p:nvPr>
            <p:ph idx="1"/>
          </p:nvPr>
        </p:nvSpPr>
        <p:spPr/>
        <p:txBody>
          <a:bodyPr>
            <a:normAutofit/>
          </a:bodyPr>
          <a:lstStyle/>
          <a:p>
            <a:r>
              <a:rPr lang="en-GB" dirty="0"/>
              <a:t>PIC16Fxxxx </a:t>
            </a:r>
            <a:r>
              <a:rPr lang="en-GB" dirty="0" smtClean="0"/>
              <a:t> is a high performance PIC16</a:t>
            </a:r>
          </a:p>
          <a:p>
            <a:pPr lvl="1"/>
            <a:r>
              <a:rPr lang="en-GB" dirty="0" smtClean="0"/>
              <a:t>Digital and </a:t>
            </a:r>
            <a:r>
              <a:rPr lang="en-GB" dirty="0" err="1" smtClean="0"/>
              <a:t>Analog</a:t>
            </a:r>
            <a:r>
              <a:rPr lang="en-GB" dirty="0" smtClean="0"/>
              <a:t> peripherals </a:t>
            </a:r>
          </a:p>
          <a:p>
            <a:pPr lvl="1"/>
            <a:r>
              <a:rPr lang="en-GB" dirty="0" smtClean="0"/>
              <a:t>8 –bit or 10-bit ADC</a:t>
            </a:r>
          </a:p>
          <a:p>
            <a:pPr lvl="1"/>
            <a:r>
              <a:rPr lang="en-GB" dirty="0" smtClean="0"/>
              <a:t>Multiple communication interfaces</a:t>
            </a:r>
          </a:p>
          <a:p>
            <a:pPr lvl="2"/>
            <a:r>
              <a:rPr lang="en-GB" dirty="0" smtClean="0"/>
              <a:t>Serial, I2C and  SPI </a:t>
            </a:r>
          </a:p>
          <a:p>
            <a:pPr lvl="2"/>
            <a:r>
              <a:rPr lang="en-GB" dirty="0" smtClean="0"/>
              <a:t>PWM – CCP/PWM and 16Bit</a:t>
            </a:r>
          </a:p>
          <a:p>
            <a:endParaRPr lang="en-GB" dirty="0" smtClean="0"/>
          </a:p>
          <a:p>
            <a:r>
              <a:rPr lang="en-GB" dirty="0" smtClean="0"/>
              <a:t>The PIC16 offers 8, 14,18,20, 28, 40 and 48-pin packages to support customers in a wide variety of applications. </a:t>
            </a:r>
          </a:p>
          <a:p>
            <a:endParaRPr lang="en-GB" dirty="0"/>
          </a:p>
        </p:txBody>
      </p:sp>
    </p:spTree>
    <p:extLst>
      <p:ext uri="{BB962C8B-B14F-4D97-AF65-F5344CB8AC3E}">
        <p14:creationId xmlns:p14="http://schemas.microsoft.com/office/powerpoint/2010/main" val="1521024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Videos...</a:t>
            </a:r>
            <a:endParaRPr lang="en-GB" dirty="0"/>
          </a:p>
        </p:txBody>
      </p:sp>
      <p:sp>
        <p:nvSpPr>
          <p:cNvPr id="3" name="Content Placeholder 2"/>
          <p:cNvSpPr>
            <a:spLocks noGrp="1"/>
          </p:cNvSpPr>
          <p:nvPr>
            <p:ph idx="1"/>
          </p:nvPr>
        </p:nvSpPr>
        <p:spPr>
          <a:xfrm>
            <a:off x="467544" y="987574"/>
            <a:ext cx="6447501" cy="4111476"/>
          </a:xfrm>
          <a:solidFill>
            <a:schemeClr val="bg1"/>
          </a:solidFill>
        </p:spPr>
        <p:txBody>
          <a:bodyPr>
            <a:noAutofit/>
          </a:bodyPr>
          <a:lstStyle/>
          <a:p>
            <a:pPr marL="180000" indent="-478483">
              <a:spcBef>
                <a:spcPts val="300"/>
              </a:spcBef>
              <a:buFont typeface="+mj-lt"/>
              <a:buAutoNum type="arabicPeriod"/>
            </a:pPr>
            <a:r>
              <a:rPr lang="en-GB" sz="1100" dirty="0"/>
              <a:t>Install the hardware and make the board work </a:t>
            </a:r>
            <a:r>
              <a:rPr lang="en-GB" sz="1100" dirty="0" smtClean="0"/>
              <a:t>– make LEDs work</a:t>
            </a:r>
            <a:endParaRPr lang="en-GB" sz="1100" b="1" dirty="0"/>
          </a:p>
          <a:p>
            <a:pPr marL="180000" indent="-478483">
              <a:spcBef>
                <a:spcPts val="300"/>
              </a:spcBef>
              <a:buFont typeface="+mj-lt"/>
              <a:buAutoNum type="arabicPeriod"/>
            </a:pPr>
            <a:r>
              <a:rPr lang="en-GB" sz="1100" dirty="0"/>
              <a:t>Make  four LEDs flash in a sequence</a:t>
            </a:r>
          </a:p>
          <a:p>
            <a:pPr marL="180000" indent="-478483">
              <a:spcBef>
                <a:spcPts val="300"/>
              </a:spcBef>
              <a:buFont typeface="+mj-lt"/>
              <a:buAutoNum type="arabicPeriod"/>
            </a:pPr>
            <a:r>
              <a:rPr lang="en-GB" sz="1100" dirty="0"/>
              <a:t>Set the LEDs to represent the value of ADC</a:t>
            </a:r>
          </a:p>
          <a:p>
            <a:pPr marL="180000" indent="-478483">
              <a:spcBef>
                <a:spcPts val="300"/>
              </a:spcBef>
              <a:buFont typeface="+mj-lt"/>
              <a:buAutoNum type="arabicPeriod"/>
            </a:pPr>
            <a:r>
              <a:rPr lang="en-GB" sz="1100" dirty="0"/>
              <a:t>Sequence the LEDs with a delay using the value of ADC</a:t>
            </a:r>
          </a:p>
          <a:p>
            <a:pPr marL="180000" indent="-478483">
              <a:spcBef>
                <a:spcPts val="300"/>
              </a:spcBef>
              <a:buFont typeface="+mj-lt"/>
              <a:buAutoNum type="arabicPeriod"/>
            </a:pPr>
            <a:r>
              <a:rPr lang="en-GB" sz="1100" b="1" dirty="0"/>
              <a:t>Using an input to set the state of the LEDs</a:t>
            </a:r>
          </a:p>
          <a:p>
            <a:pPr marL="180000" indent="-478483">
              <a:spcBef>
                <a:spcPts val="300"/>
              </a:spcBef>
              <a:buFont typeface="+mj-lt"/>
              <a:buAutoNum type="arabicPeriod"/>
            </a:pPr>
            <a:r>
              <a:rPr lang="en-GB" sz="1100" dirty="0"/>
              <a:t>Using the reset switch</a:t>
            </a:r>
          </a:p>
          <a:p>
            <a:pPr marL="180000" indent="-478483">
              <a:spcBef>
                <a:spcPts val="300"/>
              </a:spcBef>
              <a:buFont typeface="+mj-lt"/>
              <a:buAutoNum type="arabicPeriod"/>
            </a:pPr>
            <a:r>
              <a:rPr lang="en-GB" sz="1100" dirty="0"/>
              <a:t>Using the switch, ADC – make the LEDs flash in a sequence with reverse</a:t>
            </a:r>
          </a:p>
          <a:p>
            <a:pPr marL="180000" indent="-478483">
              <a:spcBef>
                <a:spcPts val="300"/>
              </a:spcBef>
              <a:buFont typeface="+mj-lt"/>
              <a:buAutoNum type="arabicPeriod"/>
            </a:pPr>
            <a:r>
              <a:rPr lang="en-GB" sz="1100" dirty="0"/>
              <a:t>Using the serial to display values</a:t>
            </a:r>
          </a:p>
          <a:p>
            <a:pPr marL="180000" indent="-478483">
              <a:spcBef>
                <a:spcPts val="300"/>
              </a:spcBef>
              <a:buFont typeface="+mj-lt"/>
              <a:buAutoNum type="arabicPeriod"/>
            </a:pPr>
            <a:r>
              <a:rPr lang="en-GB" sz="1100" dirty="0"/>
              <a:t>Using the timer0 overflow, 8bit timer, 16bit timer to flash the LEDs</a:t>
            </a:r>
          </a:p>
          <a:p>
            <a:pPr marL="180000" indent="-478483">
              <a:spcBef>
                <a:spcPts val="300"/>
              </a:spcBef>
              <a:buFont typeface="+mj-lt"/>
              <a:buAutoNum type="arabicPeriod"/>
            </a:pPr>
            <a:r>
              <a:rPr lang="en-GB" sz="1100" dirty="0"/>
              <a:t>Using </a:t>
            </a:r>
            <a:r>
              <a:rPr lang="en-GB" sz="1100" dirty="0" err="1"/>
              <a:t>EEProm</a:t>
            </a:r>
            <a:r>
              <a:rPr lang="en-GB" sz="1100" dirty="0"/>
              <a:t> – showing values on the serial terminal, and more constants insights</a:t>
            </a:r>
          </a:p>
          <a:p>
            <a:pPr marL="180000" indent="-478483">
              <a:spcBef>
                <a:spcPts val="300"/>
              </a:spcBef>
              <a:buFont typeface="+mj-lt"/>
              <a:buAutoNum type="arabicPeriod"/>
            </a:pPr>
            <a:r>
              <a:rPr lang="en-GB" sz="1100" dirty="0"/>
              <a:t>Using I2C with serial to discover I2C devices</a:t>
            </a:r>
          </a:p>
          <a:p>
            <a:pPr marL="180000" indent="-478483">
              <a:spcBef>
                <a:spcPts val="300"/>
              </a:spcBef>
              <a:buFont typeface="+mj-lt"/>
              <a:buAutoNum type="arabicPeriod"/>
            </a:pPr>
            <a:r>
              <a:rPr lang="en-GB" sz="1100" dirty="0"/>
              <a:t>Using an I2C GCLD display</a:t>
            </a:r>
          </a:p>
          <a:p>
            <a:pPr marL="180000" indent="-478483">
              <a:spcBef>
                <a:spcPts val="300"/>
              </a:spcBef>
              <a:buFont typeface="+mj-lt"/>
              <a:buAutoNum type="arabicPeriod"/>
            </a:pPr>
            <a:r>
              <a:rPr lang="en-GB" sz="1100" dirty="0"/>
              <a:t>Using a SPI GCLD display</a:t>
            </a:r>
          </a:p>
          <a:p>
            <a:pPr marL="180000" indent="-478483">
              <a:spcBef>
                <a:spcPts val="300"/>
              </a:spcBef>
              <a:buFont typeface="+mj-lt"/>
              <a:buAutoNum type="arabicPeriod"/>
            </a:pPr>
            <a:r>
              <a:rPr lang="en-GB" sz="1100" dirty="0"/>
              <a:t>Using PWM, </a:t>
            </a:r>
            <a:r>
              <a:rPr lang="en-GB" sz="1100" dirty="0" smtClean="0"/>
              <a:t>many ways</a:t>
            </a:r>
            <a:r>
              <a:rPr lang="en-GB" sz="1100" dirty="0"/>
              <a:t>,  to dim the LEDS</a:t>
            </a:r>
          </a:p>
          <a:p>
            <a:pPr marL="180000" indent="-478483">
              <a:spcBef>
                <a:spcPts val="300"/>
              </a:spcBef>
              <a:buFont typeface="+mj-lt"/>
              <a:buAutoNum type="arabicPeriod"/>
            </a:pPr>
            <a:r>
              <a:rPr lang="en-GB" sz="1100" dirty="0"/>
              <a:t>Using an external interrupt to control an LED</a:t>
            </a:r>
          </a:p>
          <a:p>
            <a:pPr marL="180000" indent="-478483">
              <a:spcBef>
                <a:spcPts val="300"/>
              </a:spcBef>
              <a:buFont typeface="+mj-lt"/>
              <a:buAutoNum type="arabicPeriod"/>
            </a:pPr>
            <a:r>
              <a:rPr lang="en-GB" sz="1100" dirty="0"/>
              <a:t>Using storage within the chip – Progmem, </a:t>
            </a:r>
            <a:r>
              <a:rPr lang="en-GB" sz="1100" dirty="0" smtClean="0"/>
              <a:t>EEPROM </a:t>
            </a:r>
            <a:r>
              <a:rPr lang="en-GB" sz="1100" dirty="0"/>
              <a:t>and DATA blocks</a:t>
            </a:r>
          </a:p>
          <a:p>
            <a:pPr marL="180000" indent="-478483">
              <a:spcBef>
                <a:spcPts val="300"/>
              </a:spcBef>
              <a:buFont typeface="+mj-lt"/>
              <a:buAutoNum type="arabicPeriod"/>
            </a:pPr>
            <a:r>
              <a:rPr lang="en-GB" sz="1100" dirty="0" smtClean="0"/>
              <a:t>The </a:t>
            </a:r>
            <a:r>
              <a:rPr lang="en-GB" sz="1100" dirty="0"/>
              <a:t>GCBASIC tool chain</a:t>
            </a:r>
          </a:p>
          <a:p>
            <a:pPr marL="180000" indent="-478483">
              <a:spcBef>
                <a:spcPts val="300"/>
              </a:spcBef>
              <a:buFont typeface="+mj-lt"/>
              <a:buAutoNum type="arabicPeriod"/>
            </a:pPr>
            <a:r>
              <a:rPr lang="en-GB" sz="1100" dirty="0"/>
              <a:t>Assembly , alternatives assemblers and MPLAB-X</a:t>
            </a:r>
          </a:p>
          <a:p>
            <a:pPr marL="180000" indent="-478483">
              <a:spcBef>
                <a:spcPts val="300"/>
              </a:spcBef>
              <a:buFont typeface="+mj-lt"/>
              <a:buAutoNum type="arabicPeriod"/>
            </a:pPr>
            <a:r>
              <a:rPr lang="en-GB" sz="1100" dirty="0"/>
              <a:t>Summary</a:t>
            </a:r>
          </a:p>
          <a:p>
            <a:pPr marL="180000" indent="-478483">
              <a:spcBef>
                <a:spcPts val="300"/>
              </a:spcBef>
              <a:buFont typeface="+mj-lt"/>
              <a:buAutoNum type="arabicPeriod"/>
            </a:pPr>
            <a:endParaRPr lang="en-GB" sz="400" dirty="0" smtClean="0">
              <a:solidFill>
                <a:schemeClr val="bg1">
                  <a:lumMod val="75000"/>
                </a:schemeClr>
              </a:solidFill>
            </a:endParaRPr>
          </a:p>
          <a:p>
            <a:pPr marL="180000" indent="-478483">
              <a:spcBef>
                <a:spcPts val="300"/>
              </a:spcBef>
              <a:buNone/>
            </a:pPr>
            <a:endParaRPr lang="en-GB" sz="700" dirty="0" smtClean="0"/>
          </a:p>
          <a:p>
            <a:pPr marL="180000" indent="-478483">
              <a:spcBef>
                <a:spcPts val="300"/>
              </a:spcBef>
              <a:buFont typeface="+mj-lt"/>
              <a:buAutoNum type="arabicPeriod"/>
            </a:pPr>
            <a:endParaRPr lang="en-GB" sz="700" dirty="0" smtClean="0"/>
          </a:p>
          <a:p>
            <a:pPr marL="180000" indent="-478483">
              <a:spcBef>
                <a:spcPts val="300"/>
              </a:spcBef>
              <a:buFont typeface="+mj-lt"/>
              <a:buAutoNum type="arabicPeriod"/>
            </a:pPr>
            <a:endParaRPr lang="en-GB" sz="500" dirty="0" smtClean="0"/>
          </a:p>
          <a:p>
            <a:pPr marL="180000" indent="-478483">
              <a:spcBef>
                <a:spcPts val="300"/>
              </a:spcBef>
              <a:buFont typeface="+mj-lt"/>
              <a:buAutoNum type="arabicPeriod"/>
            </a:pPr>
            <a:endParaRPr lang="en-GB" sz="500" dirty="0" smtClean="0"/>
          </a:p>
          <a:p>
            <a:pPr marL="180000" indent="-478483">
              <a:spcBef>
                <a:spcPts val="300"/>
              </a:spcBef>
              <a:buFont typeface="+mj-lt"/>
              <a:buAutoNum type="arabicPeriod"/>
            </a:pPr>
            <a:endParaRPr lang="en-GB" sz="500" dirty="0" smtClean="0"/>
          </a:p>
          <a:p>
            <a:pPr marL="180000" indent="-478483">
              <a:spcBef>
                <a:spcPts val="300"/>
              </a:spcBef>
              <a:buFont typeface="+mj-lt"/>
              <a:buAutoNum type="arabicPeriod"/>
            </a:pPr>
            <a:endParaRPr lang="en-GB" sz="500" dirty="0"/>
          </a:p>
        </p:txBody>
      </p:sp>
    </p:spTree>
    <p:extLst>
      <p:ext uri="{BB962C8B-B14F-4D97-AF65-F5344CB8AC3E}">
        <p14:creationId xmlns:p14="http://schemas.microsoft.com/office/powerpoint/2010/main" val="3545839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1835697" y="1707656"/>
            <a:ext cx="1605103" cy="142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smtClean="0"/>
              <a:t>GCBASIC </a:t>
            </a:r>
            <a:r>
              <a:rPr lang="en-GB" sz="1500" dirty="0" smtClean="0"/>
              <a:t>Compiler</a:t>
            </a:r>
            <a:endParaRPr lang="en-GB" sz="1100" dirty="0"/>
          </a:p>
        </p:txBody>
      </p:sp>
      <p:sp>
        <p:nvSpPr>
          <p:cNvPr id="12" name="Title 1"/>
          <p:cNvSpPr>
            <a:spLocks noGrp="1"/>
          </p:cNvSpPr>
          <p:nvPr>
            <p:ph type="title"/>
          </p:nvPr>
        </p:nvSpPr>
        <p:spPr/>
        <p:txBody>
          <a:bodyPr/>
          <a:lstStyle/>
          <a:p>
            <a:pPr algn="l"/>
            <a:r>
              <a:rPr lang="en-GB" dirty="0" smtClean="0"/>
              <a:t>GCBASIC Compiler</a:t>
            </a:r>
            <a:endParaRPr lang="en-GB" dirty="0"/>
          </a:p>
        </p:txBody>
      </p:sp>
      <p:sp>
        <p:nvSpPr>
          <p:cNvPr id="13" name="TextBox 12"/>
          <p:cNvSpPr txBox="1"/>
          <p:nvPr/>
        </p:nvSpPr>
        <p:spPr>
          <a:xfrm>
            <a:off x="3563888" y="2643758"/>
            <a:ext cx="3528392" cy="1655553"/>
          </a:xfrm>
          <a:prstGeom prst="rect">
            <a:avLst/>
          </a:prstGeom>
          <a:noFill/>
        </p:spPr>
        <p:txBody>
          <a:bodyPr wrap="square" lIns="85064" tIns="42531" rIns="85064" bIns="42531" rtlCol="0">
            <a:spAutoFit/>
          </a:bodyPr>
          <a:lstStyle/>
          <a:p>
            <a:r>
              <a:rPr lang="en-GB" dirty="0" smtClean="0"/>
              <a:t>GCBASIC is an Open Source compiler for PIC, AVR and LGT microcontrollers</a:t>
            </a:r>
          </a:p>
          <a:p>
            <a:endParaRPr lang="en-GB" dirty="0" smtClean="0"/>
          </a:p>
          <a:p>
            <a:r>
              <a:rPr lang="en-GB" dirty="0" smtClean="0"/>
              <a:t>GCBASIC supports the 16Fxxxx chip family</a:t>
            </a:r>
            <a:endParaRPr lang="en-GB" dirty="0"/>
          </a:p>
        </p:txBody>
      </p:sp>
    </p:spTree>
    <p:extLst>
      <p:ext uri="{BB962C8B-B14F-4D97-AF65-F5344CB8AC3E}">
        <p14:creationId xmlns:p14="http://schemas.microsoft.com/office/powerpoint/2010/main" val="123431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t>Prerequisites </a:t>
            </a:r>
            <a:endParaRPr lang="en-GB" dirty="0"/>
          </a:p>
        </p:txBody>
      </p:sp>
      <p:sp>
        <p:nvSpPr>
          <p:cNvPr id="3" name="Content Placeholder 2"/>
          <p:cNvSpPr>
            <a:spLocks noGrp="1"/>
          </p:cNvSpPr>
          <p:nvPr>
            <p:ph idx="1"/>
          </p:nvPr>
        </p:nvSpPr>
        <p:spPr/>
        <p:txBody>
          <a:bodyPr/>
          <a:lstStyle/>
          <a:p>
            <a:r>
              <a:rPr lang="en-GB" dirty="0" smtClean="0"/>
              <a:t>Assumes you have </a:t>
            </a:r>
          </a:p>
          <a:p>
            <a:pPr marL="778521" lvl="1" indent="-478483"/>
            <a:r>
              <a:rPr lang="en-GB" dirty="0" smtClean="0"/>
              <a:t>Installed the GCBASIC software</a:t>
            </a:r>
          </a:p>
          <a:p>
            <a:pPr marL="778521" lvl="1" indent="-478483"/>
            <a:r>
              <a:rPr lang="en-GB" dirty="0" smtClean="0"/>
              <a:t>Installed your programmer software</a:t>
            </a:r>
          </a:p>
          <a:p>
            <a:pPr marL="778521" lvl="1" indent="-478483"/>
            <a:r>
              <a:rPr lang="en-GB" dirty="0" smtClean="0"/>
              <a:t>Test that you have the PIC attached</a:t>
            </a:r>
          </a:p>
          <a:p>
            <a:pPr marL="778521" lvl="1" indent="-478483"/>
            <a:r>
              <a:rPr lang="en-GB" dirty="0" smtClean="0"/>
              <a:t>You have the 4 LEDs operating</a:t>
            </a:r>
          </a:p>
          <a:p>
            <a:pPr marL="778521" lvl="1" indent="-478483"/>
            <a:r>
              <a:rPr lang="en-GB" dirty="0" smtClean="0"/>
              <a:t>You have a POT connected</a:t>
            </a:r>
          </a:p>
          <a:p>
            <a:pPr marL="778521" lvl="1" indent="-478483"/>
            <a:r>
              <a:rPr lang="en-GB" dirty="0" smtClean="0"/>
              <a:t>You </a:t>
            </a:r>
            <a:r>
              <a:rPr lang="en-GB" smtClean="0"/>
              <a:t>have switch </a:t>
            </a:r>
            <a:r>
              <a:rPr lang="en-GB" dirty="0" smtClean="0"/>
              <a:t>connected</a:t>
            </a:r>
          </a:p>
          <a:p>
            <a:pPr marL="0" indent="0">
              <a:buNone/>
            </a:pPr>
            <a:endParaRPr lang="en-GB" dirty="0" smtClean="0"/>
          </a:p>
          <a:p>
            <a:pPr marL="0" indent="0">
              <a:buNone/>
            </a:pPr>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1582266"/>
            <a:ext cx="3448050"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2688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778048"/>
            <a:ext cx="5087696" cy="4362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pPr algn="l"/>
            <a:r>
              <a:rPr lang="en-GB" dirty="0" smtClean="0"/>
              <a:t>Hardware</a:t>
            </a:r>
            <a:endParaRPr lang="en-GB" dirty="0"/>
          </a:p>
        </p:txBody>
      </p:sp>
      <p:sp>
        <p:nvSpPr>
          <p:cNvPr id="5" name="Rectangle 4"/>
          <p:cNvSpPr/>
          <p:nvPr/>
        </p:nvSpPr>
        <p:spPr>
          <a:xfrm>
            <a:off x="5239650" y="1173882"/>
            <a:ext cx="3825992" cy="3216265"/>
          </a:xfrm>
          <a:prstGeom prst="rect">
            <a:avLst/>
          </a:prstGeom>
          <a:solidFill>
            <a:schemeClr val="bg1"/>
          </a:solidFill>
        </p:spPr>
        <p:txBody>
          <a:bodyPr wrap="square">
            <a:spAutoFit/>
          </a:bodyPr>
          <a:lstStyle/>
          <a:p>
            <a:r>
              <a:rPr lang="en-GB" sz="700" b="1" dirty="0">
                <a:latin typeface="Courier New" panose="02070309020205020404" pitchFamily="49" charset="0"/>
                <a:cs typeface="Courier New" panose="02070309020205020404" pitchFamily="49" charset="0"/>
              </a:rPr>
              <a:t>The PICDEM 2 Plus Demonstration Board </a:t>
            </a:r>
            <a:endParaRPr lang="en-GB" sz="700" b="1" dirty="0" smtClean="0">
              <a:latin typeface="Courier New" panose="02070309020205020404" pitchFamily="49" charset="0"/>
              <a:cs typeface="Courier New" panose="02070309020205020404" pitchFamily="49" charset="0"/>
            </a:endParaRPr>
          </a:p>
          <a:p>
            <a:endParaRPr lang="en-GB" sz="700" b="1" dirty="0" smtClean="0">
              <a:latin typeface="Courier New" panose="02070309020205020404" pitchFamily="49" charset="0"/>
              <a:cs typeface="Courier New" panose="02070309020205020404" pitchFamily="49" charset="0"/>
            </a:endParaRPr>
          </a:p>
          <a:p>
            <a:pPr marL="228600" indent="-228600">
              <a:buAutoNum type="arabicPeriod"/>
            </a:pPr>
            <a:r>
              <a:rPr lang="en-GB" sz="700" dirty="0" smtClean="0">
                <a:latin typeface="Courier New" panose="02070309020205020404" pitchFamily="49" charset="0"/>
                <a:cs typeface="Courier New" panose="02070309020205020404" pitchFamily="49" charset="0"/>
              </a:rPr>
              <a:t>18-</a:t>
            </a:r>
            <a:r>
              <a:rPr lang="en-GB" sz="700" dirty="0">
                <a:latin typeface="Courier New" panose="02070309020205020404" pitchFamily="49" charset="0"/>
                <a:cs typeface="Courier New" panose="02070309020205020404" pitchFamily="49" charset="0"/>
              </a:rPr>
              <a:t>, 28- and 40-pin DIP sockets (although three sockets are provided, only one device may be used at a time) </a:t>
            </a:r>
            <a:endParaRPr lang="en-GB" sz="700" dirty="0" smtClean="0">
              <a:latin typeface="Courier New" panose="02070309020205020404" pitchFamily="49" charset="0"/>
              <a:cs typeface="Courier New" panose="02070309020205020404" pitchFamily="49" charset="0"/>
            </a:endParaRPr>
          </a:p>
          <a:p>
            <a:pPr marL="228600" indent="-228600">
              <a:buAutoNum type="arabicPeriod"/>
            </a:pPr>
            <a:r>
              <a:rPr lang="en-GB" sz="700" dirty="0" smtClean="0">
                <a:latin typeface="Courier New" panose="02070309020205020404" pitchFamily="49" charset="0"/>
                <a:cs typeface="Courier New" panose="02070309020205020404" pitchFamily="49" charset="0"/>
              </a:rPr>
              <a:t>On-board</a:t>
            </a:r>
            <a:r>
              <a:rPr lang="en-GB" sz="700" dirty="0">
                <a:latin typeface="Courier New" panose="02070309020205020404" pitchFamily="49" charset="0"/>
                <a:cs typeface="Courier New" panose="02070309020205020404" pitchFamily="49" charset="0"/>
              </a:rPr>
              <a:t>, +5V regulator for direct input from 9V, 100 mA AC/DC wall adapter or 9V battery, or hooks for a +5V, 100 mA regulated DC supply </a:t>
            </a:r>
            <a:endParaRPr lang="en-GB" sz="700" dirty="0" smtClean="0">
              <a:latin typeface="Courier New" panose="02070309020205020404" pitchFamily="49" charset="0"/>
              <a:cs typeface="Courier New" panose="02070309020205020404" pitchFamily="49" charset="0"/>
            </a:endParaRPr>
          </a:p>
          <a:p>
            <a:pPr marL="228600" indent="-228600">
              <a:buAutoNum type="arabicPeriod"/>
            </a:pPr>
            <a:r>
              <a:rPr lang="en-GB" sz="700" dirty="0" smtClean="0">
                <a:latin typeface="Courier New" panose="02070309020205020404" pitchFamily="49" charset="0"/>
                <a:cs typeface="Courier New" panose="02070309020205020404" pitchFamily="49" charset="0"/>
              </a:rPr>
              <a:t>RS-232 </a:t>
            </a:r>
            <a:r>
              <a:rPr lang="en-GB" sz="700" dirty="0">
                <a:latin typeface="Courier New" panose="02070309020205020404" pitchFamily="49" charset="0"/>
                <a:cs typeface="Courier New" panose="02070309020205020404" pitchFamily="49" charset="0"/>
              </a:rPr>
              <a:t>socket and associated hardware for direct connection to an RS-232 </a:t>
            </a:r>
            <a:r>
              <a:rPr lang="en-GB" sz="700" dirty="0" smtClean="0">
                <a:latin typeface="Courier New" panose="02070309020205020404" pitchFamily="49" charset="0"/>
                <a:cs typeface="Courier New" panose="02070309020205020404" pitchFamily="49" charset="0"/>
              </a:rPr>
              <a:t>interface</a:t>
            </a:r>
          </a:p>
          <a:p>
            <a:pPr marL="228600" indent="-228600">
              <a:buAutoNum type="arabicPeriod"/>
            </a:pPr>
            <a:r>
              <a:rPr lang="en-GB" sz="700" dirty="0" smtClean="0">
                <a:latin typeface="Courier New" panose="02070309020205020404" pitchFamily="49" charset="0"/>
                <a:cs typeface="Courier New" panose="02070309020205020404" pitchFamily="49" charset="0"/>
              </a:rPr>
              <a:t>Programmer/debugger </a:t>
            </a:r>
            <a:r>
              <a:rPr lang="en-GB" sz="700" dirty="0">
                <a:latin typeface="Courier New" panose="02070309020205020404" pitchFamily="49" charset="0"/>
                <a:cs typeface="Courier New" panose="02070309020205020404" pitchFamily="49" charset="0"/>
              </a:rPr>
              <a:t>connectivity supporting MPLAB® ICD 3, MPLAB REAL ICE, </a:t>
            </a:r>
            <a:r>
              <a:rPr lang="en-GB" sz="700" dirty="0" err="1">
                <a:latin typeface="Courier New" panose="02070309020205020404" pitchFamily="49" charset="0"/>
                <a:cs typeface="Courier New" panose="02070309020205020404" pitchFamily="49" charset="0"/>
              </a:rPr>
              <a:t>PICkit</a:t>
            </a:r>
            <a:r>
              <a:rPr lang="en-GB" sz="700" dirty="0">
                <a:latin typeface="Courier New" panose="02070309020205020404" pitchFamily="49" charset="0"/>
                <a:cs typeface="Courier New" panose="02070309020205020404" pitchFamily="49" charset="0"/>
              </a:rPr>
              <a:t> </a:t>
            </a:r>
            <a:r>
              <a:rPr lang="en-GB" sz="700" dirty="0" smtClean="0">
                <a:latin typeface="Courier New" panose="02070309020205020404" pitchFamily="49" charset="0"/>
                <a:cs typeface="Courier New" panose="02070309020205020404" pitchFamily="49" charset="0"/>
              </a:rPr>
              <a:t>2 </a:t>
            </a:r>
            <a:r>
              <a:rPr lang="en-GB" sz="700" dirty="0">
                <a:latin typeface="Courier New" panose="02070309020205020404" pitchFamily="49" charset="0"/>
                <a:cs typeface="Courier New" panose="02070309020205020404" pitchFamily="49" charset="0"/>
              </a:rPr>
              <a:t>and </a:t>
            </a:r>
            <a:r>
              <a:rPr lang="en-GB" sz="700" dirty="0" err="1">
                <a:latin typeface="Courier New" panose="02070309020205020404" pitchFamily="49" charset="0"/>
                <a:cs typeface="Courier New" panose="02070309020205020404" pitchFamily="49" charset="0"/>
              </a:rPr>
              <a:t>PICkit</a:t>
            </a:r>
            <a:r>
              <a:rPr lang="en-GB" sz="700" dirty="0">
                <a:latin typeface="Courier New" panose="02070309020205020404" pitchFamily="49" charset="0"/>
                <a:cs typeface="Courier New" panose="02070309020205020404" pitchFamily="49" charset="0"/>
              </a:rPr>
              <a:t> 3 </a:t>
            </a:r>
            <a:endParaRPr lang="en-GB" sz="700" dirty="0" smtClean="0">
              <a:latin typeface="Courier New" panose="02070309020205020404" pitchFamily="49" charset="0"/>
              <a:cs typeface="Courier New" panose="02070309020205020404" pitchFamily="49" charset="0"/>
            </a:endParaRPr>
          </a:p>
          <a:p>
            <a:pPr marL="228600" indent="-228600">
              <a:buAutoNum type="arabicPeriod"/>
            </a:pPr>
            <a:r>
              <a:rPr lang="en-GB" sz="700" dirty="0" err="1" smtClean="0">
                <a:latin typeface="Courier New" panose="02070309020205020404" pitchFamily="49" charset="0"/>
                <a:cs typeface="Courier New" panose="02070309020205020404" pitchFamily="49" charset="0"/>
              </a:rPr>
              <a:t>PICkit</a:t>
            </a:r>
            <a:r>
              <a:rPr lang="en-GB" sz="700" dirty="0" smtClean="0">
                <a:latin typeface="Courier New" panose="02070309020205020404" pitchFamily="49" charset="0"/>
                <a:cs typeface="Courier New" panose="02070309020205020404" pitchFamily="49" charset="0"/>
              </a:rPr>
              <a:t> </a:t>
            </a:r>
            <a:r>
              <a:rPr lang="en-GB" sz="700" dirty="0">
                <a:latin typeface="Courier New" panose="02070309020205020404" pitchFamily="49" charset="0"/>
                <a:cs typeface="Courier New" panose="02070309020205020404" pitchFamily="49" charset="0"/>
              </a:rPr>
              <a:t>Serial Connector for analysis of serial communications peripherals such as SPI or I2C™ </a:t>
            </a:r>
            <a:endParaRPr lang="en-GB" sz="700" dirty="0" smtClean="0">
              <a:latin typeface="Courier New" panose="02070309020205020404" pitchFamily="49" charset="0"/>
              <a:cs typeface="Courier New" panose="02070309020205020404" pitchFamily="49" charset="0"/>
            </a:endParaRPr>
          </a:p>
          <a:p>
            <a:pPr marL="228600" indent="-228600">
              <a:buAutoNum type="arabicPeriod"/>
            </a:pPr>
            <a:r>
              <a:rPr lang="en-GB" sz="700" dirty="0" smtClean="0">
                <a:latin typeface="Courier New" panose="02070309020205020404" pitchFamily="49" charset="0"/>
                <a:cs typeface="Courier New" panose="02070309020205020404" pitchFamily="49" charset="0"/>
              </a:rPr>
              <a:t>5 k </a:t>
            </a:r>
            <a:r>
              <a:rPr lang="en-GB" sz="700" dirty="0">
                <a:latin typeface="Courier New" panose="02070309020205020404" pitchFamily="49" charset="0"/>
                <a:cs typeface="Courier New" panose="02070309020205020404" pitchFamily="49" charset="0"/>
              </a:rPr>
              <a:t>pot for devices with </a:t>
            </a:r>
            <a:r>
              <a:rPr lang="en-GB" sz="700" dirty="0" err="1">
                <a:latin typeface="Courier New" panose="02070309020205020404" pitchFamily="49" charset="0"/>
                <a:cs typeface="Courier New" panose="02070309020205020404" pitchFamily="49" charset="0"/>
              </a:rPr>
              <a:t>analog</a:t>
            </a:r>
            <a:r>
              <a:rPr lang="en-GB" sz="700" dirty="0">
                <a:latin typeface="Courier New" panose="02070309020205020404" pitchFamily="49" charset="0"/>
                <a:cs typeface="Courier New" panose="02070309020205020404" pitchFamily="49" charset="0"/>
              </a:rPr>
              <a:t> inputs </a:t>
            </a:r>
            <a:endParaRPr lang="en-GB" sz="700" dirty="0" smtClean="0">
              <a:latin typeface="Courier New" panose="02070309020205020404" pitchFamily="49" charset="0"/>
              <a:cs typeface="Courier New" panose="02070309020205020404" pitchFamily="49" charset="0"/>
            </a:endParaRPr>
          </a:p>
          <a:p>
            <a:pPr marL="228600" indent="-228600">
              <a:buAutoNum type="arabicPeriod"/>
            </a:pPr>
            <a:r>
              <a:rPr lang="en-GB" sz="700" dirty="0" smtClean="0">
                <a:latin typeface="Courier New" panose="02070309020205020404" pitchFamily="49" charset="0"/>
                <a:cs typeface="Courier New" panose="02070309020205020404" pitchFamily="49" charset="0"/>
              </a:rPr>
              <a:t>Three </a:t>
            </a:r>
            <a:r>
              <a:rPr lang="en-GB" sz="700" dirty="0">
                <a:latin typeface="Courier New" panose="02070309020205020404" pitchFamily="49" charset="0"/>
                <a:cs typeface="Courier New" panose="02070309020205020404" pitchFamily="49" charset="0"/>
              </a:rPr>
              <a:t>push button switches for external stimulus and Reset </a:t>
            </a:r>
            <a:endParaRPr lang="en-GB" sz="700" dirty="0" smtClean="0">
              <a:latin typeface="Courier New" panose="02070309020205020404" pitchFamily="49" charset="0"/>
              <a:cs typeface="Courier New" panose="02070309020205020404" pitchFamily="49" charset="0"/>
            </a:endParaRPr>
          </a:p>
          <a:p>
            <a:pPr marL="228600" indent="-228600">
              <a:buAutoNum type="arabicPeriod"/>
            </a:pPr>
            <a:r>
              <a:rPr lang="en-GB" sz="700" dirty="0" smtClean="0">
                <a:latin typeface="Courier New" panose="02070309020205020404" pitchFamily="49" charset="0"/>
                <a:cs typeface="Courier New" panose="02070309020205020404" pitchFamily="49" charset="0"/>
              </a:rPr>
              <a:t>Power-on </a:t>
            </a:r>
            <a:r>
              <a:rPr lang="en-GB" sz="700" dirty="0">
                <a:latin typeface="Courier New" panose="02070309020205020404" pitchFamily="49" charset="0"/>
                <a:cs typeface="Courier New" panose="02070309020205020404" pitchFamily="49" charset="0"/>
              </a:rPr>
              <a:t>indicator LED </a:t>
            </a:r>
            <a:endParaRPr lang="en-GB" sz="700" dirty="0" smtClean="0">
              <a:latin typeface="Courier New" panose="02070309020205020404" pitchFamily="49" charset="0"/>
              <a:cs typeface="Courier New" panose="02070309020205020404" pitchFamily="49" charset="0"/>
            </a:endParaRPr>
          </a:p>
          <a:p>
            <a:pPr marL="228600" indent="-228600">
              <a:buAutoNum type="arabicPeriod"/>
            </a:pPr>
            <a:r>
              <a:rPr lang="en-GB" sz="700" dirty="0" smtClean="0">
                <a:latin typeface="Courier New" panose="02070309020205020404" pitchFamily="49" charset="0"/>
                <a:cs typeface="Courier New" panose="02070309020205020404" pitchFamily="49" charset="0"/>
              </a:rPr>
              <a:t>Four </a:t>
            </a:r>
            <a:r>
              <a:rPr lang="en-GB" sz="700" dirty="0">
                <a:latin typeface="Courier New" panose="02070309020205020404" pitchFamily="49" charset="0"/>
                <a:cs typeface="Courier New" panose="02070309020205020404" pitchFamily="49" charset="0"/>
              </a:rPr>
              <a:t>LEDs connected to PORTB </a:t>
            </a:r>
            <a:endParaRPr lang="en-GB" sz="700" dirty="0" smtClean="0">
              <a:latin typeface="Courier New" panose="02070309020205020404" pitchFamily="49" charset="0"/>
              <a:cs typeface="Courier New" panose="02070309020205020404" pitchFamily="49" charset="0"/>
            </a:endParaRPr>
          </a:p>
          <a:p>
            <a:pPr marL="228600" indent="-228600">
              <a:buAutoNum type="arabicPeriod"/>
            </a:pPr>
            <a:r>
              <a:rPr lang="en-GB" sz="700" dirty="0" smtClean="0">
                <a:latin typeface="Courier New" panose="02070309020205020404" pitchFamily="49" charset="0"/>
                <a:cs typeface="Courier New" panose="02070309020205020404" pitchFamily="49" charset="0"/>
              </a:rPr>
              <a:t>On-board </a:t>
            </a:r>
            <a:r>
              <a:rPr lang="en-GB" sz="700" dirty="0">
                <a:latin typeface="Courier New" panose="02070309020205020404" pitchFamily="49" charset="0"/>
                <a:cs typeface="Courier New" panose="02070309020205020404" pitchFamily="49" charset="0"/>
              </a:rPr>
              <a:t>external oscillators including: a) Unpopulated DIP socket for canned crystal oscillator (Y2) b) RC oscillator circuit (R4, C3) c) Unpopulated holes for crystal connection (Y1) d) 32.768 kHz crystal for Timer1 clock operation (Y3</a:t>
            </a:r>
            <a:r>
              <a:rPr lang="en-GB" sz="700" dirty="0" smtClean="0">
                <a:latin typeface="Courier New" panose="02070309020205020404" pitchFamily="49" charset="0"/>
                <a:cs typeface="Courier New" panose="02070309020205020404" pitchFamily="49" charset="0"/>
              </a:rPr>
              <a:t>)</a:t>
            </a:r>
          </a:p>
          <a:p>
            <a:pPr marL="228600" indent="-228600">
              <a:buAutoNum type="arabicPeriod"/>
            </a:pPr>
            <a:r>
              <a:rPr lang="en-GB" sz="700" dirty="0">
                <a:latin typeface="Courier New" panose="02070309020205020404" pitchFamily="49" charset="0"/>
                <a:cs typeface="Courier New" panose="02070309020205020404" pitchFamily="49" charset="0"/>
              </a:rPr>
              <a:t>32K x 8 Serial EEPROM</a:t>
            </a:r>
          </a:p>
          <a:p>
            <a:pPr marL="228600" indent="-228600">
              <a:buAutoNum type="arabicPeriod"/>
            </a:pPr>
            <a:r>
              <a:rPr lang="en-GB" sz="700" dirty="0" smtClean="0">
                <a:latin typeface="Courier New" panose="02070309020205020404" pitchFamily="49" charset="0"/>
                <a:cs typeface="Courier New" panose="02070309020205020404" pitchFamily="49" charset="0"/>
              </a:rPr>
              <a:t>LCD </a:t>
            </a:r>
            <a:r>
              <a:rPr lang="en-GB" sz="700" dirty="0">
                <a:latin typeface="Courier New" panose="02070309020205020404" pitchFamily="49" charset="0"/>
                <a:cs typeface="Courier New" panose="02070309020205020404" pitchFamily="49" charset="0"/>
              </a:rPr>
              <a:t>display</a:t>
            </a:r>
          </a:p>
          <a:p>
            <a:pPr marL="228600" indent="-228600">
              <a:buAutoNum type="arabicPeriod"/>
            </a:pPr>
            <a:r>
              <a:rPr lang="en-GB" sz="700" dirty="0" smtClean="0">
                <a:latin typeface="Courier New" panose="02070309020205020404" pitchFamily="49" charset="0"/>
                <a:cs typeface="Courier New" panose="02070309020205020404" pitchFamily="49" charset="0"/>
              </a:rPr>
              <a:t>Piezo </a:t>
            </a:r>
            <a:r>
              <a:rPr lang="en-GB" sz="700" dirty="0">
                <a:latin typeface="Courier New" panose="02070309020205020404" pitchFamily="49" charset="0"/>
                <a:cs typeface="Courier New" panose="02070309020205020404" pitchFamily="49" charset="0"/>
              </a:rPr>
              <a:t>buzzer</a:t>
            </a:r>
          </a:p>
          <a:p>
            <a:pPr marL="228600" indent="-228600">
              <a:buAutoNum type="arabicPeriod"/>
            </a:pPr>
            <a:r>
              <a:rPr lang="en-GB" sz="700" dirty="0" smtClean="0">
                <a:latin typeface="Courier New" panose="02070309020205020404" pitchFamily="49" charset="0"/>
                <a:cs typeface="Courier New" panose="02070309020205020404" pitchFamily="49" charset="0"/>
              </a:rPr>
              <a:t>Prototype </a:t>
            </a:r>
            <a:r>
              <a:rPr lang="en-GB" sz="700" dirty="0">
                <a:latin typeface="Courier New" panose="02070309020205020404" pitchFamily="49" charset="0"/>
                <a:cs typeface="Courier New" panose="02070309020205020404" pitchFamily="49" charset="0"/>
              </a:rPr>
              <a:t>area for user hardware</a:t>
            </a:r>
          </a:p>
          <a:p>
            <a:pPr marL="228600" indent="-228600">
              <a:buAutoNum type="arabicPeriod"/>
            </a:pPr>
            <a:r>
              <a:rPr lang="en-GB" sz="700" dirty="0" smtClean="0">
                <a:latin typeface="Courier New" panose="02070309020205020404" pitchFamily="49" charset="0"/>
                <a:cs typeface="Courier New" panose="02070309020205020404" pitchFamily="49" charset="0"/>
              </a:rPr>
              <a:t>Expansion </a:t>
            </a:r>
            <a:r>
              <a:rPr lang="en-GB" sz="700" dirty="0">
                <a:latin typeface="Courier New" panose="02070309020205020404" pitchFamily="49" charset="0"/>
                <a:cs typeface="Courier New" panose="02070309020205020404" pitchFamily="49" charset="0"/>
              </a:rPr>
              <a:t>Header for </a:t>
            </a:r>
            <a:r>
              <a:rPr lang="en-GB" sz="700" dirty="0" err="1">
                <a:latin typeface="Courier New" panose="02070309020205020404" pitchFamily="49" charset="0"/>
                <a:cs typeface="Courier New" panose="02070309020205020404" pitchFamily="49" charset="0"/>
              </a:rPr>
              <a:t>PICtail</a:t>
            </a:r>
            <a:r>
              <a:rPr lang="en-GB" sz="700" dirty="0">
                <a:latin typeface="Courier New" panose="02070309020205020404" pitchFamily="49" charset="0"/>
                <a:cs typeface="Courier New" panose="02070309020205020404" pitchFamily="49" charset="0"/>
              </a:rPr>
              <a:t>™ daughter card connectivity or user access to</a:t>
            </a:r>
          </a:p>
          <a:p>
            <a:pPr marL="228600" indent="-228600">
              <a:buAutoNum type="arabicPeriod"/>
            </a:pPr>
            <a:r>
              <a:rPr lang="en-GB" sz="700" dirty="0" smtClean="0">
                <a:latin typeface="Courier New" panose="02070309020205020404" pitchFamily="49" charset="0"/>
                <a:cs typeface="Courier New" panose="02070309020205020404" pitchFamily="49" charset="0"/>
              </a:rPr>
              <a:t>MCUs</a:t>
            </a:r>
            <a:endParaRPr lang="en-GB" sz="700" dirty="0">
              <a:latin typeface="Courier New" panose="02070309020205020404" pitchFamily="49" charset="0"/>
              <a:cs typeface="Courier New" panose="02070309020205020404" pitchFamily="49" charset="0"/>
            </a:endParaRPr>
          </a:p>
          <a:p>
            <a:pPr marL="228600" indent="-228600">
              <a:buAutoNum type="arabicPeriod"/>
            </a:pPr>
            <a:r>
              <a:rPr lang="en-GB" sz="700" dirty="0" smtClean="0">
                <a:latin typeface="Courier New" panose="02070309020205020404" pitchFamily="49" charset="0"/>
                <a:cs typeface="Courier New" panose="02070309020205020404" pitchFamily="49" charset="0"/>
              </a:rPr>
              <a:t>Microchip </a:t>
            </a:r>
            <a:r>
              <a:rPr lang="en-GB" sz="700" dirty="0">
                <a:latin typeface="Courier New" panose="02070309020205020404" pitchFamily="49" charset="0"/>
                <a:cs typeface="Courier New" panose="02070309020205020404" pitchFamily="49" charset="0"/>
              </a:rPr>
              <a:t>TC74 thermal sensor</a:t>
            </a:r>
          </a:p>
        </p:txBody>
      </p:sp>
    </p:spTree>
    <p:extLst>
      <p:ext uri="{BB962C8B-B14F-4D97-AF65-F5344CB8AC3E}">
        <p14:creationId xmlns:p14="http://schemas.microsoft.com/office/powerpoint/2010/main" val="3257835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023" t="5968" r="4383" b="5255"/>
          <a:stretch/>
        </p:blipFill>
        <p:spPr bwMode="auto">
          <a:xfrm>
            <a:off x="395536" y="1565285"/>
            <a:ext cx="4810762" cy="3094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vert="horz" lIns="85064" tIns="42531" rIns="85064" bIns="42531" rtlCol="0" anchor="t">
            <a:normAutofit/>
          </a:bodyPr>
          <a:lstStyle/>
          <a:p>
            <a:pPr algn="l"/>
            <a:r>
              <a:rPr lang="en-GB" dirty="0" smtClean="0"/>
              <a:t>Hardware</a:t>
            </a:r>
            <a:endParaRPr lang="en-GB" dirty="0"/>
          </a:p>
        </p:txBody>
      </p:sp>
      <p:sp>
        <p:nvSpPr>
          <p:cNvPr id="10" name="Rectangle 9"/>
          <p:cNvSpPr/>
          <p:nvPr/>
        </p:nvSpPr>
        <p:spPr>
          <a:xfrm>
            <a:off x="3203847" y="2499742"/>
            <a:ext cx="2020463" cy="5558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10"/>
          <p:cNvSpPr/>
          <p:nvPr/>
        </p:nvSpPr>
        <p:spPr>
          <a:xfrm>
            <a:off x="355276" y="2131057"/>
            <a:ext cx="2372758"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ectangle 12"/>
          <p:cNvSpPr/>
          <p:nvPr/>
        </p:nvSpPr>
        <p:spPr>
          <a:xfrm>
            <a:off x="945664" y="2657840"/>
            <a:ext cx="1776681" cy="1440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4" name="Picture 2"/>
          <p:cNvPicPr>
            <a:picLocks noChangeAspect="1" noChangeArrowheads="1"/>
          </p:cNvPicPr>
          <p:nvPr/>
        </p:nvPicPr>
        <p:blipFill>
          <a:blip r:embed="rId3" cstate="print"/>
          <a:srcRect/>
          <a:stretch>
            <a:fillRect/>
          </a:stretch>
        </p:blipFill>
        <p:spPr bwMode="auto">
          <a:xfrm>
            <a:off x="6026986" y="2440971"/>
            <a:ext cx="3056087" cy="2643758"/>
          </a:xfrm>
          <a:prstGeom prst="rect">
            <a:avLst/>
          </a:prstGeom>
          <a:noFill/>
          <a:ln w="9525">
            <a:noFill/>
            <a:miter lim="800000"/>
            <a:headEnd/>
            <a:tailEnd/>
          </a:ln>
          <a:effectLst/>
        </p:spPr>
      </p:pic>
      <p:sp>
        <p:nvSpPr>
          <p:cNvPr id="3" name="TextBox 2"/>
          <p:cNvSpPr txBox="1"/>
          <p:nvPr/>
        </p:nvSpPr>
        <p:spPr>
          <a:xfrm>
            <a:off x="111785" y="2538967"/>
            <a:ext cx="829073" cy="353943"/>
          </a:xfrm>
          <a:prstGeom prst="rect">
            <a:avLst/>
          </a:prstGeom>
          <a:noFill/>
        </p:spPr>
        <p:txBody>
          <a:bodyPr wrap="none" rtlCol="0">
            <a:spAutoFit/>
          </a:bodyPr>
          <a:lstStyle/>
          <a:p>
            <a:r>
              <a:rPr lang="en-GB" b="1" dirty="0" smtClean="0">
                <a:solidFill>
                  <a:srgbClr val="FF0000"/>
                </a:solidFill>
              </a:rPr>
              <a:t>Switch</a:t>
            </a:r>
            <a:endParaRPr lang="en-GB" b="1" dirty="0">
              <a:solidFill>
                <a:srgbClr val="FF0000"/>
              </a:solidFill>
            </a:endParaRPr>
          </a:p>
        </p:txBody>
      </p:sp>
      <p:sp>
        <p:nvSpPr>
          <p:cNvPr id="5" name="TextBox 4"/>
          <p:cNvSpPr txBox="1"/>
          <p:nvPr/>
        </p:nvSpPr>
        <p:spPr>
          <a:xfrm>
            <a:off x="6205538" y="2900454"/>
            <a:ext cx="271462" cy="92333"/>
          </a:xfrm>
          <a:prstGeom prst="rect">
            <a:avLst/>
          </a:prstGeom>
          <a:solidFill>
            <a:schemeClr val="bg1"/>
          </a:solidFill>
        </p:spPr>
        <p:txBody>
          <a:bodyPr wrap="square" lIns="0" tIns="0" rIns="0" bIns="0" rtlCol="0">
            <a:spAutoFit/>
          </a:bodyPr>
          <a:lstStyle/>
          <a:p>
            <a:r>
              <a:rPr lang="en-GB" sz="600" b="1" dirty="0" smtClean="0">
                <a:latin typeface="Arial" panose="020B0604020202020204" pitchFamily="34" charset="0"/>
                <a:cs typeface="Arial" panose="020B0604020202020204" pitchFamily="34" charset="0"/>
              </a:rPr>
              <a:t>RA4</a:t>
            </a:r>
            <a:endParaRPr lang="en-GB" sz="600" b="1" dirty="0">
              <a:latin typeface="Arial" panose="020B0604020202020204" pitchFamily="34" charset="0"/>
              <a:cs typeface="Arial" panose="020B0604020202020204" pitchFamily="34" charset="0"/>
            </a:endParaRPr>
          </a:p>
        </p:txBody>
      </p:sp>
      <p:sp>
        <p:nvSpPr>
          <p:cNvPr id="15" name="Rectangle 14"/>
          <p:cNvSpPr/>
          <p:nvPr/>
        </p:nvSpPr>
        <p:spPr>
          <a:xfrm>
            <a:off x="6876256" y="2624168"/>
            <a:ext cx="28803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7884368" y="2749131"/>
            <a:ext cx="28803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7236296" y="3363838"/>
            <a:ext cx="28803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6804248" y="3618834"/>
            <a:ext cx="288032" cy="3930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p:cNvSpPr/>
          <p:nvPr/>
        </p:nvSpPr>
        <p:spPr>
          <a:xfrm>
            <a:off x="6886844" y="4103512"/>
            <a:ext cx="28803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568276" y="4515966"/>
            <a:ext cx="28803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8546742" y="4443958"/>
            <a:ext cx="288032"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Connector 7"/>
          <p:cNvCxnSpPr/>
          <p:nvPr/>
        </p:nvCxnSpPr>
        <p:spPr>
          <a:xfrm flipV="1">
            <a:off x="6499811" y="3861447"/>
            <a:ext cx="972643" cy="5824"/>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640823" y="2669708"/>
            <a:ext cx="72008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b="1" dirty="0" smtClean="0">
                <a:solidFill>
                  <a:schemeClr val="tx1"/>
                </a:solidFill>
              </a:rPr>
              <a:t>SWITCH</a:t>
            </a:r>
            <a:endParaRPr lang="en-GB" sz="900" b="1" dirty="0">
              <a:solidFill>
                <a:schemeClr val="tx1"/>
              </a:solidFill>
            </a:endParaRPr>
          </a:p>
        </p:txBody>
      </p:sp>
    </p:spTree>
    <p:extLst>
      <p:ext uri="{BB962C8B-B14F-4D97-AF65-F5344CB8AC3E}">
        <p14:creationId xmlns:p14="http://schemas.microsoft.com/office/powerpoint/2010/main" val="1407943707"/>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par>
    </p:tnLst>
  </p:timing>
</p:sld>
</file>

<file path=ppt/theme/theme1.xml><?xml version="1.0" encoding="utf-8"?>
<a:theme xmlns:a="http://schemas.openxmlformats.org/drawingml/2006/main" name="GCstudioThemeLigh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GC Basic Fonts">
      <a:majorFont>
        <a:latin typeface="Microsoft YaHei"/>
        <a:ea typeface=""/>
        <a:cs typeface=""/>
      </a:majorFont>
      <a:minorFont>
        <a:latin typeface="Corbel"/>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GCstudioThemeLight" id="{4C740F94-33C0-4EEC-9234-F56C348A0987}" vid="{A43F8B96-90D8-489D-B80F-92F9D6F351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11891</TotalTime>
  <Words>1486</Words>
  <Application>Microsoft Office PowerPoint</Application>
  <PresentationFormat>On-screen Show (16:9)</PresentationFormat>
  <Paragraphs>264</Paragraphs>
  <Slides>17</Slides>
  <Notes>0</Notes>
  <HiddenSlides>1</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GCstudioThemeLight</vt:lpstr>
      <vt:lpstr>GCBASIC</vt:lpstr>
      <vt:lpstr>GCBASIC</vt:lpstr>
      <vt:lpstr>GCBASIC</vt:lpstr>
      <vt:lpstr>PIC16Fxxxx</vt:lpstr>
      <vt:lpstr>Videos...</vt:lpstr>
      <vt:lpstr>GCBASIC Compiler</vt:lpstr>
      <vt:lpstr>Prerequisites </vt:lpstr>
      <vt:lpstr>Hardware</vt:lpstr>
      <vt:lpstr>Hardware</vt:lpstr>
      <vt:lpstr>Hardware</vt:lpstr>
      <vt:lpstr>Tutorial overview</vt:lpstr>
      <vt:lpstr>Lab</vt:lpstr>
      <vt:lpstr>PowerPoint Presentation</vt:lpstr>
      <vt:lpstr>Videos...</vt:lpstr>
      <vt:lpstr>GCBASIC</vt:lpstr>
      <vt:lpstr>PowerPoint Presentation</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Cow BASIC</dc:title>
  <dc:creator>admin</dc:creator>
  <cp:lastModifiedBy>admin</cp:lastModifiedBy>
  <cp:revision>736</cp:revision>
  <dcterms:created xsi:type="dcterms:W3CDTF">2019-01-08T20:03:06Z</dcterms:created>
  <dcterms:modified xsi:type="dcterms:W3CDTF">2025-01-25T16:37:30Z</dcterms:modified>
</cp:coreProperties>
</file>