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3" r:id="rId2"/>
    <p:sldId id="324" r:id="rId3"/>
    <p:sldId id="325" r:id="rId4"/>
    <p:sldId id="326" r:id="rId5"/>
    <p:sldId id="327" r:id="rId6"/>
    <p:sldId id="282" r:id="rId7"/>
    <p:sldId id="317" r:id="rId8"/>
    <p:sldId id="316" r:id="rId9"/>
    <p:sldId id="318" r:id="rId10"/>
    <p:sldId id="319" r:id="rId11"/>
    <p:sldId id="320" r:id="rId12"/>
    <p:sldId id="322" r:id="rId13"/>
    <p:sldId id="310" r:id="rId14"/>
    <p:sldId id="295" r:id="rId15"/>
    <p:sldId id="330" r:id="rId16"/>
    <p:sldId id="328" r:id="rId17"/>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varScale="1">
        <p:scale>
          <a:sx n="144" d="100"/>
          <a:sy n="144" d="100"/>
        </p:scale>
        <p:origin x="690" y="126"/>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09/11/2024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a:p>
        </p:txBody>
      </p:sp>
    </p:spTree>
    <p:extLst>
      <p:ext uri="{BB962C8B-B14F-4D97-AF65-F5344CB8AC3E}">
        <p14:creationId xmlns:p14="http://schemas.microsoft.com/office/powerpoint/2010/main" val="410544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09/11/2024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a:p>
        </p:txBody>
      </p:sp>
    </p:spTree>
    <p:extLst>
      <p:ext uri="{BB962C8B-B14F-4D97-AF65-F5344CB8AC3E}">
        <p14:creationId xmlns:p14="http://schemas.microsoft.com/office/powerpoint/2010/main" val="2569393303"/>
      </p:ext>
    </p:extLst>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4"/>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1"/>
            <a:ext cx="6400800" cy="1314450"/>
          </a:xfrm>
        </p:spPr>
        <p:txBody>
          <a:bodyPr/>
          <a:lstStyle>
            <a:lvl1pPr marL="0" indent="0" algn="ctr">
              <a:buNone/>
              <a:defRPr>
                <a:solidFill>
                  <a:schemeClr val="tx1">
                    <a:tint val="75000"/>
                  </a:schemeClr>
                </a:solidFill>
              </a:defRPr>
            </a:lvl1pPr>
            <a:lvl2pPr marL="425318" indent="0" algn="ctr">
              <a:buNone/>
              <a:defRPr>
                <a:solidFill>
                  <a:schemeClr val="tx1">
                    <a:tint val="75000"/>
                  </a:schemeClr>
                </a:solidFill>
              </a:defRPr>
            </a:lvl2pPr>
            <a:lvl3pPr marL="850636" indent="0" algn="ctr">
              <a:buNone/>
              <a:defRPr>
                <a:solidFill>
                  <a:schemeClr val="tx1">
                    <a:tint val="75000"/>
                  </a:schemeClr>
                </a:solidFill>
              </a:defRPr>
            </a:lvl3pPr>
            <a:lvl4pPr marL="1275954" indent="0" algn="ctr">
              <a:buNone/>
              <a:defRPr>
                <a:solidFill>
                  <a:schemeClr val="tx1">
                    <a:tint val="75000"/>
                  </a:schemeClr>
                </a:solidFill>
              </a:defRPr>
            </a:lvl4pPr>
            <a:lvl5pPr marL="1701273" indent="0" algn="ctr">
              <a:buNone/>
              <a:defRPr>
                <a:solidFill>
                  <a:schemeClr val="tx1">
                    <a:tint val="75000"/>
                  </a:schemeClr>
                </a:solidFill>
              </a:defRPr>
            </a:lvl5pPr>
            <a:lvl6pPr marL="2126591" indent="0" algn="ctr">
              <a:buNone/>
              <a:defRPr>
                <a:solidFill>
                  <a:schemeClr val="tx1">
                    <a:tint val="75000"/>
                  </a:schemeClr>
                </a:solidFill>
              </a:defRPr>
            </a:lvl6pPr>
            <a:lvl7pPr marL="2551909" indent="0" algn="ctr">
              <a:buNone/>
              <a:defRPr>
                <a:solidFill>
                  <a:schemeClr val="tx1">
                    <a:tint val="75000"/>
                  </a:schemeClr>
                </a:solidFill>
              </a:defRPr>
            </a:lvl7pPr>
            <a:lvl8pPr marL="2977227" indent="0" algn="ctr">
              <a:buNone/>
              <a:defRPr>
                <a:solidFill>
                  <a:schemeClr val="tx1">
                    <a:tint val="75000"/>
                  </a:schemeClr>
                </a:solidFill>
              </a:defRPr>
            </a:lvl8pPr>
            <a:lvl9pPr marL="340254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7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900">
                <a:solidFill>
                  <a:schemeClr val="tx1">
                    <a:tint val="75000"/>
                  </a:schemeClr>
                </a:solidFill>
              </a:defRPr>
            </a:lvl1pPr>
            <a:lvl2pPr marL="425318" indent="0">
              <a:buNone/>
              <a:defRPr sz="1700">
                <a:solidFill>
                  <a:schemeClr val="tx1">
                    <a:tint val="75000"/>
                  </a:schemeClr>
                </a:solidFill>
              </a:defRPr>
            </a:lvl2pPr>
            <a:lvl3pPr marL="850636" indent="0">
              <a:buNone/>
              <a:defRPr sz="1500">
                <a:solidFill>
                  <a:schemeClr val="tx1">
                    <a:tint val="75000"/>
                  </a:schemeClr>
                </a:solidFill>
              </a:defRPr>
            </a:lvl3pPr>
            <a:lvl4pPr marL="1275954" indent="0">
              <a:buNone/>
              <a:defRPr sz="1300">
                <a:solidFill>
                  <a:schemeClr val="tx1">
                    <a:tint val="75000"/>
                  </a:schemeClr>
                </a:solidFill>
              </a:defRPr>
            </a:lvl4pPr>
            <a:lvl5pPr marL="1701273" indent="0">
              <a:buNone/>
              <a:defRPr sz="1300">
                <a:solidFill>
                  <a:schemeClr val="tx1">
                    <a:tint val="75000"/>
                  </a:schemeClr>
                </a:solidFill>
              </a:defRPr>
            </a:lvl5pPr>
            <a:lvl6pPr marL="2126591" indent="0">
              <a:buNone/>
              <a:defRPr sz="1300">
                <a:solidFill>
                  <a:schemeClr val="tx1">
                    <a:tint val="75000"/>
                  </a:schemeClr>
                </a:solidFill>
              </a:defRPr>
            </a:lvl6pPr>
            <a:lvl7pPr marL="2551909" indent="0">
              <a:buNone/>
              <a:defRPr sz="1300">
                <a:solidFill>
                  <a:schemeClr val="tx1">
                    <a:tint val="75000"/>
                  </a:schemeClr>
                </a:solidFill>
              </a:defRPr>
            </a:lvl7pPr>
            <a:lvl8pPr marL="2977227" indent="0">
              <a:buNone/>
              <a:defRPr sz="1300">
                <a:solidFill>
                  <a:schemeClr val="tx1">
                    <a:tint val="75000"/>
                  </a:schemeClr>
                </a:solidFill>
              </a:defRPr>
            </a:lvl8pPr>
            <a:lvl9pPr marL="34025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2"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5980"/>
            <a:ext cx="8229601"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6"/>
            <a:ext cx="4040188"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6"/>
            <a:ext cx="4041775"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9"/>
            <a:ext cx="3008313" cy="871538"/>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2" y="204790"/>
            <a:ext cx="5111749" cy="438983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5318" indent="0">
              <a:buNone/>
              <a:defRPr sz="2600"/>
            </a:lvl2pPr>
            <a:lvl3pPr marL="850636" indent="0">
              <a:buNone/>
              <a:defRPr sz="2200"/>
            </a:lvl3pPr>
            <a:lvl4pPr marL="1275954" indent="0">
              <a:buNone/>
              <a:defRPr sz="1900"/>
            </a:lvl4pPr>
            <a:lvl5pPr marL="1701273" indent="0">
              <a:buNone/>
              <a:defRPr sz="1900"/>
            </a:lvl5pPr>
            <a:lvl6pPr marL="2126591" indent="0">
              <a:buNone/>
              <a:defRPr sz="1900"/>
            </a:lvl6pPr>
            <a:lvl7pPr marL="2551909" indent="0">
              <a:buNone/>
              <a:defRPr sz="1900"/>
            </a:lvl7pPr>
            <a:lvl8pPr marL="2977227" indent="0">
              <a:buNone/>
              <a:defRPr sz="1900"/>
            </a:lvl8pPr>
            <a:lvl9pPr marL="3402546" indent="0">
              <a:buNone/>
              <a:defRPr sz="1900"/>
            </a:lvl9pPr>
          </a:lstStyle>
          <a:p>
            <a:endParaRPr lang="en-GB" dirty="0"/>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09/11/2024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0"/>
            <a:ext cx="8229601" cy="857250"/>
          </a:xfrm>
          <a:prstGeom prst="rect">
            <a:avLst/>
          </a:prstGeom>
        </p:spPr>
        <p:txBody>
          <a:bodyPr vert="horz" lIns="85064" tIns="42531" rIns="85064" bIns="4253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2" y="1200151"/>
            <a:ext cx="8229601" cy="3394472"/>
          </a:xfrm>
          <a:prstGeom prst="rect">
            <a:avLst/>
          </a:prstGeom>
        </p:spPr>
        <p:txBody>
          <a:bodyPr vert="horz" lIns="85064" tIns="42531" rIns="85064" bIns="42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4767267"/>
            <a:ext cx="2133600" cy="273844"/>
          </a:xfrm>
          <a:prstGeom prst="rect">
            <a:avLst/>
          </a:prstGeom>
        </p:spPr>
        <p:txBody>
          <a:bodyPr vert="horz" lIns="85064" tIns="42531" rIns="85064" bIns="42531" rtlCol="0" anchor="ctr"/>
          <a:lstStyle>
            <a:lvl1pPr algn="l">
              <a:defRPr sz="1100">
                <a:solidFill>
                  <a:schemeClr val="tx1">
                    <a:tint val="75000"/>
                  </a:schemeClr>
                </a:solidFill>
              </a:defRPr>
            </a:lvl1pPr>
          </a:lstStyle>
          <a:p>
            <a:fld id="{C473AACB-D821-4991-9D88-46EB8D29E619}" type="datetimeFigureOut">
              <a:rPr lang="en-GB" smtClean="0"/>
              <a:pPr/>
              <a:t>09/11/2024</a:t>
            </a:fld>
            <a:endParaRPr lang="en-GB" dirty="0"/>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85064" tIns="42531" rIns="85064" bIns="42531" rtlCol="0" anchor="ctr"/>
          <a:lstStyle>
            <a:lvl1pPr algn="ctr">
              <a:defRPr sz="11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5064" tIns="42531" rIns="85064" bIns="42531" rtlCol="0" anchor="ctr"/>
          <a:lstStyle>
            <a:lvl1pPr algn="r">
              <a:defRPr sz="1100">
                <a:solidFill>
                  <a:schemeClr val="tx1">
                    <a:tint val="75000"/>
                  </a:schemeClr>
                </a:solidFill>
              </a:defRPr>
            </a:lvl1pPr>
          </a:lstStyle>
          <a:p>
            <a:fld id="{B25064BB-E67B-4C9B-9AC8-E5B521C073FA}"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850636" rtl="0" eaLnBrk="1" latinLnBrk="0" hangingPunct="1">
        <a:spcBef>
          <a:spcPct val="0"/>
        </a:spcBef>
        <a:buNone/>
        <a:defRPr sz="4100" kern="1200">
          <a:solidFill>
            <a:schemeClr val="tx1"/>
          </a:solidFill>
          <a:latin typeface="+mj-lt"/>
          <a:ea typeface="+mj-ea"/>
          <a:cs typeface="+mj-cs"/>
        </a:defRPr>
      </a:lvl1pPr>
    </p:titleStyle>
    <p:body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16 - 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Tree>
    <p:extLst>
      <p:ext uri="{BB962C8B-B14F-4D97-AF65-F5344CB8AC3E}">
        <p14:creationId xmlns:p14="http://schemas.microsoft.com/office/powerpoint/2010/main" val="2999217443"/>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usage</a:t>
            </a:r>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87232" y="3832126"/>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err="1" smtClean="0">
                <a:solidFill>
                  <a:srgbClr val="FF0000"/>
                </a:solidFill>
              </a:rPr>
              <a:t>Progmem</a:t>
            </a:r>
            <a:r>
              <a:rPr lang="en-ZA" sz="1800" b="1" dirty="0" smtClean="0">
                <a:solidFill>
                  <a:srgbClr val="FF0000"/>
                </a:solidFill>
              </a:rPr>
              <a:t> usage</a:t>
            </a:r>
          </a:p>
          <a:p>
            <a:pPr marL="744306" lvl="1" indent="-318988">
              <a:spcBef>
                <a:spcPct val="20000"/>
              </a:spcBef>
              <a:buFont typeface="Arial" pitchFamily="34" charset="0"/>
              <a:buChar char="•"/>
            </a:pPr>
            <a:r>
              <a:rPr lang="en-ZA" sz="1600" dirty="0" smtClean="0"/>
              <a:t>Your program</a:t>
            </a:r>
          </a:p>
          <a:p>
            <a:pPr marL="744306" lvl="1" indent="-318988">
              <a:spcBef>
                <a:spcPct val="20000"/>
              </a:spcBef>
              <a:buFont typeface="Arial" pitchFamily="34" charset="0"/>
              <a:buChar char="•"/>
            </a:pPr>
            <a:endParaRPr lang="en-ZA" sz="1600" dirty="0" smtClean="0"/>
          </a:p>
          <a:p>
            <a:pPr marL="744306" lvl="1" indent="-318988">
              <a:spcBef>
                <a:spcPct val="20000"/>
              </a:spcBef>
            </a:pPr>
            <a:r>
              <a:rPr lang="en-ZA" sz="1600" dirty="0" smtClean="0"/>
              <a:t>and/or</a:t>
            </a:r>
          </a:p>
          <a:p>
            <a:pPr marL="744306" lvl="1" indent="-318988">
              <a:spcBef>
                <a:spcPct val="20000"/>
              </a:spcBef>
              <a:buFont typeface="Arial" pitchFamily="34" charset="0"/>
              <a:buChar char="•"/>
            </a:pPr>
            <a:r>
              <a:rPr lang="en-ZA" sz="1600" dirty="0" smtClean="0"/>
              <a:t>Reference data</a:t>
            </a:r>
          </a:p>
          <a:p>
            <a:pPr marL="744306" lvl="1" indent="-318988">
              <a:spcBef>
                <a:spcPct val="20000"/>
              </a:spcBef>
              <a:buFont typeface="Arial" pitchFamily="34" charset="0"/>
              <a:buChar char="•"/>
            </a:pPr>
            <a:r>
              <a:rPr lang="en-ZA" sz="1600" dirty="0" smtClean="0"/>
              <a:t>Pictures</a:t>
            </a:r>
          </a:p>
          <a:p>
            <a:pPr marL="318988" indent="-318988">
              <a:spcBef>
                <a:spcPct val="20000"/>
              </a:spcBef>
              <a:buFont typeface="Arial" pitchFamily="34" charset="0"/>
              <a:buChar char="•"/>
            </a:pPr>
            <a:r>
              <a:rPr lang="en-ZA" sz="1800" dirty="0" smtClean="0"/>
              <a:t>Uses PFM direct addressing</a:t>
            </a:r>
          </a:p>
          <a:p>
            <a:pPr marL="744306" lvl="1"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
        <p:nvSpPr>
          <p:cNvPr id="26" name="Rectangle 25"/>
          <p:cNvSpPr/>
          <p:nvPr/>
        </p:nvSpPr>
        <p:spPr>
          <a:xfrm>
            <a:off x="6184950" y="2149872"/>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SAF usage</a:t>
            </a:r>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68876" y="3441502"/>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smtClean="0">
                <a:solidFill>
                  <a:srgbClr val="FF0000"/>
                </a:solidFill>
              </a:rPr>
              <a:t>SAF usage</a:t>
            </a:r>
          </a:p>
          <a:p>
            <a:pPr marL="744306" lvl="1" indent="-318988">
              <a:spcBef>
                <a:spcPct val="20000"/>
              </a:spcBef>
              <a:buFont typeface="Arial" pitchFamily="34" charset="0"/>
              <a:buChar char="•"/>
            </a:pPr>
            <a:r>
              <a:rPr lang="en-ZA" sz="1800" dirty="0" smtClean="0"/>
              <a:t>Reference data</a:t>
            </a:r>
          </a:p>
          <a:p>
            <a:pPr marL="744306" lvl="1" indent="-318988">
              <a:spcBef>
                <a:spcPct val="20000"/>
              </a:spcBef>
              <a:buFont typeface="Arial" pitchFamily="34" charset="0"/>
              <a:buChar char="•"/>
            </a:pPr>
            <a:endParaRPr lang="en-ZA" sz="1800" dirty="0" smtClean="0"/>
          </a:p>
          <a:p>
            <a:pPr marL="744306" lvl="1" indent="-318988">
              <a:spcBef>
                <a:spcPct val="20000"/>
              </a:spcBef>
              <a:buFont typeface="Arial" pitchFamily="34" charset="0"/>
              <a:buChar char="•"/>
            </a:pPr>
            <a:r>
              <a:rPr lang="en-ZA" sz="1800" dirty="0" smtClean="0"/>
              <a:t>Must not be overwritten by user program – you MUST adjust program to </a:t>
            </a:r>
            <a:r>
              <a:rPr lang="en-ZA" sz="1800" b="1" dirty="0" smtClean="0"/>
              <a:t>NOT</a:t>
            </a:r>
            <a:r>
              <a:rPr lang="en-ZA" sz="1800" dirty="0" smtClean="0"/>
              <a:t> use SAF block</a:t>
            </a:r>
          </a:p>
          <a:p>
            <a:pPr marL="318988" indent="-318988">
              <a:spcBef>
                <a:spcPct val="20000"/>
              </a:spcBef>
              <a:buFont typeface="Arial" pitchFamily="34" charset="0"/>
              <a:buChar char="•"/>
            </a:pPr>
            <a:r>
              <a:rPr lang="en-ZA" sz="1800" dirty="0" smtClean="0"/>
              <a:t>Uses SAF offset addressing</a:t>
            </a:r>
          </a:p>
          <a:p>
            <a:pPr marL="318988"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26" name="Rectangle 25"/>
          <p:cNvSpPr/>
          <p:nvPr/>
        </p:nvSpPr>
        <p:spPr>
          <a:xfrm>
            <a:off x="6174260" y="4163368"/>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3" name="TextBox 2"/>
          <p:cNvSpPr txBox="1"/>
          <p:nvPr/>
        </p:nvSpPr>
        <p:spPr>
          <a:xfrm>
            <a:off x="3018036" y="1635646"/>
            <a:ext cx="2538214" cy="353943"/>
          </a:xfrm>
          <a:prstGeom prst="rect">
            <a:avLst/>
          </a:prstGeom>
          <a:solidFill>
            <a:schemeClr val="bg1"/>
          </a:solidFill>
          <a:ln>
            <a:solidFill>
              <a:schemeClr val="tx1"/>
            </a:solidFill>
          </a:ln>
        </p:spPr>
        <p:txBody>
          <a:bodyPr wrap="square" rtlCol="0">
            <a:spAutoFit/>
          </a:bodyPr>
          <a:lstStyle/>
          <a:p>
            <a:pPr algn="ctr"/>
            <a:r>
              <a:rPr lang="en-GB" dirty="0" smtClean="0"/>
              <a:t>PIC18FxxQ20</a:t>
            </a:r>
            <a:endParaRPr lang="en-GB" dirty="0"/>
          </a:p>
        </p:txBody>
      </p:sp>
      <p:sp>
        <p:nvSpPr>
          <p:cNvPr id="15" name="TextBox 14"/>
          <p:cNvSpPr txBox="1"/>
          <p:nvPr/>
        </p:nvSpPr>
        <p:spPr>
          <a:xfrm>
            <a:off x="6180956" y="1626761"/>
            <a:ext cx="2538214" cy="353943"/>
          </a:xfrm>
          <a:prstGeom prst="rect">
            <a:avLst/>
          </a:prstGeom>
          <a:solidFill>
            <a:schemeClr val="bg1"/>
          </a:solidFill>
          <a:ln>
            <a:solidFill>
              <a:schemeClr val="tx1"/>
            </a:solidFill>
          </a:ln>
        </p:spPr>
        <p:txBody>
          <a:bodyPr wrap="square" rtlCol="0">
            <a:spAutoFit/>
          </a:bodyPr>
          <a:lstStyle/>
          <a:p>
            <a:pPr algn="ctr"/>
            <a:r>
              <a:rPr lang="en-GB" dirty="0" smtClean="0"/>
              <a:t>PIC18FxxQ20</a:t>
            </a:r>
            <a:endParaRPr lang="en-GB"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EEDATA &amp; DATA Blocks</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89355857"/>
              </p:ext>
            </p:extLst>
          </p:nvPr>
        </p:nvGraphicFramePr>
        <p:xfrm>
          <a:off x="323531" y="1203598"/>
          <a:ext cx="5400597" cy="2020995"/>
        </p:xfrm>
        <a:graphic>
          <a:graphicData uri="http://schemas.openxmlformats.org/drawingml/2006/table">
            <a:tbl>
              <a:tblPr firstRow="1" bandRow="1">
                <a:tableStyleId>{5C22544A-7EE6-4342-B048-85BDC9FD1C3A}</a:tableStyleId>
              </a:tblPr>
              <a:tblGrid>
                <a:gridCol w="401610"/>
                <a:gridCol w="894531"/>
                <a:gridCol w="4104456"/>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smtClean="0"/>
                        <a:t>EEDATA</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GB" dirty="0" smtClean="0"/>
                        <a:t>An</a:t>
                      </a:r>
                      <a:r>
                        <a:rPr lang="en-GB" baseline="0" dirty="0" smtClean="0"/>
                        <a:t> EEPROM block or blocks of data that is programmed into the EEPROM</a:t>
                      </a:r>
                      <a:endParaRPr lang="en-GB" b="0" dirty="0" smtClean="0"/>
                    </a:p>
                  </a:txBody>
                  <a:tcPr/>
                </a:tc>
              </a:tr>
              <a:tr h="542715">
                <a:tc>
                  <a:txBody>
                    <a:bodyPr/>
                    <a:lstStyle/>
                    <a:p>
                      <a:r>
                        <a:rPr lang="en-GB" dirty="0" smtClean="0"/>
                        <a:t>2</a:t>
                      </a:r>
                      <a:endParaRPr lang="en-GB" dirty="0"/>
                    </a:p>
                  </a:txBody>
                  <a:tcPr/>
                </a:tc>
                <a:tc>
                  <a:txBody>
                    <a:bodyPr/>
                    <a:lstStyle/>
                    <a:p>
                      <a:r>
                        <a:rPr lang="en-GB" dirty="0" smtClean="0"/>
                        <a:t>DATA</a:t>
                      </a:r>
                      <a:endParaRPr lang="en-GB" dirty="0"/>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GB" dirty="0" smtClean="0"/>
                        <a:t>An</a:t>
                      </a:r>
                      <a:r>
                        <a:rPr lang="en-GB" baseline="0" dirty="0" smtClean="0"/>
                        <a:t> DATA block or blocks of data that is programmed just above your program</a:t>
                      </a:r>
                      <a:endParaRPr lang="en-GB" b="0" dirty="0" smtClean="0"/>
                    </a:p>
                    <a:p>
                      <a:endParaRPr lang="en-GB" dirty="0"/>
                    </a:p>
                  </a:txBody>
                  <a:tcPr/>
                </a:tc>
              </a:tr>
            </a:tbl>
          </a:graphicData>
        </a:graphic>
      </p:graphicFrame>
      <p:sp>
        <p:nvSpPr>
          <p:cNvPr id="9" name="Rectangle 8"/>
          <p:cNvSpPr/>
          <p:nvPr/>
        </p:nvSpPr>
        <p:spPr>
          <a:xfrm>
            <a:off x="7931150" y="904404"/>
            <a:ext cx="1047800" cy="155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smtClean="0"/>
              <a:t>Reference Data</a:t>
            </a:r>
            <a:endParaRPr lang="en-GB" sz="1000" dirty="0"/>
          </a:p>
        </p:txBody>
      </p:sp>
      <p:sp>
        <p:nvSpPr>
          <p:cNvPr id="10" name="Rectangle 9"/>
          <p:cNvSpPr/>
          <p:nvPr/>
        </p:nvSpPr>
        <p:spPr>
          <a:xfrm>
            <a:off x="7924800" y="594122"/>
            <a:ext cx="1047800" cy="2885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smtClean="0"/>
              <a:t>Program</a:t>
            </a:r>
            <a:endParaRPr lang="en-GB" sz="1000" dirty="0"/>
          </a:p>
        </p:txBody>
      </p:sp>
      <p:sp>
        <p:nvSpPr>
          <p:cNvPr id="3" name="TextBox 2"/>
          <p:cNvSpPr txBox="1"/>
          <p:nvPr/>
        </p:nvSpPr>
        <p:spPr>
          <a:xfrm>
            <a:off x="971600" y="3777060"/>
            <a:ext cx="4336572" cy="353943"/>
          </a:xfrm>
          <a:prstGeom prst="rect">
            <a:avLst/>
          </a:prstGeom>
          <a:noFill/>
          <a:ln>
            <a:solidFill>
              <a:schemeClr val="tx1"/>
            </a:solidFill>
          </a:ln>
        </p:spPr>
        <p:txBody>
          <a:bodyPr wrap="none" rtlCol="0">
            <a:spAutoFit/>
          </a:bodyPr>
          <a:lstStyle/>
          <a:p>
            <a:r>
              <a:rPr lang="en-GB" dirty="0" smtClean="0"/>
              <a:t>Both can area be easily used for reference data</a:t>
            </a:r>
            <a:endParaRPr lang="en-GB" dirty="0"/>
          </a:p>
        </p:txBody>
      </p:sp>
    </p:spTree>
    <p:extLst>
      <p:ext uri="{BB962C8B-B14F-4D97-AF65-F5344CB8AC3E}">
        <p14:creationId xmlns:p14="http://schemas.microsoft.com/office/powerpoint/2010/main" val="550257798"/>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Lab</a:t>
            </a:r>
          </a:p>
        </p:txBody>
      </p:sp>
      <p:sp>
        <p:nvSpPr>
          <p:cNvPr id="3" name="Content Placeholder 2"/>
          <p:cNvSpPr>
            <a:spLocks noGrp="1"/>
          </p:cNvSpPr>
          <p:nvPr>
            <p:ph idx="1"/>
          </p:nvPr>
        </p:nvSpPr>
        <p:spPr>
          <a:xfrm>
            <a:off x="457203" y="915566"/>
            <a:ext cx="5194918" cy="3679057"/>
          </a:xfrm>
        </p:spPr>
        <p:txBody>
          <a:bodyPr>
            <a:normAutofit/>
          </a:bodyPr>
          <a:lstStyle/>
          <a:p>
            <a:r>
              <a:rPr lang="en-GB" sz="2000" dirty="0" smtClean="0"/>
              <a:t>Walk the examples 	</a:t>
            </a:r>
          </a:p>
          <a:p>
            <a:pPr lvl="1"/>
            <a:r>
              <a:rPr lang="en-ZA" sz="1600" dirty="0" smtClean="0"/>
              <a:t>PROGMEM</a:t>
            </a:r>
          </a:p>
          <a:p>
            <a:pPr lvl="1"/>
            <a:r>
              <a:rPr lang="en-ZA" sz="1600" dirty="0" smtClean="0"/>
              <a:t>SAF</a:t>
            </a:r>
          </a:p>
          <a:p>
            <a:pPr lvl="1"/>
            <a:r>
              <a:rPr lang="en-ZA" sz="1600" dirty="0" smtClean="0"/>
              <a:t>EEPROM</a:t>
            </a:r>
          </a:p>
          <a:p>
            <a:pPr lvl="1"/>
            <a:r>
              <a:rPr lang="en-ZA" sz="1600" dirty="0" smtClean="0"/>
              <a:t>DATA</a:t>
            </a:r>
            <a:endParaRPr lang="en-GB" sz="1600" dirty="0" smtClean="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5" name="Content Placeholder 2"/>
          <p:cNvSpPr txBox="1">
            <a:spLocks/>
          </p:cNvSpPr>
          <p:nvPr/>
        </p:nvSpPr>
        <p:spPr>
          <a:xfrm>
            <a:off x="467543" y="689049"/>
            <a:ext cx="8229601" cy="3394472"/>
          </a:xfrm>
          <a:prstGeom prst="rect">
            <a:avLst/>
          </a:prstGeom>
        </p:spPr>
        <p:txBody>
          <a:bodyPr vert="horz" lIns="85064" tIns="42531" rIns="85064" bIns="42531" rtlCol="0">
            <a:noAutofit/>
          </a:bodyPr>
          <a:lst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LEDs</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make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 and more constants insights</a:t>
            </a:r>
          </a:p>
          <a:p>
            <a:pPr marL="478483" indent="-478483">
              <a:buFont typeface="+mj-lt"/>
              <a:buAutoNum type="arabicPeriod"/>
            </a:pPr>
            <a:r>
              <a:rPr lang="en-GB" sz="1100" dirty="0" smtClean="0"/>
              <a:t>Using I2C with serial to discover I2C devices</a:t>
            </a:r>
          </a:p>
          <a:p>
            <a:pPr marL="478483" indent="-478483">
              <a:buFont typeface="+mj-lt"/>
              <a:buAutoNum type="arabicPeriod"/>
            </a:pPr>
            <a:r>
              <a:rPr lang="en-GB" sz="1100" dirty="0" smtClean="0"/>
              <a:t>Using an I2C GCLD display</a:t>
            </a:r>
          </a:p>
          <a:p>
            <a:pPr marL="478483" indent="-478483">
              <a:buFont typeface="+mj-lt"/>
              <a:buAutoNum type="arabicPeriod"/>
            </a:pPr>
            <a:r>
              <a:rPr lang="en-GB" sz="1100" dirty="0" smtClean="0"/>
              <a:t>Using a SPI GCLD display</a:t>
            </a:r>
          </a:p>
          <a:p>
            <a:pPr marL="478483" indent="-478483">
              <a:buFont typeface="+mj-lt"/>
              <a:buAutoNum type="arabicPeriod"/>
            </a:pPr>
            <a:r>
              <a:rPr lang="en-GB" sz="1100" dirty="0" smtClean="0"/>
              <a:t>Using PWM, 7  ways,  to dim the LEDS</a:t>
            </a:r>
          </a:p>
          <a:p>
            <a:pPr marL="478483" indent="-478483">
              <a:buFont typeface="+mj-lt"/>
              <a:buAutoNum type="arabicPeriod"/>
            </a:pPr>
            <a:r>
              <a:rPr lang="en-GB" sz="1100" dirty="0" smtClean="0"/>
              <a:t>Using an external interrupt to control an LED</a:t>
            </a:r>
          </a:p>
          <a:p>
            <a:pPr marL="478483" indent="-478483">
              <a:buFont typeface="+mj-lt"/>
              <a:buAutoNum type="arabicPeriod"/>
            </a:pPr>
            <a:r>
              <a:rPr lang="en-GB" sz="1100" dirty="0"/>
              <a:t>Using storage within the </a:t>
            </a:r>
            <a:r>
              <a:rPr lang="en-GB" sz="1100" dirty="0" smtClean="0"/>
              <a:t>chip– </a:t>
            </a:r>
            <a:r>
              <a:rPr lang="en-GB" sz="1100" dirty="0" err="1"/>
              <a:t>Progmem</a:t>
            </a:r>
            <a:r>
              <a:rPr lang="en-GB" sz="1100" dirty="0"/>
              <a:t>, SAF memory, EEPROM and DATA blocks</a:t>
            </a:r>
          </a:p>
          <a:p>
            <a:pPr marL="478483" indent="-478483">
              <a:buFont typeface="+mj-lt"/>
              <a:buAutoNum type="arabicPeriod"/>
            </a:pPr>
            <a:r>
              <a:rPr lang="en-GB" sz="1100" b="1" dirty="0" smtClean="0"/>
              <a:t>Using CLC</a:t>
            </a:r>
          </a:p>
          <a:p>
            <a:pPr marL="478483" indent="-478483">
              <a:buFont typeface="+mj-lt"/>
              <a:buAutoNum type="arabicPeriod"/>
            </a:pPr>
            <a:r>
              <a:rPr lang="en-GB" sz="1100" dirty="0" smtClean="0"/>
              <a:t>The GCBASIC tool chain</a:t>
            </a:r>
          </a:p>
          <a:p>
            <a:pPr marL="478483" indent="-478483">
              <a:buFont typeface="+mj-lt"/>
              <a:buAutoNum type="arabicPeriod"/>
            </a:pPr>
            <a:r>
              <a:rPr lang="en-GB" sz="1100" dirty="0" smtClean="0"/>
              <a:t>Assembly , alternatives assemblers and MPLAB-X</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Font typeface="Arial" pitchFamily="34" charset="0"/>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extLst>
      <p:ext uri="{BB962C8B-B14F-4D97-AF65-F5344CB8AC3E}">
        <p14:creationId xmlns:p14="http://schemas.microsoft.com/office/powerpoint/2010/main" val="3267866920"/>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16 - 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Tree>
    <p:extLst>
      <p:ext uri="{BB962C8B-B14F-4D97-AF65-F5344CB8AC3E}">
        <p14:creationId xmlns:p14="http://schemas.microsoft.com/office/powerpoint/2010/main" val="1107889897"/>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16 - 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
        <p:nvSpPr>
          <p:cNvPr id="10" name="Rectangle 9"/>
          <p:cNvSpPr/>
          <p:nvPr/>
        </p:nvSpPr>
        <p:spPr>
          <a:xfrm>
            <a:off x="539552" y="3480559"/>
            <a:ext cx="7367888"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solidFill>
                  <a:srgbClr val="FF0000"/>
                </a:solidFill>
              </a:rPr>
              <a:t>Like and subscribe</a:t>
            </a:r>
            <a:r>
              <a:rPr lang="en-US" sz="4000" b="1" dirty="0">
                <a:ln w="10541" cmpd="sng">
                  <a:solidFill>
                    <a:srgbClr val="7D7D7D">
                      <a:tint val="100000"/>
                      <a:shade val="100000"/>
                      <a:satMod val="110000"/>
                    </a:srgbClr>
                  </a:solidFill>
                  <a:prstDash val="solid"/>
                </a:ln>
                <a:solidFill>
                  <a:srgbClr val="FF0000"/>
                </a:solidFill>
              </a:rPr>
              <a:t>!</a:t>
            </a:r>
            <a:endParaRPr lang="en-US" sz="4000" b="1" dirty="0" smtClean="0">
              <a:ln w="10541" cmpd="sng">
                <a:solidFill>
                  <a:srgbClr val="7D7D7D">
                    <a:tint val="100000"/>
                    <a:shade val="100000"/>
                    <a:satMod val="110000"/>
                  </a:srgbClr>
                </a:solidFill>
                <a:prstDash val="solid"/>
              </a:ln>
              <a:solidFill>
                <a:srgbClr val="FF0000"/>
              </a:solidFill>
            </a:endParaRPr>
          </a:p>
        </p:txBody>
      </p:sp>
    </p:spTree>
    <p:extLst>
      <p:ext uri="{BB962C8B-B14F-4D97-AF65-F5344CB8AC3E}">
        <p14:creationId xmlns:p14="http://schemas.microsoft.com/office/powerpoint/2010/main" val="2754768294"/>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5" name="Content Placeholder 2"/>
          <p:cNvSpPr txBox="1">
            <a:spLocks/>
          </p:cNvSpPr>
          <p:nvPr/>
        </p:nvSpPr>
        <p:spPr>
          <a:xfrm>
            <a:off x="467543" y="689049"/>
            <a:ext cx="8229601" cy="3394472"/>
          </a:xfrm>
          <a:prstGeom prst="rect">
            <a:avLst/>
          </a:prstGeom>
        </p:spPr>
        <p:txBody>
          <a:bodyPr vert="horz" lIns="85064" tIns="42531" rIns="85064" bIns="42531" rtlCol="0">
            <a:noAutofit/>
          </a:bodyPr>
          <a:lst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LEDs</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make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 and more constants insights</a:t>
            </a:r>
          </a:p>
          <a:p>
            <a:pPr marL="478483" indent="-478483">
              <a:buFont typeface="+mj-lt"/>
              <a:buAutoNum type="arabicPeriod"/>
            </a:pPr>
            <a:r>
              <a:rPr lang="en-GB" sz="1100" dirty="0" smtClean="0"/>
              <a:t>Using I2C with serial to discover I2C devices</a:t>
            </a:r>
          </a:p>
          <a:p>
            <a:pPr marL="478483" indent="-478483">
              <a:buFont typeface="+mj-lt"/>
              <a:buAutoNum type="arabicPeriod"/>
            </a:pPr>
            <a:r>
              <a:rPr lang="en-GB" sz="1100" dirty="0" smtClean="0"/>
              <a:t>Using an I2C GCLD display</a:t>
            </a:r>
          </a:p>
          <a:p>
            <a:pPr marL="478483" indent="-478483">
              <a:buFont typeface="+mj-lt"/>
              <a:buAutoNum type="arabicPeriod"/>
            </a:pPr>
            <a:r>
              <a:rPr lang="en-GB" sz="1100" dirty="0" smtClean="0"/>
              <a:t>Using a SPI GCLD display</a:t>
            </a:r>
          </a:p>
          <a:p>
            <a:pPr marL="478483" indent="-478483">
              <a:buFont typeface="+mj-lt"/>
              <a:buAutoNum type="arabicPeriod"/>
            </a:pPr>
            <a:r>
              <a:rPr lang="en-GB" sz="1100" dirty="0" smtClean="0"/>
              <a:t>Using PWM, 7  ways,  to dim the LEDS</a:t>
            </a:r>
          </a:p>
          <a:p>
            <a:pPr marL="478483" indent="-478483">
              <a:buFont typeface="+mj-lt"/>
              <a:buAutoNum type="arabicPeriod"/>
            </a:pPr>
            <a:r>
              <a:rPr lang="en-GB" sz="1100" dirty="0" smtClean="0"/>
              <a:t>Using an external interrupt to control an LED</a:t>
            </a:r>
          </a:p>
          <a:p>
            <a:pPr marL="478483" indent="-478483">
              <a:buFont typeface="+mj-lt"/>
              <a:buAutoNum type="arabicPeriod"/>
            </a:pPr>
            <a:r>
              <a:rPr lang="en-GB" sz="1100" b="1" dirty="0"/>
              <a:t>Using storage within the </a:t>
            </a:r>
            <a:r>
              <a:rPr lang="en-GB" sz="1100" b="1" dirty="0" smtClean="0"/>
              <a:t>chip </a:t>
            </a:r>
            <a:r>
              <a:rPr lang="en-GB" sz="1100" b="1" dirty="0"/>
              <a:t>– </a:t>
            </a:r>
            <a:r>
              <a:rPr lang="en-GB" sz="1100" b="1" dirty="0" err="1"/>
              <a:t>Progmem</a:t>
            </a:r>
            <a:r>
              <a:rPr lang="en-GB" sz="1100" b="1" dirty="0"/>
              <a:t>, SAF memory, EEPROM and DATA blocks</a:t>
            </a:r>
          </a:p>
          <a:p>
            <a:pPr marL="478483" indent="-478483">
              <a:buFont typeface="+mj-lt"/>
              <a:buAutoNum type="arabicPeriod"/>
            </a:pPr>
            <a:r>
              <a:rPr lang="en-GB" sz="1100" dirty="0" smtClean="0"/>
              <a:t>Using CLC</a:t>
            </a:r>
          </a:p>
          <a:p>
            <a:pPr marL="478483" indent="-478483">
              <a:buFont typeface="+mj-lt"/>
              <a:buAutoNum type="arabicPeriod"/>
            </a:pPr>
            <a:r>
              <a:rPr lang="en-GB" sz="1100" dirty="0" smtClean="0"/>
              <a:t>The GCBASIC tool chain</a:t>
            </a:r>
          </a:p>
          <a:p>
            <a:pPr marL="478483" indent="-478483">
              <a:buFont typeface="+mj-lt"/>
              <a:buAutoNum type="arabicPeriod"/>
            </a:pPr>
            <a:r>
              <a:rPr lang="en-GB" sz="1100" dirty="0" smtClean="0"/>
              <a:t>Assembly , alternatives assemblers and MPLAB-X</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Font typeface="Arial" pitchFamily="34" charset="0"/>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extLst>
      <p:ext uri="{BB962C8B-B14F-4D97-AF65-F5344CB8AC3E}">
        <p14:creationId xmlns:p14="http://schemas.microsoft.com/office/powerpoint/2010/main" val="419628527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1" cy="857250"/>
          </a:xfrm>
        </p:spPr>
        <p:txBody>
          <a:bodyPr/>
          <a:lstStyle/>
          <a:p>
            <a:pPr algn="l"/>
            <a:r>
              <a:rPr lang="en-GB" dirty="0" smtClean="0"/>
              <a:t>PIC18FxxQ20</a:t>
            </a:r>
            <a:endParaRPr lang="en-GB" dirty="0"/>
          </a:p>
        </p:txBody>
      </p:sp>
      <p:sp>
        <p:nvSpPr>
          <p:cNvPr id="3" name="Content Placeholder 2"/>
          <p:cNvSpPr>
            <a:spLocks noGrp="1"/>
          </p:cNvSpPr>
          <p:nvPr>
            <p:ph idx="1"/>
          </p:nvPr>
        </p:nvSpPr>
        <p:spPr>
          <a:xfrm>
            <a:off x="395536" y="1081185"/>
            <a:ext cx="8229601" cy="3394472"/>
          </a:xfrm>
        </p:spPr>
        <p:txBody>
          <a:bodyPr>
            <a:normAutofit fontScale="70000" lnSpcReduction="20000"/>
          </a:bodyPr>
          <a:lstStyle/>
          <a:p>
            <a:r>
              <a:rPr lang="en-GB" dirty="0" smtClean="0"/>
              <a:t>PIC18-Q20 is a high performance PIC18 </a:t>
            </a:r>
          </a:p>
          <a:p>
            <a:pPr lvl="1"/>
            <a:r>
              <a:rPr lang="en-GB" dirty="0" smtClean="0"/>
              <a:t>Digital and </a:t>
            </a:r>
            <a:r>
              <a:rPr lang="en-GB" dirty="0" err="1" smtClean="0"/>
              <a:t>Analog</a:t>
            </a:r>
            <a:r>
              <a:rPr lang="en-GB" dirty="0" smtClean="0"/>
              <a:t> peripherals </a:t>
            </a:r>
          </a:p>
          <a:p>
            <a:pPr lvl="1"/>
            <a:r>
              <a:rPr lang="en-GB" dirty="0" smtClean="0"/>
              <a:t>10-bit ADC</a:t>
            </a:r>
          </a:p>
          <a:p>
            <a:pPr lvl="1"/>
            <a:r>
              <a:rPr lang="en-GB" dirty="0" smtClean="0"/>
              <a:t>Multiple communication interfaces</a:t>
            </a:r>
          </a:p>
          <a:p>
            <a:pPr lvl="2"/>
            <a:r>
              <a:rPr lang="en-GB" dirty="0" smtClean="0"/>
              <a:t>Serial, I2C, SPI, I3C</a:t>
            </a:r>
          </a:p>
          <a:p>
            <a:pPr lvl="1"/>
            <a:r>
              <a:rPr lang="en-GB" dirty="0" smtClean="0"/>
              <a:t>PWM – CCP/PWM and 16Bit</a:t>
            </a:r>
          </a:p>
          <a:p>
            <a:pPr lvl="1"/>
            <a:r>
              <a:rPr lang="en-GB" dirty="0" smtClean="0"/>
              <a:t>Configurable Logic Cells</a:t>
            </a:r>
          </a:p>
          <a:p>
            <a:pPr lvl="1"/>
            <a:r>
              <a:rPr lang="en-GB" dirty="0" smtClean="0"/>
              <a:t>Multi voltage domains</a:t>
            </a:r>
          </a:p>
          <a:p>
            <a:endParaRPr lang="en-GB" dirty="0" smtClean="0"/>
          </a:p>
          <a:p>
            <a:r>
              <a:rPr lang="en-GB" dirty="0" smtClean="0"/>
              <a:t>The PIC18xxQ20 offers 14 and 20 pin products in small footprint packages to support customers in a variety of space constrained and sensor node applications. </a:t>
            </a:r>
          </a:p>
          <a:p>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280" y="160338"/>
            <a:ext cx="1682644" cy="1610077"/>
          </a:xfrm>
          <a:prstGeom prst="rect">
            <a:avLst/>
          </a:prstGeom>
        </p:spPr>
      </p:pic>
    </p:spTree>
    <p:extLst>
      <p:ext uri="{BB962C8B-B14F-4D97-AF65-F5344CB8AC3E}">
        <p14:creationId xmlns:p14="http://schemas.microsoft.com/office/powerpoint/2010/main" val="131730761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7" y="1707656"/>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p>
          <a:p>
            <a:pPr algn="ctr"/>
            <a:r>
              <a:rPr lang="en-GB" sz="1100" dirty="0" err="1" smtClean="0"/>
              <a:t>Toolchain</a:t>
            </a:r>
            <a:endParaRPr lang="en-GB" sz="1100" dirty="0"/>
          </a:p>
        </p:txBody>
      </p:sp>
      <p:sp>
        <p:nvSpPr>
          <p:cNvPr id="12" name="Title 1"/>
          <p:cNvSpPr>
            <a:spLocks noGrp="1"/>
          </p:cNvSpPr>
          <p:nvPr>
            <p:ph type="title"/>
          </p:nvPr>
        </p:nvSpPr>
        <p:spPr>
          <a:xfrm>
            <a:off x="0" y="1"/>
            <a:ext cx="8229601" cy="857250"/>
          </a:xfrm>
        </p:spPr>
        <p:txBody>
          <a:bodyPr/>
          <a:lstStyle/>
          <a:p>
            <a:pPr algn="l"/>
            <a:r>
              <a:rPr lang="en-GB" dirty="0" smtClean="0"/>
              <a:t>GCBASIC </a:t>
            </a:r>
            <a:r>
              <a:rPr lang="en-GB" dirty="0" err="1" smtClean="0"/>
              <a:t>Toolchain</a:t>
            </a:r>
            <a:endParaRPr lang="en-GB" dirty="0"/>
          </a:p>
        </p:txBody>
      </p:sp>
      <p:sp>
        <p:nvSpPr>
          <p:cNvPr id="13" name="TextBox 12"/>
          <p:cNvSpPr txBox="1"/>
          <p:nvPr/>
        </p:nvSpPr>
        <p:spPr>
          <a:xfrm>
            <a:off x="4139952" y="1491631"/>
            <a:ext cx="5004048" cy="1655553"/>
          </a:xfrm>
          <a:prstGeom prst="rect">
            <a:avLst/>
          </a:prstGeom>
          <a:noFill/>
        </p:spPr>
        <p:txBody>
          <a:bodyPr wrap="square" lIns="85064" tIns="42531" rIns="85064" bIns="42531" rtlCol="0">
            <a:spAutoFit/>
          </a:bodyPr>
          <a:lstStyle/>
          <a:p>
            <a:r>
              <a:rPr lang="en-GB" dirty="0" smtClean="0"/>
              <a:t>GCBASIC is an Open Source compiler for PIC, AVR and LGT microcontrollers</a:t>
            </a:r>
          </a:p>
          <a:p>
            <a:endParaRPr lang="en-GB" dirty="0" smtClean="0"/>
          </a:p>
          <a:p>
            <a:r>
              <a:rPr lang="en-GB" dirty="0" smtClean="0"/>
              <a:t>GCBASIC now supports the 18FxxQ20 chip family</a:t>
            </a:r>
          </a:p>
          <a:p>
            <a:endParaRPr lang="en-GB" dirty="0"/>
          </a:p>
          <a:p>
            <a:r>
              <a:rPr lang="en-GB" dirty="0" smtClean="0"/>
              <a:t>GCBASIC simplifies the use of storage</a:t>
            </a:r>
            <a:endParaRPr lang="en-GB" dirty="0"/>
          </a:p>
        </p:txBody>
      </p:sp>
    </p:spTree>
    <p:extLst>
      <p:ext uri="{BB962C8B-B14F-4D97-AF65-F5344CB8AC3E}">
        <p14:creationId xmlns:p14="http://schemas.microsoft.com/office/powerpoint/2010/main" val="93312140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9" y="1707657"/>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r>
              <a:rPr lang="en-GB" sz="1500" dirty="0" smtClean="0"/>
              <a:t>Compiler</a:t>
            </a:r>
            <a:endParaRPr lang="en-GB" sz="1100" dirty="0"/>
          </a:p>
        </p:txBody>
      </p:sp>
      <p:sp>
        <p:nvSpPr>
          <p:cNvPr id="12" name="Title 1"/>
          <p:cNvSpPr>
            <a:spLocks noGrp="1"/>
          </p:cNvSpPr>
          <p:nvPr>
            <p:ph type="title"/>
          </p:nvPr>
        </p:nvSpPr>
        <p:spPr>
          <a:xfrm>
            <a:off x="2" y="1"/>
            <a:ext cx="8229601" cy="857250"/>
          </a:xfrm>
        </p:spPr>
        <p:txBody>
          <a:bodyPr/>
          <a:lstStyle/>
          <a:p>
            <a:pPr algn="l"/>
            <a:r>
              <a:rPr lang="en-GB" dirty="0" smtClean="0"/>
              <a:t>GCBASIC Compiler</a:t>
            </a:r>
            <a:endParaRPr lang="en-GB" dirty="0"/>
          </a:p>
        </p:txBody>
      </p:sp>
      <p:sp>
        <p:nvSpPr>
          <p:cNvPr id="13" name="TextBox 12"/>
          <p:cNvSpPr txBox="1"/>
          <p:nvPr/>
        </p:nvSpPr>
        <p:spPr>
          <a:xfrm>
            <a:off x="4139952" y="1491632"/>
            <a:ext cx="3528392" cy="1393943"/>
          </a:xfrm>
          <a:prstGeom prst="rect">
            <a:avLst/>
          </a:prstGeom>
          <a:noFill/>
        </p:spPr>
        <p:txBody>
          <a:bodyPr wrap="square" lIns="85064" tIns="42531" rIns="85064" bIns="42531" rtlCol="0">
            <a:spAutoFit/>
          </a:bodyPr>
          <a:lstStyle/>
          <a:p>
            <a:r>
              <a:rPr lang="en-GB" dirty="0" smtClean="0"/>
              <a:t>GCBASIC is an Open Source compiler for PIC and AVR microcontrollers</a:t>
            </a:r>
          </a:p>
          <a:p>
            <a:endParaRPr lang="en-GB" dirty="0" smtClean="0"/>
          </a:p>
          <a:p>
            <a:r>
              <a:rPr lang="en-GB" dirty="0" smtClean="0"/>
              <a:t>GCBASIC now supports the 18FxxQ41 chip family</a:t>
            </a:r>
            <a:endParaRPr lang="en-GB"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 Types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603505094"/>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0"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sp>
        <p:nvSpPr>
          <p:cNvPr id="4" name="Rectangle 3"/>
          <p:cNvSpPr/>
          <p:nvPr/>
        </p:nvSpPr>
        <p:spPr>
          <a:xfrm>
            <a:off x="7874000" y="555526"/>
            <a:ext cx="1162496" cy="816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 SAF</a:t>
            </a:r>
          </a:p>
        </p:txBody>
      </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7874000" y="1176164"/>
            <a:ext cx="1162496"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044620136"/>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1" dirty="0" smtClean="0"/>
                        <a:t>Storage Area Flash (SAF) block </a:t>
                      </a:r>
                    </a:p>
                  </a:txBody>
                  <a:tcPr/>
                </a:tc>
              </a:tr>
              <a:tr h="542715">
                <a:tc>
                  <a:txBody>
                    <a:bodyPr/>
                    <a:lstStyle/>
                    <a:p>
                      <a:r>
                        <a:rPr lang="en-GB" dirty="0" smtClean="0">
                          <a:solidFill>
                            <a:schemeClr val="bg1">
                              <a:lumMod val="75000"/>
                            </a:schemeClr>
                          </a:solidFill>
                        </a:rPr>
                        <a:t>2</a:t>
                      </a:r>
                      <a:endParaRPr lang="en-GB" dirty="0">
                        <a:solidFill>
                          <a:schemeClr val="bg1">
                            <a:lumMod val="75000"/>
                          </a:schemeClr>
                        </a:solidFill>
                      </a:endParaRPr>
                    </a:p>
                  </a:txBody>
                  <a:tcPr/>
                </a:tc>
                <a:tc>
                  <a:txBody>
                    <a:bodyPr/>
                    <a:lstStyle/>
                    <a:p>
                      <a:r>
                        <a:rPr lang="en-GB" dirty="0" smtClean="0">
                          <a:solidFill>
                            <a:schemeClr val="bg1">
                              <a:lumMod val="75000"/>
                            </a:schemeClr>
                          </a:solidFill>
                        </a:rPr>
                        <a:t>Data RAM</a:t>
                      </a:r>
                      <a:endParaRPr lang="en-GB" dirty="0">
                        <a:solidFill>
                          <a:schemeClr val="bg1">
                            <a:lumMod val="75000"/>
                          </a:schemeClr>
                        </a:solidFill>
                      </a:endParaRPr>
                    </a:p>
                  </a:txBody>
                  <a:tcPr/>
                </a:tc>
                <a:tc>
                  <a:txBody>
                    <a:bodyPr/>
                    <a:lstStyle/>
                    <a:p>
                      <a:r>
                        <a:rPr lang="en-ZA" dirty="0" smtClean="0">
                          <a:solidFill>
                            <a:schemeClr val="bg1">
                              <a:lumMod val="75000"/>
                            </a:schemeClr>
                          </a:solidFill>
                        </a:rPr>
                        <a:t>Volatile</a:t>
                      </a:r>
                      <a:r>
                        <a:rPr lang="en-ZA" baseline="0" dirty="0" smtClean="0">
                          <a:solidFill>
                            <a:schemeClr val="bg1">
                              <a:lumMod val="75000"/>
                            </a:schemeClr>
                          </a:solidFill>
                        </a:rPr>
                        <a:t> </a:t>
                      </a:r>
                      <a:endParaRPr lang="en-GB" dirty="0">
                        <a:solidFill>
                          <a:schemeClr val="bg1">
                            <a:lumMod val="75000"/>
                          </a:schemeClr>
                        </a:solidFill>
                      </a:endParaRPr>
                    </a:p>
                  </a:txBody>
                  <a:tcPr/>
                </a:tc>
              </a:tr>
              <a:tr h="892135">
                <a:tc>
                  <a:txBody>
                    <a:bodyPr/>
                    <a:lstStyle/>
                    <a:p>
                      <a:r>
                        <a:rPr lang="en-GB" dirty="0" smtClean="0">
                          <a:solidFill>
                            <a:schemeClr val="bg1">
                              <a:lumMod val="75000"/>
                            </a:schemeClr>
                          </a:solidFill>
                        </a:rPr>
                        <a:t>3</a:t>
                      </a:r>
                      <a:endParaRPr lang="en-GB" dirty="0">
                        <a:solidFill>
                          <a:schemeClr val="bg1">
                            <a:lumMod val="75000"/>
                          </a:schemeClr>
                        </a:solidFill>
                      </a:endParaRPr>
                    </a:p>
                  </a:txBody>
                  <a:tcPr/>
                </a:tc>
                <a:tc>
                  <a:txBody>
                    <a:bodyPr/>
                    <a:lstStyle/>
                    <a:p>
                      <a:r>
                        <a:rPr lang="en-GB" dirty="0" smtClean="0">
                          <a:solidFill>
                            <a:schemeClr val="bg1">
                              <a:lumMod val="75000"/>
                            </a:schemeClr>
                          </a:solidFill>
                        </a:rPr>
                        <a:t>Data EEPROM</a:t>
                      </a:r>
                      <a:endParaRPr lang="en-GB" dirty="0">
                        <a:solidFill>
                          <a:schemeClr val="bg1">
                            <a:lumMod val="75000"/>
                          </a:schemeClr>
                        </a:solidFill>
                      </a:endParaRPr>
                    </a:p>
                  </a:txBody>
                  <a:tcPr/>
                </a:tc>
                <a:tc>
                  <a:txBody>
                    <a:bodyPr/>
                    <a:lstStyle/>
                    <a:p>
                      <a:r>
                        <a:rPr lang="en-ZA" dirty="0" smtClean="0">
                          <a:solidFill>
                            <a:schemeClr val="bg1">
                              <a:lumMod val="75000"/>
                            </a:schemeClr>
                          </a:solidFill>
                        </a:rPr>
                        <a:t>Consider</a:t>
                      </a:r>
                      <a:r>
                        <a:rPr lang="en-ZA" baseline="0" dirty="0" smtClean="0">
                          <a:solidFill>
                            <a:schemeClr val="bg1">
                              <a:lumMod val="75000"/>
                            </a:schemeClr>
                          </a:solidFill>
                        </a:rPr>
                        <a:t> as a peripheral </a:t>
                      </a:r>
                      <a:endParaRPr lang="en-GB" dirty="0">
                        <a:solidFill>
                          <a:schemeClr val="bg1">
                            <a:lumMod val="75000"/>
                          </a:schemeClr>
                        </a:solidFill>
                      </a:endParaRPr>
                    </a:p>
                  </a:txBody>
                  <a:tcPr/>
                </a:tc>
              </a:tr>
            </a:tbl>
          </a:graphicData>
        </a:graphic>
      </p:graphicFrame>
      <p:sp>
        <p:nvSpPr>
          <p:cNvPr id="15" name="Rectangle 14"/>
          <p:cNvSpPr/>
          <p:nvPr/>
        </p:nvSpPr>
        <p:spPr>
          <a:xfrm>
            <a:off x="899592" y="3939902"/>
            <a:ext cx="4499992" cy="900246"/>
          </a:xfrm>
          <a:prstGeom prst="rect">
            <a:avLst/>
          </a:prstGeom>
          <a:ln>
            <a:solidFill>
              <a:srgbClr val="FFFF00"/>
            </a:solidFill>
          </a:ln>
        </p:spPr>
        <p:txBody>
          <a:bodyPr wrap="square">
            <a:spAutoFit/>
          </a:bodyPr>
          <a:lstStyle/>
          <a:p>
            <a:r>
              <a:rPr lang="en-GB" sz="1050" dirty="0" smtClean="0"/>
              <a:t>Storage Area Flash (SAF) is the area in program memory that can be used as data storage. SAF is enabled by the SAFEN Configuration bit. If enabled, the code placed in this area cannot be executed by the CPU. The SAF block is placed at the end of memory and spans 128 Words. The WRTSAF Configuration bit is used to write-protect the Storage Area Flash.</a:t>
            </a:r>
            <a:endParaRPr lang="en-GB" sz="1050"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568"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 </a:t>
            </a:r>
            <a:r>
              <a:rPr lang="en-GB" dirty="0" err="1" smtClean="0"/>
              <a:t>EEProm</a:t>
            </a:r>
            <a:endParaRPr lang="en-GB" dirty="0" smtClean="0"/>
          </a:p>
        </p:txBody>
      </p:sp>
      <p:sp>
        <p:nvSpPr>
          <p:cNvPr id="8" name="Rectangle 7"/>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782573359"/>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solidFill>
                            <a:schemeClr val="bg1">
                              <a:lumMod val="75000"/>
                            </a:schemeClr>
                          </a:solidFill>
                        </a:rPr>
                        <a:t>1</a:t>
                      </a:r>
                    </a:p>
                  </a:txBody>
                  <a:tcPr/>
                </a:tc>
                <a:tc>
                  <a:txBody>
                    <a:bodyPr/>
                    <a:lstStyle/>
                    <a:p>
                      <a:pPr lvl="0"/>
                      <a:r>
                        <a:rPr lang="en-GB" dirty="0" err="1" smtClean="0">
                          <a:solidFill>
                            <a:schemeClr val="bg1">
                              <a:lumMod val="75000"/>
                            </a:schemeClr>
                          </a:solidFill>
                        </a:rPr>
                        <a:t>Progmem</a:t>
                      </a:r>
                      <a:r>
                        <a:rPr lang="en-GB" dirty="0" smtClean="0">
                          <a:solidFill>
                            <a:schemeClr val="bg1">
                              <a:lumMod val="75000"/>
                            </a:schemeClr>
                          </a:solidFill>
                        </a:rPr>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solidFill>
                            <a:schemeClr val="bg1">
                              <a:lumMod val="75000"/>
                            </a:schemeClr>
                          </a:solidFill>
                        </a:rPr>
                        <a:t>Program, </a:t>
                      </a:r>
                      <a:r>
                        <a:rPr lang="en-ZA" dirty="0" err="1" smtClean="0">
                          <a:solidFill>
                            <a:schemeClr val="bg1">
                              <a:lumMod val="75000"/>
                            </a:schemeClr>
                          </a:solidFill>
                        </a:rPr>
                        <a:t>Config</a:t>
                      </a:r>
                      <a:r>
                        <a:rPr lang="en-ZA" baseline="0" dirty="0" smtClean="0">
                          <a:solidFill>
                            <a:schemeClr val="bg1">
                              <a:lumMod val="75000"/>
                            </a:schemeClr>
                          </a:solidFill>
                        </a:rPr>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solidFill>
                            <a:schemeClr val="bg1">
                              <a:lumMod val="75000"/>
                            </a:schemeClr>
                          </a:solidFill>
                        </a:rPr>
                        <a:t>And, </a:t>
                      </a:r>
                      <a:r>
                        <a:rPr lang="en-GB" b="0" dirty="0" smtClean="0">
                          <a:solidFill>
                            <a:schemeClr val="bg1">
                              <a:lumMod val="75000"/>
                            </a:schemeClr>
                          </a:solidFill>
                        </a:rPr>
                        <a:t>Storage Area Flash (SAF) block </a:t>
                      </a:r>
                    </a:p>
                  </a:txBody>
                  <a:tcPr/>
                </a:tc>
              </a:tr>
              <a:tr h="542715">
                <a:tc>
                  <a:txBody>
                    <a:bodyPr/>
                    <a:lstStyle/>
                    <a:p>
                      <a:r>
                        <a:rPr lang="en-GB" dirty="0" smtClean="0">
                          <a:solidFill>
                            <a:schemeClr val="bg1">
                              <a:lumMod val="75000"/>
                            </a:schemeClr>
                          </a:solidFill>
                        </a:rPr>
                        <a:t>2</a:t>
                      </a:r>
                      <a:endParaRPr lang="en-GB" dirty="0">
                        <a:solidFill>
                          <a:schemeClr val="bg1">
                            <a:lumMod val="75000"/>
                          </a:schemeClr>
                        </a:solidFill>
                      </a:endParaRPr>
                    </a:p>
                  </a:txBody>
                  <a:tcPr/>
                </a:tc>
                <a:tc>
                  <a:txBody>
                    <a:bodyPr/>
                    <a:lstStyle/>
                    <a:p>
                      <a:r>
                        <a:rPr lang="en-GB" dirty="0" smtClean="0">
                          <a:solidFill>
                            <a:schemeClr val="bg1">
                              <a:lumMod val="75000"/>
                            </a:schemeClr>
                          </a:solidFill>
                        </a:rPr>
                        <a:t>Data RAM</a:t>
                      </a:r>
                      <a:endParaRPr lang="en-GB" dirty="0">
                        <a:solidFill>
                          <a:schemeClr val="bg1">
                            <a:lumMod val="75000"/>
                          </a:schemeClr>
                        </a:solidFill>
                      </a:endParaRPr>
                    </a:p>
                  </a:txBody>
                  <a:tcPr/>
                </a:tc>
                <a:tc>
                  <a:txBody>
                    <a:bodyPr/>
                    <a:lstStyle/>
                    <a:p>
                      <a:r>
                        <a:rPr lang="en-ZA" dirty="0" smtClean="0">
                          <a:solidFill>
                            <a:schemeClr val="bg1">
                              <a:lumMod val="75000"/>
                            </a:schemeClr>
                          </a:solidFill>
                        </a:rPr>
                        <a:t>Volatile</a:t>
                      </a:r>
                      <a:r>
                        <a:rPr lang="en-ZA" baseline="0" dirty="0" smtClean="0">
                          <a:solidFill>
                            <a:schemeClr val="bg1">
                              <a:lumMod val="75000"/>
                            </a:schemeClr>
                          </a:solidFill>
                        </a:rPr>
                        <a:t> </a:t>
                      </a:r>
                      <a:endParaRPr lang="en-GB" dirty="0">
                        <a:solidFill>
                          <a:schemeClr val="bg1">
                            <a:lumMod val="75000"/>
                          </a:schemeClr>
                        </a:solidFill>
                      </a:endParaRPr>
                    </a:p>
                  </a:txBody>
                  <a:tcPr/>
                </a:tc>
              </a:tr>
              <a:tr h="892135">
                <a:tc>
                  <a:txBody>
                    <a:bodyPr/>
                    <a:lstStyle/>
                    <a:p>
                      <a:r>
                        <a:rPr lang="en-GB" dirty="0" smtClean="0"/>
                        <a:t>3</a:t>
                      </a:r>
                      <a:endParaRPr lang="en-GB" dirty="0"/>
                    </a:p>
                  </a:txBody>
                  <a:tcPr/>
                </a:tc>
                <a:tc>
                  <a:txBody>
                    <a:bodyPr/>
                    <a:lstStyle/>
                    <a:p>
                      <a:r>
                        <a:rPr lang="en-GB" b="1" dirty="0" smtClean="0"/>
                        <a:t>Data EEPROM</a:t>
                      </a:r>
                      <a:endParaRPr lang="en-GB" b="1" dirty="0"/>
                    </a:p>
                  </a:txBody>
                  <a:tcPr/>
                </a:tc>
                <a:tc>
                  <a:txBody>
                    <a:bodyPr/>
                    <a:lstStyle/>
                    <a:p>
                      <a:r>
                        <a:rPr lang="en-ZA" dirty="0" smtClean="0"/>
                        <a:t>Consider</a:t>
                      </a:r>
                      <a:r>
                        <a:rPr lang="en-ZA" baseline="0" dirty="0" smtClean="0"/>
                        <a:t> as a peripheral </a:t>
                      </a:r>
                      <a:endParaRPr lang="en-GB" dirty="0"/>
                    </a:p>
                  </a:txBody>
                  <a:tcPr/>
                </a:tc>
              </a:tr>
            </a:tbl>
          </a:graphicData>
        </a:graphic>
      </p:graphicFrame>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16358</TotalTime>
  <Words>757</Words>
  <Application>Microsoft Office PowerPoint</Application>
  <PresentationFormat>On-screen Show (16:9)</PresentationFormat>
  <Paragraphs>176</Paragraphs>
  <Slides>16</Slides>
  <Notes>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GCBASIC Part 16 - Storage</vt:lpstr>
      <vt:lpstr>GCBASIC Part 16 - Storage</vt:lpstr>
      <vt:lpstr>Videos...</vt:lpstr>
      <vt:lpstr>PIC18FxxQ20</vt:lpstr>
      <vt:lpstr>GCBASIC Toolchain</vt:lpstr>
      <vt:lpstr>GCBASIC Compiler</vt:lpstr>
      <vt:lpstr>Storage Overview Types</vt:lpstr>
      <vt:lpstr>Storage Overview SAF</vt:lpstr>
      <vt:lpstr>Storage Overview EEProm</vt:lpstr>
      <vt:lpstr>Storage usage</vt:lpstr>
      <vt:lpstr>SAF usage</vt:lpstr>
      <vt:lpstr>EEDATA &amp; DATA Blocks</vt:lpstr>
      <vt:lpstr>Lab</vt:lpstr>
      <vt:lpstr>PowerPoint Presentation</vt:lpstr>
      <vt:lpstr>Videos...</vt:lpstr>
      <vt:lpstr>GCBASIC Part 16 - Storage</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Evan</cp:lastModifiedBy>
  <cp:revision>885</cp:revision>
  <dcterms:created xsi:type="dcterms:W3CDTF">2019-01-08T20:03:06Z</dcterms:created>
  <dcterms:modified xsi:type="dcterms:W3CDTF">2024-11-09T09:01:29Z</dcterms:modified>
</cp:coreProperties>
</file>