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50" r:id="rId9"/>
    <p:sldId id="348" r:id="rId10"/>
    <p:sldId id="354" r:id="rId11"/>
    <p:sldId id="355" r:id="rId12"/>
    <p:sldId id="356" r:id="rId13"/>
    <p:sldId id="357" r:id="rId14"/>
    <p:sldId id="358" r:id="rId15"/>
    <p:sldId id="359" r:id="rId16"/>
    <p:sldId id="288" r:id="rId17"/>
    <p:sldId id="353" r:id="rId18"/>
    <p:sldId id="352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15 – External interrupt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Principles of Interrupts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63638"/>
            <a:ext cx="7416824" cy="3456384"/>
          </a:xfrm>
          <a:solidFill>
            <a:schemeClr val="bg1"/>
          </a:solidFill>
        </p:spPr>
        <p:txBody>
          <a:bodyPr vert="horz" lIns="85064" tIns="42531" rIns="85064" bIns="42531" rtlCol="0">
            <a:noAutofit/>
          </a:bodyPr>
          <a:lstStyle/>
          <a:p>
            <a:pPr marL="266700" indent="-174625" defTabSz="898525">
              <a:spcBef>
                <a:spcPts val="0"/>
              </a:spcBef>
            </a:pPr>
            <a:r>
              <a:rPr lang="en-GB" sz="1100" b="1" dirty="0"/>
              <a:t>Interrupts are events that alter the normal execution flow of a program to respond to external or internal events</a:t>
            </a:r>
            <a:r>
              <a:rPr lang="en-GB" sz="1100" b="1" dirty="0" smtClean="0"/>
              <a:t>.</a:t>
            </a:r>
            <a:endParaRPr lang="en-GB" sz="1100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Advantages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Immediate response to critical events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Efficient use of the microcontroller's </a:t>
            </a:r>
            <a:r>
              <a:rPr lang="en-GB" dirty="0" smtClean="0"/>
              <a:t>resources</a:t>
            </a:r>
            <a:endParaRPr lang="en-GB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Types </a:t>
            </a:r>
            <a:r>
              <a:rPr lang="en-GB" sz="1100" b="1" dirty="0"/>
              <a:t>of </a:t>
            </a:r>
            <a:r>
              <a:rPr lang="en-GB" sz="1100" b="1" dirty="0" smtClean="0"/>
              <a:t>Interrupts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External Interrupts: Triggered by events on external pins (RB0/INT0, RB1/INT1, etc.)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Timer Interrupts: Triggered by timer overflows or matches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Peripheral Interrupts: Triggered by events from peripherals (</a:t>
            </a:r>
            <a:r>
              <a:rPr lang="en-GB" dirty="0" smtClean="0"/>
              <a:t>USART</a:t>
            </a:r>
            <a:r>
              <a:rPr lang="en-GB" dirty="0"/>
              <a:t>, ADC, etc.)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Software Interrupts: Triggered by software </a:t>
            </a:r>
            <a:r>
              <a:rPr lang="en-GB" dirty="0" smtClean="0"/>
              <a:t>instructions</a:t>
            </a:r>
            <a:endParaRPr lang="en-GB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Key </a:t>
            </a:r>
            <a:r>
              <a:rPr lang="en-GB" sz="1100" b="1" dirty="0" smtClean="0"/>
              <a:t>Registers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 smtClean="0"/>
              <a:t>INTCON</a:t>
            </a:r>
            <a:r>
              <a:rPr lang="en-GB" dirty="0"/>
              <a:t>: Controls global interrupt enable and individual interrupt flags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PIE1, PIE2: Peripheral Interrupt Enable registers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PIR1, PIR2: Peripheral Interrupt Request (flag) </a:t>
            </a:r>
            <a:r>
              <a:rPr lang="en-GB" dirty="0" smtClean="0"/>
              <a:t>registers</a:t>
            </a:r>
            <a:endParaRPr lang="en-GB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Interrupt </a:t>
            </a:r>
            <a:r>
              <a:rPr lang="en-GB" sz="1100" b="1" dirty="0"/>
              <a:t>Service Routine (ISR</a:t>
            </a:r>
            <a:r>
              <a:rPr lang="en-GB" sz="1100" b="1" dirty="0" smtClean="0"/>
              <a:t>)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Special function that executes when an interrupt occurs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Must be as short and efficient as possible to avoid delaying other operations</a:t>
            </a:r>
          </a:p>
          <a:p>
            <a:pPr marL="92075" indent="0" defTabSz="898525">
              <a:spcBef>
                <a:spcPts val="0"/>
              </a:spcBef>
              <a:buNone/>
            </a:pP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3780033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Interrupts…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915566"/>
            <a:ext cx="3754757" cy="396044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800" dirty="0"/>
              <a:t>F</a:t>
            </a:r>
            <a:r>
              <a:rPr lang="en-GB" sz="800" dirty="0" smtClean="0"/>
              <a:t>or </a:t>
            </a:r>
            <a:r>
              <a:rPr lang="en-GB" sz="800" dirty="0"/>
              <a:t>specific details of the interrupts see the microcontroller datasheet</a:t>
            </a:r>
          </a:p>
          <a:p>
            <a:pPr marL="0" indent="0">
              <a:buNone/>
            </a:pPr>
            <a:r>
              <a:rPr lang="en-GB" sz="800" dirty="0" smtClean="0"/>
              <a:t>The </a:t>
            </a:r>
            <a:r>
              <a:rPr lang="en-GB" sz="800" dirty="0"/>
              <a:t>first parameter is the GCBASIC identifier used in user code to expose the specific interrupt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16bitUniversalTimerAInterrupt:TU16AIE,TU16AIF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16bitUniversalTimerBInterrupt:TU16BIE,TU16BIF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ADCReady:ADIE,ADIF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ADThreshold:ADTIE,ADTIF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ActiveClockTuning:ACTIE,ACTIF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CCP1:CCP1IE,CCP1IF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CCP2:CCP2IE,CCP2IF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CRCComplete:CRCIE,CRCIF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CWG1ShutDown:CWG1IE,CWG1IF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ClockSwitchComplete:CSWIE,CSWIF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DMA1AbortInterrupt:DMA1AIE,DMA1AIF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DMA1DestinationCountInterrupt:DMA1DCNTIE,DMA1DCNTIF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DMA1OverrunInterrupt:DMA1ORIE,DMA1ORIF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DMA1SourceCountInterrupt:DMA1SCNTIE,DMA1SCNTIF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DMA2AbortInterrupt:DMA2AIE,DMA2AIF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DMA2DestinationCountInterrupt:DMA2DCNTIE,DMA2DCNTIF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DMA2OverrunInterrupt:DMA2ORIE,DMA2ORIF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DMA2SourceCountInterrupt:DMA2SCNTIE,DMA2SCNTIF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DMA3AbortInterrupt:DMA3AIE,DMA3AIF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DMA3DestinationCountInterrupt:DMA3DCNTIE,DMA3DCNTIF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DMA3OverrunInterrupt:DMA3ORIE,DMA3ORIF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DMA3SourceCountInterrupt:DMA3SCNTIE,DMA3SCNTIF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DMA4AbortInterrupt:DMA4AIE,DMA4AIF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DMA4DestinationCountInterrupt:DMA4DCNTIE,DMA4DCNTIF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DMA4OverrunInterrupt:DMA4ORIE,DMA4ORIF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DMA4SourceCountInterrupt:DMA4SCNTIE,DMA4SCNTIF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ExtInt0:INT0IE,INT0IF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ExtInt1:INT1I</a:t>
            </a:r>
            <a:r>
              <a:rPr lang="en-GB" sz="800" dirty="0" smtClean="0"/>
              <a:t>E,INT1IF</a:t>
            </a:r>
            <a:endParaRPr lang="en-GB" sz="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283968" y="545430"/>
            <a:ext cx="3250702" cy="3394472"/>
          </a:xfrm>
          <a:prstGeom prst="rect">
            <a:avLst/>
          </a:prstGeom>
          <a:solidFill>
            <a:schemeClr val="bg1"/>
          </a:solidFill>
        </p:spPr>
        <p:txBody>
          <a:bodyPr vert="horz" lIns="85064" tIns="42531" rIns="85064" bIns="42531" rtlCol="0">
            <a:normAutofit fontScale="25000" lnSpcReduction="20000"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ExtInt1:INT1IE,INT1IF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ExtInt2:INT2IE,INT2IF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I2C1ErrorInterrupt:I2C1EIE,I2C1EIF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I2C1Interrupt:I2C1IE,I2C1IF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I2C1ReceiveInterrupt:I2C1RXIE,I2C1RXIF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I2C1TransmitInterrupt:I2C1TXIE,I2C1TXIF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LogicCell1Event:CLC1IE,CLC1IF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LogicCell2Event:CLC2IE,CLC2IF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LogicCell3Event:CLC3IE,CLC3IF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LogicCell4Event:CLC4IE,CLC4IF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NVMComplete:NVMIE,NVMIF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OscillatorFail:OSFIE,OSFIF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b="1" dirty="0" err="1" smtClean="0"/>
              <a:t>PORTABChange:IOCIE,IOCIF</a:t>
            </a:r>
            <a:endParaRPr lang="en-GB" b="1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PWM1MatchEvent:PWM1IE,PWM1IF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PWM2MatchEvent:PWM2IE,PWM2IF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PWM2PeriodEvent:PWM2PIE,PWM2PIF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PWMPeriodEvent:PWM1PIE,PWM1PIF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PortChange:IOCIE,IOCIF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SPIInterrupt:SPI1IE,SPI1IF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SPIReceiveInterrupt:SPI1RXIE,SPI1RXIF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SPITransmitInterrupt:SPI1TXIE,SPI1TXIF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ScanComplete:SCANIE,SCANIF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SoftwareInterrupt:SWIE,SWIF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Timer0Overflow:TMR0IE,TMR0IF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Timer1Gate:TMR1GIE,TMR1GIF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Timer1Overflow:TMR1IE,TMR1IF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Timer2Match:TMR2IE,TMR2IF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Timer4Match:TMR4IE,TMR4IF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UART1FramingErrorInterrupt:U1EIE,U1EIF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UART1Interrupt:U1IE,U1IF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UART1ReceiveInterrupt:U1RXIE,U1RXIF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UART1TransmitInterrupt:U1TXIE,U1TXIF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UART2FramingErrorInterrupt:U2EIE,U2EIF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UART2Interrupt:U2IE,U2IF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UART2ReceiveInterrupt:U2RXIE,U2RXIF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UART2TransmitInterrupt:U2TXIE,U2TXIF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VoltageFail:HLVDIE,HLVDIF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14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00600" cy="558552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/>
              <a:t>Interrupt on Change (IOC)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85064" tIns="42531" rIns="85064" bIns="42531" rtlCol="0">
            <a:noAutofit/>
          </a:bodyPr>
          <a:lstStyle/>
          <a:p>
            <a:pPr marL="266700" indent="-174625" defTabSz="898525"/>
            <a:r>
              <a:rPr lang="en-GB" sz="1400" b="1" dirty="0" smtClean="0"/>
              <a:t>Detects </a:t>
            </a:r>
            <a:r>
              <a:rPr lang="en-GB" sz="1400" b="1" dirty="0"/>
              <a:t>changes in the state of selected </a:t>
            </a:r>
            <a:r>
              <a:rPr lang="en-GB" sz="1400" b="1" dirty="0" smtClean="0"/>
              <a:t>pins</a:t>
            </a:r>
          </a:p>
          <a:p>
            <a:pPr marL="266700" indent="-174625" defTabSz="898525"/>
            <a:endParaRPr lang="en-GB" sz="1400" b="1" dirty="0" smtClean="0"/>
          </a:p>
          <a:p>
            <a:pPr marL="266700" indent="-174625" defTabSz="898525"/>
            <a:r>
              <a:rPr lang="en-GB" sz="1400" b="1" dirty="0" smtClean="0"/>
              <a:t>Key Points</a:t>
            </a:r>
            <a:endParaRPr lang="en-GB" sz="1400" b="1" dirty="0"/>
          </a:p>
          <a:p>
            <a:pPr marL="638854" lvl="1" indent="-174625" defTabSz="898525"/>
            <a:r>
              <a:rPr lang="en-GB" sz="1200" b="1" dirty="0"/>
              <a:t>Configuration: Set </a:t>
            </a:r>
            <a:r>
              <a:rPr lang="en-GB" sz="1200" b="1" dirty="0" smtClean="0"/>
              <a:t>IO </a:t>
            </a:r>
            <a:r>
              <a:rPr lang="en-GB" sz="1200" b="1" dirty="0" err="1" smtClean="0"/>
              <a:t>port.pin</a:t>
            </a:r>
            <a:r>
              <a:rPr lang="en-GB" sz="1200" b="1" dirty="0" smtClean="0"/>
              <a:t> </a:t>
            </a:r>
            <a:r>
              <a:rPr lang="en-GB" sz="1200" b="1" dirty="0"/>
              <a:t>as inputs and configure the </a:t>
            </a:r>
            <a:r>
              <a:rPr lang="en-GB" sz="1200" b="1" dirty="0" smtClean="0"/>
              <a:t>correct register </a:t>
            </a:r>
            <a:r>
              <a:rPr lang="en-GB" sz="1200" b="1" dirty="0"/>
              <a:t>for edge detection (rising or falling edge).</a:t>
            </a:r>
          </a:p>
          <a:p>
            <a:pPr marL="266700" indent="-174625" defTabSz="898525"/>
            <a:r>
              <a:rPr lang="en-GB" sz="1400" b="1" dirty="0"/>
              <a:t>Interrupt Service Routine (</a:t>
            </a:r>
            <a:r>
              <a:rPr lang="en-GB" sz="1400" b="1" dirty="0" smtClean="0"/>
              <a:t>ISR)</a:t>
            </a:r>
          </a:p>
          <a:p>
            <a:pPr marL="638854" lvl="1" indent="-174625" defTabSz="898525"/>
            <a:r>
              <a:rPr lang="en-GB" sz="1200" b="1" dirty="0" smtClean="0"/>
              <a:t>Handles </a:t>
            </a:r>
            <a:r>
              <a:rPr lang="en-GB" sz="1200" b="1" dirty="0"/>
              <a:t>the interrupt </a:t>
            </a:r>
            <a:r>
              <a:rPr lang="en-GB" sz="1200" b="1" dirty="0" smtClean="0"/>
              <a:t>event</a:t>
            </a:r>
            <a:endParaRPr lang="en-GB" sz="1200" b="1" dirty="0"/>
          </a:p>
          <a:p>
            <a:pPr marL="266700" indent="-174625" defTabSz="898525"/>
            <a:r>
              <a:rPr lang="en-GB" sz="1400" b="1" dirty="0"/>
              <a:t>Global Interrupt Enable (GIE): </a:t>
            </a:r>
            <a:endParaRPr lang="en-GB" sz="1400" b="1" dirty="0" smtClean="0"/>
          </a:p>
          <a:p>
            <a:pPr marL="638854" lvl="1" indent="-174625" defTabSz="898525"/>
            <a:r>
              <a:rPr lang="en-GB" sz="1200" b="1" dirty="0" smtClean="0"/>
              <a:t>Enables </a:t>
            </a:r>
            <a:r>
              <a:rPr lang="en-GB" sz="1200" b="1" dirty="0"/>
              <a:t>the microcontroller to respond to interrupts</a:t>
            </a:r>
          </a:p>
          <a:p>
            <a:pPr marL="266700" indent="-174625" defTabSz="898525"/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78285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94379"/>
            <a:ext cx="8568952" cy="255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 - IOC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72372" y="1733069"/>
            <a:ext cx="432048" cy="24487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93418" y="3632305"/>
            <a:ext cx="8418601" cy="351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09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176" y="1472348"/>
            <a:ext cx="7598216" cy="354767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 dirty="0" smtClean="0"/>
              <a:t>……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//IO ports setup</a:t>
            </a:r>
          </a:p>
          <a:p>
            <a:pPr marL="0" indent="0">
              <a:spcBef>
                <a:spcPts val="0"/>
              </a:spcBef>
              <a:buNone/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/* Interrupt-on-change enabled on the </a:t>
            </a:r>
            <a:r>
              <a:rPr lang="en-GB" sz="800" dirty="0" err="1">
                <a:latin typeface="Courier New" pitchFamily="49" charset="0"/>
                <a:cs typeface="Courier New" pitchFamily="49" charset="0"/>
              </a:rPr>
              <a:t>IOCx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 pin for a negative-going edge. Associated Status bit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and interrupt flag will be set upon detecting an edge. </a:t>
            </a: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b="1" dirty="0" smtClean="0">
                <a:latin typeface="Courier New" pitchFamily="49" charset="0"/>
                <a:cs typeface="Courier New" pitchFamily="49" charset="0"/>
              </a:rPr>
              <a:t>IOCAN3</a:t>
            </a: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0" indent="0">
              <a:spcBef>
                <a:spcPts val="0"/>
              </a:spcBef>
              <a:buNone/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//Sets up GIE, create handler for interrupt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Interrupt </a:t>
            </a:r>
            <a:r>
              <a:rPr lang="en-GB" sz="800" b="1" dirty="0" err="1">
                <a:latin typeface="Courier New" pitchFamily="49" charset="0"/>
                <a:cs typeface="Courier New" pitchFamily="49" charset="0"/>
              </a:rPr>
              <a:t>PORTChange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  Call </a:t>
            </a:r>
            <a:r>
              <a:rPr lang="en-GB" sz="800" b="1" dirty="0" err="1">
                <a:latin typeface="Courier New" pitchFamily="49" charset="0"/>
                <a:cs typeface="Courier New" pitchFamily="49" charset="0"/>
              </a:rPr>
              <a:t>InterruptHandler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800" dirty="0">
                <a:latin typeface="Courier New" pitchFamily="49" charset="0"/>
                <a:cs typeface="Courier New" pitchFamily="49" charset="0"/>
              </a:rPr>
            </a:b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   lots of code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Loop</a:t>
            </a:r>
            <a:br>
              <a:rPr lang="en-GB" sz="800" dirty="0" smtClean="0">
                <a:latin typeface="Courier New" pitchFamily="49" charset="0"/>
                <a:cs typeface="Courier New" pitchFamily="49" charset="0"/>
              </a:rPr>
            </a:b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Sub </a:t>
            </a:r>
            <a:r>
              <a:rPr lang="en-GB" sz="800" b="1" dirty="0" err="1" smtClean="0">
                <a:latin typeface="Courier New" pitchFamily="49" charset="0"/>
                <a:cs typeface="Courier New" pitchFamily="49" charset="0"/>
              </a:rPr>
              <a:t>InterruptHandler</a:t>
            </a:r>
            <a:endParaRPr lang="en-GB" sz="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Dim </a:t>
            </a:r>
            <a:r>
              <a:rPr lang="en-GB" sz="800" dirty="0" err="1">
                <a:latin typeface="Courier New" pitchFamily="49" charset="0"/>
                <a:cs typeface="Courier New" pitchFamily="49" charset="0"/>
              </a:rPr>
              <a:t>SWState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 as BIT</a:t>
            </a:r>
          </a:p>
          <a:p>
            <a:pPr marL="0" indent="0">
              <a:spcBef>
                <a:spcPts val="0"/>
              </a:spcBef>
              <a:buNone/>
            </a:pP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'Save the switch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800" dirty="0" err="1">
                <a:latin typeface="Courier New" pitchFamily="49" charset="0"/>
                <a:cs typeface="Courier New" pitchFamily="49" charset="0"/>
              </a:rPr>
              <a:t>SWState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 = SWITCHIN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'Toggle the LED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LEDD7 = !LEDD7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    'a 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little delay to see if the switch has changed state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Do while SWITCHIN = </a:t>
            </a:r>
            <a:r>
              <a:rPr lang="en-GB" sz="800" dirty="0" err="1">
                <a:latin typeface="Courier New" pitchFamily="49" charset="0"/>
                <a:cs typeface="Courier New" pitchFamily="49" charset="0"/>
              </a:rPr>
              <a:t>SWState</a:t>
            </a: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    wait 10 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Loop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'We must clear this specific bit flag in software, the main IOC is </a:t>
            </a:r>
            <a:r>
              <a:rPr lang="en-GB" sz="800" dirty="0" err="1">
                <a:latin typeface="Courier New" pitchFamily="49" charset="0"/>
                <a:cs typeface="Courier New" pitchFamily="49" charset="0"/>
              </a:rPr>
              <a:t>cleare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 by the GCBASIC interrupt handler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800" b="1" dirty="0">
                <a:latin typeface="Courier New" pitchFamily="49" charset="0"/>
                <a:cs typeface="Courier New" pitchFamily="49" charset="0"/>
              </a:rPr>
              <a:t>IOCAF3</a:t>
            </a:r>
            <a:r>
              <a:rPr lang="en-GB" sz="800" dirty="0">
                <a:latin typeface="Courier New" pitchFamily="49" charset="0"/>
                <a:cs typeface="Courier New" pitchFamily="49" charset="0"/>
              </a:rPr>
              <a:t>  = </a:t>
            </a:r>
            <a:r>
              <a:rPr lang="en-GB" sz="800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sz="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>
                <a:latin typeface="Courier New" pitchFamily="49" charset="0"/>
                <a:cs typeface="Courier New" pitchFamily="49" charset="0"/>
              </a:rPr>
              <a:t>End Sub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 dirty="0"/>
              <a:t/>
            </a:r>
            <a:br>
              <a:rPr lang="en-GB" sz="800" dirty="0"/>
            </a:br>
            <a:endParaRPr lang="en-GB" sz="800" dirty="0"/>
          </a:p>
          <a:p>
            <a:pPr marL="0" indent="0">
              <a:spcBef>
                <a:spcPts val="0"/>
              </a:spcBef>
              <a:buNone/>
            </a:pP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17179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Walk the examples </a:t>
            </a:r>
          </a:p>
          <a:p>
            <a:r>
              <a:rPr lang="en-GB" sz="2000" dirty="0" smtClean="0"/>
              <a:t>View the scope</a:t>
            </a:r>
          </a:p>
        </p:txBody>
      </p:sp>
    </p:spTree>
    <p:extLst>
      <p:ext uri="{BB962C8B-B14F-4D97-AF65-F5344CB8AC3E}">
        <p14:creationId xmlns:p14="http://schemas.microsoft.com/office/powerpoint/2010/main" val="2319042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15 – External interrupt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</a:t>
            </a:r>
            <a:r>
              <a:rPr lang="en-GB" dirty="0" smtClean="0"/>
              <a:t>15 – External interrupt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SPI device and circuit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----------ADC--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LED-LED-LED-LED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VDDIO2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15007</TotalTime>
  <Words>858</Words>
  <Application>Microsoft Office PowerPoint</Application>
  <PresentationFormat>On-screen Show (16:9)</PresentationFormat>
  <Paragraphs>247</Paragraphs>
  <Slides>18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Power Domain – VDDIO2</vt:lpstr>
      <vt:lpstr>Hardware</vt:lpstr>
      <vt:lpstr>Principles of Interrupts</vt:lpstr>
      <vt:lpstr>Interrupts…</vt:lpstr>
      <vt:lpstr>Interrupt on Change (IOC)</vt:lpstr>
      <vt:lpstr>Interrupt - IOC</vt:lpstr>
      <vt:lpstr>Interrupt Code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768</cp:revision>
  <dcterms:created xsi:type="dcterms:W3CDTF">2019-01-08T20:03:06Z</dcterms:created>
  <dcterms:modified xsi:type="dcterms:W3CDTF">2024-12-12T12:27:56Z</dcterms:modified>
</cp:coreProperties>
</file>