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323" r:id="rId2"/>
    <p:sldId id="324" r:id="rId3"/>
    <p:sldId id="325" r:id="rId4"/>
    <p:sldId id="326" r:id="rId5"/>
    <p:sldId id="327" r:id="rId6"/>
    <p:sldId id="282" r:id="rId7"/>
    <p:sldId id="317" r:id="rId8"/>
    <p:sldId id="316" r:id="rId9"/>
    <p:sldId id="318" r:id="rId10"/>
    <p:sldId id="319" r:id="rId11"/>
    <p:sldId id="320" r:id="rId12"/>
    <p:sldId id="322" r:id="rId13"/>
    <p:sldId id="310" r:id="rId14"/>
    <p:sldId id="295" r:id="rId15"/>
    <p:sldId id="330" r:id="rId16"/>
    <p:sldId id="328" r:id="rId17"/>
  </p:sldIdLst>
  <p:sldSz cx="9144000" cy="5143500" type="screen16x9"/>
  <p:notesSz cx="6858000" cy="9144000"/>
  <p:defaultTextStyle>
    <a:defPPr>
      <a:defRPr lang="en-US"/>
    </a:defPPr>
    <a:lvl1pPr marL="0" algn="l" defTabSz="850636" rtl="0" eaLnBrk="1" latinLnBrk="0" hangingPunct="1">
      <a:defRPr sz="1700" kern="1200">
        <a:solidFill>
          <a:schemeClr val="tx1"/>
        </a:solidFill>
        <a:latin typeface="+mn-lt"/>
        <a:ea typeface="+mn-ea"/>
        <a:cs typeface="+mn-cs"/>
      </a:defRPr>
    </a:lvl1pPr>
    <a:lvl2pPr marL="425318" algn="l" defTabSz="850636" rtl="0" eaLnBrk="1" latinLnBrk="0" hangingPunct="1">
      <a:defRPr sz="1700" kern="1200">
        <a:solidFill>
          <a:schemeClr val="tx1"/>
        </a:solidFill>
        <a:latin typeface="+mn-lt"/>
        <a:ea typeface="+mn-ea"/>
        <a:cs typeface="+mn-cs"/>
      </a:defRPr>
    </a:lvl2pPr>
    <a:lvl3pPr marL="850636" algn="l" defTabSz="850636" rtl="0" eaLnBrk="1" latinLnBrk="0" hangingPunct="1">
      <a:defRPr sz="1700" kern="1200">
        <a:solidFill>
          <a:schemeClr val="tx1"/>
        </a:solidFill>
        <a:latin typeface="+mn-lt"/>
        <a:ea typeface="+mn-ea"/>
        <a:cs typeface="+mn-cs"/>
      </a:defRPr>
    </a:lvl3pPr>
    <a:lvl4pPr marL="1275954" algn="l" defTabSz="850636" rtl="0" eaLnBrk="1" latinLnBrk="0" hangingPunct="1">
      <a:defRPr sz="1700" kern="1200">
        <a:solidFill>
          <a:schemeClr val="tx1"/>
        </a:solidFill>
        <a:latin typeface="+mn-lt"/>
        <a:ea typeface="+mn-ea"/>
        <a:cs typeface="+mn-cs"/>
      </a:defRPr>
    </a:lvl4pPr>
    <a:lvl5pPr marL="1701273" algn="l" defTabSz="850636" rtl="0" eaLnBrk="1" latinLnBrk="0" hangingPunct="1">
      <a:defRPr sz="1700" kern="1200">
        <a:solidFill>
          <a:schemeClr val="tx1"/>
        </a:solidFill>
        <a:latin typeface="+mn-lt"/>
        <a:ea typeface="+mn-ea"/>
        <a:cs typeface="+mn-cs"/>
      </a:defRPr>
    </a:lvl5pPr>
    <a:lvl6pPr marL="2126591" algn="l" defTabSz="850636" rtl="0" eaLnBrk="1" latinLnBrk="0" hangingPunct="1">
      <a:defRPr sz="1700" kern="1200">
        <a:solidFill>
          <a:schemeClr val="tx1"/>
        </a:solidFill>
        <a:latin typeface="+mn-lt"/>
        <a:ea typeface="+mn-ea"/>
        <a:cs typeface="+mn-cs"/>
      </a:defRPr>
    </a:lvl6pPr>
    <a:lvl7pPr marL="2551909" algn="l" defTabSz="850636" rtl="0" eaLnBrk="1" latinLnBrk="0" hangingPunct="1">
      <a:defRPr sz="1700" kern="1200">
        <a:solidFill>
          <a:schemeClr val="tx1"/>
        </a:solidFill>
        <a:latin typeface="+mn-lt"/>
        <a:ea typeface="+mn-ea"/>
        <a:cs typeface="+mn-cs"/>
      </a:defRPr>
    </a:lvl7pPr>
    <a:lvl8pPr marL="2977227" algn="l" defTabSz="850636" rtl="0" eaLnBrk="1" latinLnBrk="0" hangingPunct="1">
      <a:defRPr sz="1700" kern="1200">
        <a:solidFill>
          <a:schemeClr val="tx1"/>
        </a:solidFill>
        <a:latin typeface="+mn-lt"/>
        <a:ea typeface="+mn-ea"/>
        <a:cs typeface="+mn-cs"/>
      </a:defRPr>
    </a:lvl8pPr>
    <a:lvl9pPr marL="3402546" algn="l" defTabSz="850636" rtl="0" eaLnBrk="1" latinLnBrk="0" hangingPunct="1">
      <a:defRPr sz="17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4C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p:cViewPr varScale="1">
        <p:scale>
          <a:sx n="161" d="100"/>
          <a:sy n="161" d="100"/>
        </p:scale>
        <p:origin x="-96" y="-96"/>
      </p:cViewPr>
      <p:guideLst>
        <p:guide orient="horz" pos="1620"/>
        <p:guide pos="2880"/>
      </p:guideLst>
    </p:cSldViewPr>
  </p:slideViewPr>
  <p:notesTextViewPr>
    <p:cViewPr>
      <p:scale>
        <a:sx n="100" d="100"/>
        <a:sy n="100" d="100"/>
      </p:scale>
      <p:origin x="0" y="0"/>
    </p:cViewPr>
  </p:notesTextViewPr>
  <p:notesViewPr>
    <p:cSldViewPr>
      <p:cViewPr varScale="1">
        <p:scale>
          <a:sx n="97" d="100"/>
          <a:sy n="97" d="100"/>
        </p:scale>
        <p:origin x="-3582" y="-11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2E545A-AB39-44F0-B5A6-04A90C6C9399}" type="datetimeFigureOut">
              <a:rPr lang="en-GB" smtClean="0"/>
              <a:pPr/>
              <a:t>12/11/2024</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94131C5-F37A-4CF6-BFE3-A572240BD623}" type="slidenum">
              <a:rPr lang="en-GB" smtClean="0"/>
              <a:pPr/>
              <a:t>‹#›</a:t>
            </a:fld>
            <a:endParaRPr lang="en-GB"/>
          </a:p>
        </p:txBody>
      </p:sp>
    </p:spTree>
    <p:extLst>
      <p:ext uri="{BB962C8B-B14F-4D97-AF65-F5344CB8AC3E}">
        <p14:creationId xmlns:p14="http://schemas.microsoft.com/office/powerpoint/2010/main" val="410544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100B3C-2E11-428B-8555-A77018253716}" type="datetimeFigureOut">
              <a:rPr lang="en-GB" smtClean="0"/>
              <a:pPr/>
              <a:t>12/11/2024</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33471A-AA0F-4CD3-BA89-C1C7FB68C6DB}" type="slidenum">
              <a:rPr lang="en-GB" smtClean="0"/>
              <a:pPr/>
              <a:t>‹#›</a:t>
            </a:fld>
            <a:endParaRPr lang="en-GB"/>
          </a:p>
        </p:txBody>
      </p:sp>
    </p:spTree>
    <p:extLst>
      <p:ext uri="{BB962C8B-B14F-4D97-AF65-F5344CB8AC3E}">
        <p14:creationId xmlns:p14="http://schemas.microsoft.com/office/powerpoint/2010/main" val="2569393303"/>
      </p:ext>
    </p:extLst>
  </p:cSld>
  <p:clrMap bg1="lt1" tx1="dk1" bg2="lt2" tx2="dk2" accent1="accent1" accent2="accent2" accent3="accent3" accent4="accent4" accent5="accent5" accent6="accent6" hlink="hlink" folHlink="folHlink"/>
  <p:notesStyle>
    <a:lvl1pPr marL="0" algn="l" defTabSz="850636" rtl="0" eaLnBrk="1" latinLnBrk="0" hangingPunct="1">
      <a:defRPr sz="1100" kern="1200">
        <a:solidFill>
          <a:schemeClr val="tx1"/>
        </a:solidFill>
        <a:latin typeface="+mn-lt"/>
        <a:ea typeface="+mn-ea"/>
        <a:cs typeface="+mn-cs"/>
      </a:defRPr>
    </a:lvl1pPr>
    <a:lvl2pPr marL="425318" algn="l" defTabSz="850636" rtl="0" eaLnBrk="1" latinLnBrk="0" hangingPunct="1">
      <a:defRPr sz="1100" kern="1200">
        <a:solidFill>
          <a:schemeClr val="tx1"/>
        </a:solidFill>
        <a:latin typeface="+mn-lt"/>
        <a:ea typeface="+mn-ea"/>
        <a:cs typeface="+mn-cs"/>
      </a:defRPr>
    </a:lvl2pPr>
    <a:lvl3pPr marL="850636" algn="l" defTabSz="850636" rtl="0" eaLnBrk="1" latinLnBrk="0" hangingPunct="1">
      <a:defRPr sz="1100" kern="1200">
        <a:solidFill>
          <a:schemeClr val="tx1"/>
        </a:solidFill>
        <a:latin typeface="+mn-lt"/>
        <a:ea typeface="+mn-ea"/>
        <a:cs typeface="+mn-cs"/>
      </a:defRPr>
    </a:lvl3pPr>
    <a:lvl4pPr marL="1275954" algn="l" defTabSz="850636" rtl="0" eaLnBrk="1" latinLnBrk="0" hangingPunct="1">
      <a:defRPr sz="1100" kern="1200">
        <a:solidFill>
          <a:schemeClr val="tx1"/>
        </a:solidFill>
        <a:latin typeface="+mn-lt"/>
        <a:ea typeface="+mn-ea"/>
        <a:cs typeface="+mn-cs"/>
      </a:defRPr>
    </a:lvl4pPr>
    <a:lvl5pPr marL="1701273" algn="l" defTabSz="850636" rtl="0" eaLnBrk="1" latinLnBrk="0" hangingPunct="1">
      <a:defRPr sz="1100" kern="1200">
        <a:solidFill>
          <a:schemeClr val="tx1"/>
        </a:solidFill>
        <a:latin typeface="+mn-lt"/>
        <a:ea typeface="+mn-ea"/>
        <a:cs typeface="+mn-cs"/>
      </a:defRPr>
    </a:lvl5pPr>
    <a:lvl6pPr marL="2126591" algn="l" defTabSz="850636" rtl="0" eaLnBrk="1" latinLnBrk="0" hangingPunct="1">
      <a:defRPr sz="1100" kern="1200">
        <a:solidFill>
          <a:schemeClr val="tx1"/>
        </a:solidFill>
        <a:latin typeface="+mn-lt"/>
        <a:ea typeface="+mn-ea"/>
        <a:cs typeface="+mn-cs"/>
      </a:defRPr>
    </a:lvl6pPr>
    <a:lvl7pPr marL="2551909" algn="l" defTabSz="850636" rtl="0" eaLnBrk="1" latinLnBrk="0" hangingPunct="1">
      <a:defRPr sz="1100" kern="1200">
        <a:solidFill>
          <a:schemeClr val="tx1"/>
        </a:solidFill>
        <a:latin typeface="+mn-lt"/>
        <a:ea typeface="+mn-ea"/>
        <a:cs typeface="+mn-cs"/>
      </a:defRPr>
    </a:lvl7pPr>
    <a:lvl8pPr marL="2977227" algn="l" defTabSz="850636" rtl="0" eaLnBrk="1" latinLnBrk="0" hangingPunct="1">
      <a:defRPr sz="1100" kern="1200">
        <a:solidFill>
          <a:schemeClr val="tx1"/>
        </a:solidFill>
        <a:latin typeface="+mn-lt"/>
        <a:ea typeface="+mn-ea"/>
        <a:cs typeface="+mn-cs"/>
      </a:defRPr>
    </a:lvl8pPr>
    <a:lvl9pPr marL="3402546" algn="l" defTabSz="850636"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1" y="1597824"/>
            <a:ext cx="7772400" cy="1102519"/>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1" y="2914651"/>
            <a:ext cx="6400800" cy="1314450"/>
          </a:xfrm>
        </p:spPr>
        <p:txBody>
          <a:bodyPr/>
          <a:lstStyle>
            <a:lvl1pPr marL="0" indent="0" algn="ctr">
              <a:buNone/>
              <a:defRPr>
                <a:solidFill>
                  <a:schemeClr val="tx1">
                    <a:tint val="75000"/>
                  </a:schemeClr>
                </a:solidFill>
              </a:defRPr>
            </a:lvl1pPr>
            <a:lvl2pPr marL="425318" indent="0" algn="ctr">
              <a:buNone/>
              <a:defRPr>
                <a:solidFill>
                  <a:schemeClr val="tx1">
                    <a:tint val="75000"/>
                  </a:schemeClr>
                </a:solidFill>
              </a:defRPr>
            </a:lvl2pPr>
            <a:lvl3pPr marL="850636" indent="0" algn="ctr">
              <a:buNone/>
              <a:defRPr>
                <a:solidFill>
                  <a:schemeClr val="tx1">
                    <a:tint val="75000"/>
                  </a:schemeClr>
                </a:solidFill>
              </a:defRPr>
            </a:lvl3pPr>
            <a:lvl4pPr marL="1275954" indent="0" algn="ctr">
              <a:buNone/>
              <a:defRPr>
                <a:solidFill>
                  <a:schemeClr val="tx1">
                    <a:tint val="75000"/>
                  </a:schemeClr>
                </a:solidFill>
              </a:defRPr>
            </a:lvl4pPr>
            <a:lvl5pPr marL="1701273" indent="0" algn="ctr">
              <a:buNone/>
              <a:defRPr>
                <a:solidFill>
                  <a:schemeClr val="tx1">
                    <a:tint val="75000"/>
                  </a:schemeClr>
                </a:solidFill>
              </a:defRPr>
            </a:lvl5pPr>
            <a:lvl6pPr marL="2126591" indent="0" algn="ctr">
              <a:buNone/>
              <a:defRPr>
                <a:solidFill>
                  <a:schemeClr val="tx1">
                    <a:tint val="75000"/>
                  </a:schemeClr>
                </a:solidFill>
              </a:defRPr>
            </a:lvl6pPr>
            <a:lvl7pPr marL="2551909" indent="0" algn="ctr">
              <a:buNone/>
              <a:defRPr>
                <a:solidFill>
                  <a:schemeClr val="tx1">
                    <a:tint val="75000"/>
                  </a:schemeClr>
                </a:solidFill>
              </a:defRPr>
            </a:lvl7pPr>
            <a:lvl8pPr marL="2977227" indent="0" algn="ctr">
              <a:buNone/>
              <a:defRPr>
                <a:solidFill>
                  <a:schemeClr val="tx1">
                    <a:tint val="75000"/>
                  </a:schemeClr>
                </a:solidFill>
              </a:defRPr>
            </a:lvl8pPr>
            <a:lvl9pPr marL="3402546"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12/11/2024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12/11/2024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1"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12/11/2024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473AACB-D821-4991-9D88-46EB8D29E619}" type="datetimeFigureOut">
              <a:rPr lang="en-GB" smtClean="0"/>
              <a:pPr/>
              <a:t>12/11/2024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7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900">
                <a:solidFill>
                  <a:schemeClr val="tx1">
                    <a:tint val="75000"/>
                  </a:schemeClr>
                </a:solidFill>
              </a:defRPr>
            </a:lvl1pPr>
            <a:lvl2pPr marL="425318" indent="0">
              <a:buNone/>
              <a:defRPr sz="1700">
                <a:solidFill>
                  <a:schemeClr val="tx1">
                    <a:tint val="75000"/>
                  </a:schemeClr>
                </a:solidFill>
              </a:defRPr>
            </a:lvl2pPr>
            <a:lvl3pPr marL="850636" indent="0">
              <a:buNone/>
              <a:defRPr sz="1500">
                <a:solidFill>
                  <a:schemeClr val="tx1">
                    <a:tint val="75000"/>
                  </a:schemeClr>
                </a:solidFill>
              </a:defRPr>
            </a:lvl3pPr>
            <a:lvl4pPr marL="1275954" indent="0">
              <a:buNone/>
              <a:defRPr sz="1300">
                <a:solidFill>
                  <a:schemeClr val="tx1">
                    <a:tint val="75000"/>
                  </a:schemeClr>
                </a:solidFill>
              </a:defRPr>
            </a:lvl4pPr>
            <a:lvl5pPr marL="1701273" indent="0">
              <a:buNone/>
              <a:defRPr sz="1300">
                <a:solidFill>
                  <a:schemeClr val="tx1">
                    <a:tint val="75000"/>
                  </a:schemeClr>
                </a:solidFill>
              </a:defRPr>
            </a:lvl5pPr>
            <a:lvl6pPr marL="2126591" indent="0">
              <a:buNone/>
              <a:defRPr sz="1300">
                <a:solidFill>
                  <a:schemeClr val="tx1">
                    <a:tint val="75000"/>
                  </a:schemeClr>
                </a:solidFill>
              </a:defRPr>
            </a:lvl6pPr>
            <a:lvl7pPr marL="2551909" indent="0">
              <a:buNone/>
              <a:defRPr sz="1300">
                <a:solidFill>
                  <a:schemeClr val="tx1">
                    <a:tint val="75000"/>
                  </a:schemeClr>
                </a:solidFill>
              </a:defRPr>
            </a:lvl7pPr>
            <a:lvl8pPr marL="2977227" indent="0">
              <a:buNone/>
              <a:defRPr sz="1300">
                <a:solidFill>
                  <a:schemeClr val="tx1">
                    <a:tint val="75000"/>
                  </a:schemeClr>
                </a:solidFill>
              </a:defRPr>
            </a:lvl8pPr>
            <a:lvl9pPr marL="3402546" indent="0">
              <a:buNone/>
              <a:defRPr sz="13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73AACB-D821-4991-9D88-46EB8D29E619}" type="datetimeFigureOut">
              <a:rPr lang="en-GB" smtClean="0"/>
              <a:pPr/>
              <a:t>12/11/2024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1" y="900115"/>
            <a:ext cx="4038599" cy="2545556"/>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2" y="900115"/>
            <a:ext cx="4038599" cy="2545556"/>
          </a:xfrm>
        </p:spPr>
        <p:txBody>
          <a:bodyPr/>
          <a:lstStyle>
            <a:lvl1pPr>
              <a:defRPr sz="2600"/>
            </a:lvl1pPr>
            <a:lvl2pPr>
              <a:defRPr sz="22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C473AACB-D821-4991-9D88-46EB8D29E619}" type="datetimeFigureOut">
              <a:rPr lang="en-GB" smtClean="0"/>
              <a:pPr/>
              <a:t>12/11/2024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5980"/>
            <a:ext cx="8229601" cy="85725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1" y="1151336"/>
            <a:ext cx="4040188" cy="479823"/>
          </a:xfrm>
        </p:spPr>
        <p:txBody>
          <a:bodyPr anchor="b"/>
          <a:lstStyle>
            <a:lvl1pPr marL="0" indent="0">
              <a:buNone/>
              <a:defRPr sz="2200" b="1"/>
            </a:lvl1pPr>
            <a:lvl2pPr marL="425318" indent="0">
              <a:buNone/>
              <a:defRPr sz="1900" b="1"/>
            </a:lvl2pPr>
            <a:lvl3pPr marL="850636" indent="0">
              <a:buNone/>
              <a:defRPr sz="1700" b="1"/>
            </a:lvl3pPr>
            <a:lvl4pPr marL="1275954" indent="0">
              <a:buNone/>
              <a:defRPr sz="1500" b="1"/>
            </a:lvl4pPr>
            <a:lvl5pPr marL="1701273" indent="0">
              <a:buNone/>
              <a:defRPr sz="1500" b="1"/>
            </a:lvl5pPr>
            <a:lvl6pPr marL="2126591" indent="0">
              <a:buNone/>
              <a:defRPr sz="1500" b="1"/>
            </a:lvl6pPr>
            <a:lvl7pPr marL="2551909" indent="0">
              <a:buNone/>
              <a:defRPr sz="1500" b="1"/>
            </a:lvl7pPr>
            <a:lvl8pPr marL="2977227" indent="0">
              <a:buNone/>
              <a:defRPr sz="1500" b="1"/>
            </a:lvl8pPr>
            <a:lvl9pPr marL="3402546"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201" y="1631156"/>
            <a:ext cx="4040188" cy="2963466"/>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33" y="1151336"/>
            <a:ext cx="4041775" cy="479823"/>
          </a:xfrm>
        </p:spPr>
        <p:txBody>
          <a:bodyPr anchor="b"/>
          <a:lstStyle>
            <a:lvl1pPr marL="0" indent="0">
              <a:buNone/>
              <a:defRPr sz="2200" b="1"/>
            </a:lvl1pPr>
            <a:lvl2pPr marL="425318" indent="0">
              <a:buNone/>
              <a:defRPr sz="1900" b="1"/>
            </a:lvl2pPr>
            <a:lvl3pPr marL="850636" indent="0">
              <a:buNone/>
              <a:defRPr sz="1700" b="1"/>
            </a:lvl3pPr>
            <a:lvl4pPr marL="1275954" indent="0">
              <a:buNone/>
              <a:defRPr sz="1500" b="1"/>
            </a:lvl4pPr>
            <a:lvl5pPr marL="1701273" indent="0">
              <a:buNone/>
              <a:defRPr sz="1500" b="1"/>
            </a:lvl5pPr>
            <a:lvl6pPr marL="2126591" indent="0">
              <a:buNone/>
              <a:defRPr sz="1500" b="1"/>
            </a:lvl6pPr>
            <a:lvl7pPr marL="2551909" indent="0">
              <a:buNone/>
              <a:defRPr sz="1500" b="1"/>
            </a:lvl7pPr>
            <a:lvl8pPr marL="2977227" indent="0">
              <a:buNone/>
              <a:defRPr sz="1500" b="1"/>
            </a:lvl8pPr>
            <a:lvl9pPr marL="3402546"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5033" y="1631156"/>
            <a:ext cx="4041775" cy="2963466"/>
          </a:xfrm>
        </p:spPr>
        <p:txBody>
          <a:bodyPr/>
          <a:lstStyle>
            <a:lvl1pPr>
              <a:defRPr sz="2200"/>
            </a:lvl1pPr>
            <a:lvl2pPr>
              <a:defRPr sz="1900"/>
            </a:lvl2pPr>
            <a:lvl3pPr>
              <a:defRPr sz="17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C473AACB-D821-4991-9D88-46EB8D29E619}" type="datetimeFigureOut">
              <a:rPr lang="en-GB" smtClean="0"/>
              <a:pPr/>
              <a:t>12/11/2024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C473AACB-D821-4991-9D88-46EB8D29E619}" type="datetimeFigureOut">
              <a:rPr lang="en-GB" smtClean="0"/>
              <a:pPr/>
              <a:t>12/11/2024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73AACB-D821-4991-9D88-46EB8D29E619}" type="datetimeFigureOut">
              <a:rPr lang="en-GB" smtClean="0"/>
              <a:pPr/>
              <a:t>12/11/2024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9" y="204789"/>
            <a:ext cx="3008313" cy="871538"/>
          </a:xfrm>
        </p:spPr>
        <p:txBody>
          <a:bodyPr anchor="b"/>
          <a:lstStyle>
            <a:lvl1pPr algn="l">
              <a:defRPr sz="1900" b="1"/>
            </a:lvl1pPr>
          </a:lstStyle>
          <a:p>
            <a:r>
              <a:rPr lang="en-US" smtClean="0"/>
              <a:t>Click to edit Master title style</a:t>
            </a:r>
            <a:endParaRPr lang="en-GB"/>
          </a:p>
        </p:txBody>
      </p:sp>
      <p:sp>
        <p:nvSpPr>
          <p:cNvPr id="3" name="Content Placeholder 2"/>
          <p:cNvSpPr>
            <a:spLocks noGrp="1"/>
          </p:cNvSpPr>
          <p:nvPr>
            <p:ph idx="1"/>
          </p:nvPr>
        </p:nvSpPr>
        <p:spPr>
          <a:xfrm>
            <a:off x="3575052" y="204790"/>
            <a:ext cx="5111749" cy="4389834"/>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9" y="1076328"/>
            <a:ext cx="3008313" cy="3518297"/>
          </a:xfrm>
        </p:spPr>
        <p:txBody>
          <a:bodyPr/>
          <a:lstStyle>
            <a:lvl1pPr marL="0" indent="0">
              <a:buNone/>
              <a:defRPr sz="1300"/>
            </a:lvl1pPr>
            <a:lvl2pPr marL="425318" indent="0">
              <a:buNone/>
              <a:defRPr sz="1100"/>
            </a:lvl2pPr>
            <a:lvl3pPr marL="850636" indent="0">
              <a:buNone/>
              <a:defRPr sz="900"/>
            </a:lvl3pPr>
            <a:lvl4pPr marL="1275954" indent="0">
              <a:buNone/>
              <a:defRPr sz="800"/>
            </a:lvl4pPr>
            <a:lvl5pPr marL="1701273" indent="0">
              <a:buNone/>
              <a:defRPr sz="800"/>
            </a:lvl5pPr>
            <a:lvl6pPr marL="2126591" indent="0">
              <a:buNone/>
              <a:defRPr sz="800"/>
            </a:lvl6pPr>
            <a:lvl7pPr marL="2551909" indent="0">
              <a:buNone/>
              <a:defRPr sz="800"/>
            </a:lvl7pPr>
            <a:lvl8pPr marL="2977227" indent="0">
              <a:buNone/>
              <a:defRPr sz="800"/>
            </a:lvl8pPr>
            <a:lvl9pPr marL="3402546"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3AACB-D821-4991-9D88-46EB8D29E619}" type="datetimeFigureOut">
              <a:rPr lang="en-GB" smtClean="0"/>
              <a:pPr/>
              <a:t>12/11/2024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1900" b="1"/>
            </a:lvl1pPr>
          </a:lstStyle>
          <a:p>
            <a:r>
              <a:rPr lang="en-US" smtClean="0"/>
              <a:t>Click to edit Master title style</a:t>
            </a:r>
            <a:endParaRPr lang="en-GB"/>
          </a:p>
        </p:txBody>
      </p:sp>
      <p:sp>
        <p:nvSpPr>
          <p:cNvPr id="3" name="Picture Placeholder 2"/>
          <p:cNvSpPr>
            <a:spLocks noGrp="1"/>
          </p:cNvSpPr>
          <p:nvPr>
            <p:ph type="pic" idx="1"/>
          </p:nvPr>
        </p:nvSpPr>
        <p:spPr>
          <a:xfrm>
            <a:off x="1792288" y="459581"/>
            <a:ext cx="5486400" cy="3086100"/>
          </a:xfrm>
        </p:spPr>
        <p:txBody>
          <a:bodyPr/>
          <a:lstStyle>
            <a:lvl1pPr marL="0" indent="0">
              <a:buNone/>
              <a:defRPr sz="3000"/>
            </a:lvl1pPr>
            <a:lvl2pPr marL="425318" indent="0">
              <a:buNone/>
              <a:defRPr sz="2600"/>
            </a:lvl2pPr>
            <a:lvl3pPr marL="850636" indent="0">
              <a:buNone/>
              <a:defRPr sz="2200"/>
            </a:lvl3pPr>
            <a:lvl4pPr marL="1275954" indent="0">
              <a:buNone/>
              <a:defRPr sz="1900"/>
            </a:lvl4pPr>
            <a:lvl5pPr marL="1701273" indent="0">
              <a:buNone/>
              <a:defRPr sz="1900"/>
            </a:lvl5pPr>
            <a:lvl6pPr marL="2126591" indent="0">
              <a:buNone/>
              <a:defRPr sz="1900"/>
            </a:lvl6pPr>
            <a:lvl7pPr marL="2551909" indent="0">
              <a:buNone/>
              <a:defRPr sz="1900"/>
            </a:lvl7pPr>
            <a:lvl8pPr marL="2977227" indent="0">
              <a:buNone/>
              <a:defRPr sz="1900"/>
            </a:lvl8pPr>
            <a:lvl9pPr marL="3402546" indent="0">
              <a:buNone/>
              <a:defRPr sz="1900"/>
            </a:lvl9pPr>
          </a:lstStyle>
          <a:p>
            <a:endParaRPr lang="en-GB" dirty="0"/>
          </a:p>
        </p:txBody>
      </p:sp>
      <p:sp>
        <p:nvSpPr>
          <p:cNvPr id="4" name="Text Placeholder 3"/>
          <p:cNvSpPr>
            <a:spLocks noGrp="1"/>
          </p:cNvSpPr>
          <p:nvPr>
            <p:ph type="body" sz="half" idx="2"/>
          </p:nvPr>
        </p:nvSpPr>
        <p:spPr>
          <a:xfrm>
            <a:off x="1792288" y="4025508"/>
            <a:ext cx="5486400" cy="603647"/>
          </a:xfrm>
        </p:spPr>
        <p:txBody>
          <a:bodyPr/>
          <a:lstStyle>
            <a:lvl1pPr marL="0" indent="0">
              <a:buNone/>
              <a:defRPr sz="1300"/>
            </a:lvl1pPr>
            <a:lvl2pPr marL="425318" indent="0">
              <a:buNone/>
              <a:defRPr sz="1100"/>
            </a:lvl2pPr>
            <a:lvl3pPr marL="850636" indent="0">
              <a:buNone/>
              <a:defRPr sz="900"/>
            </a:lvl3pPr>
            <a:lvl4pPr marL="1275954" indent="0">
              <a:buNone/>
              <a:defRPr sz="800"/>
            </a:lvl4pPr>
            <a:lvl5pPr marL="1701273" indent="0">
              <a:buNone/>
              <a:defRPr sz="800"/>
            </a:lvl5pPr>
            <a:lvl6pPr marL="2126591" indent="0">
              <a:buNone/>
              <a:defRPr sz="800"/>
            </a:lvl6pPr>
            <a:lvl7pPr marL="2551909" indent="0">
              <a:buNone/>
              <a:defRPr sz="800"/>
            </a:lvl7pPr>
            <a:lvl8pPr marL="2977227" indent="0">
              <a:buNone/>
              <a:defRPr sz="800"/>
            </a:lvl8pPr>
            <a:lvl9pPr marL="3402546" indent="0">
              <a:buNone/>
              <a:defRPr sz="8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3AACB-D821-4991-9D88-46EB8D29E619}" type="datetimeFigureOut">
              <a:rPr lang="en-GB" smtClean="0"/>
              <a:pPr/>
              <a:t>12/11/2024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B25064BB-E67B-4C9B-9AC8-E5B521C073FA}" type="slidenum">
              <a:rPr lang="en-GB" smtClean="0"/>
              <a:pPr/>
              <a:t>‹#›</a:t>
            </a:fld>
            <a:endParaRPr lang="en-GB" dirty="0"/>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2" y="205980"/>
            <a:ext cx="8229601" cy="857250"/>
          </a:xfrm>
          <a:prstGeom prst="rect">
            <a:avLst/>
          </a:prstGeom>
        </p:spPr>
        <p:txBody>
          <a:bodyPr vert="horz" lIns="85064" tIns="42531" rIns="85064" bIns="42531"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2" y="1200151"/>
            <a:ext cx="8229601" cy="3394472"/>
          </a:xfrm>
          <a:prstGeom prst="rect">
            <a:avLst/>
          </a:prstGeom>
        </p:spPr>
        <p:txBody>
          <a:bodyPr vert="horz" lIns="85064" tIns="42531" rIns="85064" bIns="425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1" y="4767267"/>
            <a:ext cx="2133600" cy="273844"/>
          </a:xfrm>
          <a:prstGeom prst="rect">
            <a:avLst/>
          </a:prstGeom>
        </p:spPr>
        <p:txBody>
          <a:bodyPr vert="horz" lIns="85064" tIns="42531" rIns="85064" bIns="42531" rtlCol="0" anchor="ctr"/>
          <a:lstStyle>
            <a:lvl1pPr algn="l">
              <a:defRPr sz="1100">
                <a:solidFill>
                  <a:schemeClr val="tx1">
                    <a:tint val="75000"/>
                  </a:schemeClr>
                </a:solidFill>
              </a:defRPr>
            </a:lvl1pPr>
          </a:lstStyle>
          <a:p>
            <a:fld id="{C473AACB-D821-4991-9D88-46EB8D29E619}" type="datetimeFigureOut">
              <a:rPr lang="en-GB" smtClean="0"/>
              <a:pPr/>
              <a:t>12/11/2024</a:t>
            </a:fld>
            <a:endParaRPr lang="en-GB" dirty="0"/>
          </a:p>
        </p:txBody>
      </p:sp>
      <p:sp>
        <p:nvSpPr>
          <p:cNvPr id="5" name="Footer Placeholder 4"/>
          <p:cNvSpPr>
            <a:spLocks noGrp="1"/>
          </p:cNvSpPr>
          <p:nvPr>
            <p:ph type="ftr" sz="quarter" idx="3"/>
          </p:nvPr>
        </p:nvSpPr>
        <p:spPr>
          <a:xfrm>
            <a:off x="3124201" y="4767267"/>
            <a:ext cx="2895600" cy="273844"/>
          </a:xfrm>
          <a:prstGeom prst="rect">
            <a:avLst/>
          </a:prstGeom>
        </p:spPr>
        <p:txBody>
          <a:bodyPr vert="horz" lIns="85064" tIns="42531" rIns="85064" bIns="42531" rtlCol="0" anchor="ctr"/>
          <a:lstStyle>
            <a:lvl1pPr algn="ctr">
              <a:defRPr sz="11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4767267"/>
            <a:ext cx="2133600" cy="273844"/>
          </a:xfrm>
          <a:prstGeom prst="rect">
            <a:avLst/>
          </a:prstGeom>
        </p:spPr>
        <p:txBody>
          <a:bodyPr vert="horz" lIns="85064" tIns="42531" rIns="85064" bIns="42531" rtlCol="0" anchor="ctr"/>
          <a:lstStyle>
            <a:lvl1pPr algn="r">
              <a:defRPr sz="1100">
                <a:solidFill>
                  <a:schemeClr val="tx1">
                    <a:tint val="75000"/>
                  </a:schemeClr>
                </a:solidFill>
              </a:defRPr>
            </a:lvl1pPr>
          </a:lstStyle>
          <a:p>
            <a:fld id="{B25064BB-E67B-4C9B-9AC8-E5B521C073FA}" type="slidenum">
              <a:rPr lang="en-GB" smtClean="0"/>
              <a:pPr/>
              <a:t>‹#›</a:t>
            </a:fld>
            <a:endParaRPr lang="en-GB"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p:txStyles>
    <p:titleStyle>
      <a:lvl1pPr algn="ctr" defTabSz="850636" rtl="0" eaLnBrk="1" latinLnBrk="0" hangingPunct="1">
        <a:spcBef>
          <a:spcPct val="0"/>
        </a:spcBef>
        <a:buNone/>
        <a:defRPr sz="4100" kern="1200">
          <a:solidFill>
            <a:schemeClr val="tx1"/>
          </a:solidFill>
          <a:latin typeface="+mj-lt"/>
          <a:ea typeface="+mj-ea"/>
          <a:cs typeface="+mj-cs"/>
        </a:defRPr>
      </a:lvl1pPr>
    </p:titleStyle>
    <p:bodyStyle>
      <a:lvl1pPr marL="318988" indent="-318988" algn="l" defTabSz="850636"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691142" indent="-265824" algn="l" defTabSz="850636"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63295" indent="-212659" algn="l" defTabSz="850636"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88614"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913932"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339250"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764568"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189887"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15205"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9pPr>
    </p:bodyStyle>
    <p:otherStyle>
      <a:defPPr>
        <a:defRPr lang="en-US"/>
      </a:defPPr>
      <a:lvl1pPr marL="0" algn="l" defTabSz="850636" rtl="0" eaLnBrk="1" latinLnBrk="0" hangingPunct="1">
        <a:defRPr sz="1700" kern="1200">
          <a:solidFill>
            <a:schemeClr val="tx1"/>
          </a:solidFill>
          <a:latin typeface="+mn-lt"/>
          <a:ea typeface="+mn-ea"/>
          <a:cs typeface="+mn-cs"/>
        </a:defRPr>
      </a:lvl1pPr>
      <a:lvl2pPr marL="425318" algn="l" defTabSz="850636" rtl="0" eaLnBrk="1" latinLnBrk="0" hangingPunct="1">
        <a:defRPr sz="1700" kern="1200">
          <a:solidFill>
            <a:schemeClr val="tx1"/>
          </a:solidFill>
          <a:latin typeface="+mn-lt"/>
          <a:ea typeface="+mn-ea"/>
          <a:cs typeface="+mn-cs"/>
        </a:defRPr>
      </a:lvl2pPr>
      <a:lvl3pPr marL="850636" algn="l" defTabSz="850636" rtl="0" eaLnBrk="1" latinLnBrk="0" hangingPunct="1">
        <a:defRPr sz="1700" kern="1200">
          <a:solidFill>
            <a:schemeClr val="tx1"/>
          </a:solidFill>
          <a:latin typeface="+mn-lt"/>
          <a:ea typeface="+mn-ea"/>
          <a:cs typeface="+mn-cs"/>
        </a:defRPr>
      </a:lvl3pPr>
      <a:lvl4pPr marL="1275954" algn="l" defTabSz="850636" rtl="0" eaLnBrk="1" latinLnBrk="0" hangingPunct="1">
        <a:defRPr sz="1700" kern="1200">
          <a:solidFill>
            <a:schemeClr val="tx1"/>
          </a:solidFill>
          <a:latin typeface="+mn-lt"/>
          <a:ea typeface="+mn-ea"/>
          <a:cs typeface="+mn-cs"/>
        </a:defRPr>
      </a:lvl4pPr>
      <a:lvl5pPr marL="1701273" algn="l" defTabSz="850636" rtl="0" eaLnBrk="1" latinLnBrk="0" hangingPunct="1">
        <a:defRPr sz="1700" kern="1200">
          <a:solidFill>
            <a:schemeClr val="tx1"/>
          </a:solidFill>
          <a:latin typeface="+mn-lt"/>
          <a:ea typeface="+mn-ea"/>
          <a:cs typeface="+mn-cs"/>
        </a:defRPr>
      </a:lvl5pPr>
      <a:lvl6pPr marL="2126591" algn="l" defTabSz="850636" rtl="0" eaLnBrk="1" latinLnBrk="0" hangingPunct="1">
        <a:defRPr sz="1700" kern="1200">
          <a:solidFill>
            <a:schemeClr val="tx1"/>
          </a:solidFill>
          <a:latin typeface="+mn-lt"/>
          <a:ea typeface="+mn-ea"/>
          <a:cs typeface="+mn-cs"/>
        </a:defRPr>
      </a:lvl6pPr>
      <a:lvl7pPr marL="2551909" algn="l" defTabSz="850636" rtl="0" eaLnBrk="1" latinLnBrk="0" hangingPunct="1">
        <a:defRPr sz="1700" kern="1200">
          <a:solidFill>
            <a:schemeClr val="tx1"/>
          </a:solidFill>
          <a:latin typeface="+mn-lt"/>
          <a:ea typeface="+mn-ea"/>
          <a:cs typeface="+mn-cs"/>
        </a:defRPr>
      </a:lvl7pPr>
      <a:lvl8pPr marL="2977227" algn="l" defTabSz="850636" rtl="0" eaLnBrk="1" latinLnBrk="0" hangingPunct="1">
        <a:defRPr sz="1700" kern="1200">
          <a:solidFill>
            <a:schemeClr val="tx1"/>
          </a:solidFill>
          <a:latin typeface="+mn-lt"/>
          <a:ea typeface="+mn-ea"/>
          <a:cs typeface="+mn-cs"/>
        </a:defRPr>
      </a:lvl8pPr>
      <a:lvl9pPr marL="3402546" algn="l" defTabSz="850636"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GCBASIC</a:t>
            </a:r>
            <a:br>
              <a:rPr lang="en-GB" dirty="0" smtClean="0"/>
            </a:br>
            <a:r>
              <a:rPr lang="en-GB" dirty="0" smtClean="0"/>
              <a:t>Part 16 - Storage</a:t>
            </a:r>
            <a:endParaRPr lang="en-GB" dirty="0"/>
          </a:p>
        </p:txBody>
      </p:sp>
      <p:sp>
        <p:nvSpPr>
          <p:cNvPr id="3" name="Subtitle 2"/>
          <p:cNvSpPr>
            <a:spLocks noGrp="1"/>
          </p:cNvSpPr>
          <p:nvPr>
            <p:ph type="subTitle" idx="1"/>
          </p:nvPr>
        </p:nvSpPr>
        <p:spPr>
          <a:xfrm>
            <a:off x="179513" y="2914650"/>
            <a:ext cx="8784976" cy="1925352"/>
          </a:xfrm>
        </p:spPr>
        <p:txBody>
          <a:bodyPr>
            <a:normAutofit lnSpcReduction="10000"/>
          </a:bodyPr>
          <a:lstStyle/>
          <a:p>
            <a:r>
              <a:rPr lang="en-GB" dirty="0" smtClean="0"/>
              <a:t>GCBASIC  for the PIC18FxxQ20 chip Family</a:t>
            </a:r>
            <a:endParaRPr lang="en-GB" dirty="0"/>
          </a:p>
          <a:p>
            <a:pPr algn="l"/>
            <a:endParaRPr lang="en-GB" dirty="0" smtClean="0"/>
          </a:p>
          <a:p>
            <a:pPr algn="l"/>
            <a:endParaRPr lang="en-GB" dirty="0"/>
          </a:p>
          <a:p>
            <a:pPr algn="l"/>
            <a:r>
              <a:rPr lang="en-GB" sz="1700" dirty="0" smtClean="0"/>
              <a:t>November 2024</a:t>
            </a:r>
            <a:endParaRPr lang="en-GB" sz="1700" dirty="0"/>
          </a:p>
        </p:txBody>
      </p:sp>
      <p:pic>
        <p:nvPicPr>
          <p:cNvPr id="1026" name="Picture 2" descr="D:\Build\AnobiumTransparent.jpg"/>
          <p:cNvPicPr>
            <a:picLocks noChangeAspect="1" noChangeArrowheads="1"/>
          </p:cNvPicPr>
          <p:nvPr/>
        </p:nvPicPr>
        <p:blipFill>
          <a:blip r:embed="rId2" cstate="print"/>
          <a:srcRect/>
          <a:stretch>
            <a:fillRect/>
          </a:stretch>
        </p:blipFill>
        <p:spPr bwMode="auto">
          <a:xfrm>
            <a:off x="7315149" y="0"/>
            <a:ext cx="1828859" cy="771550"/>
          </a:xfrm>
          <a:prstGeom prst="rect">
            <a:avLst/>
          </a:prstGeom>
          <a:noFill/>
        </p:spPr>
      </p:pic>
      <p:sp>
        <p:nvSpPr>
          <p:cNvPr id="4" name="AutoShape 2" descr="ICSP connection"/>
          <p:cNvSpPr>
            <a:spLocks noChangeAspect="1" noChangeArrowheads="1"/>
          </p:cNvSpPr>
          <p:nvPr/>
        </p:nvSpPr>
        <p:spPr bwMode="auto">
          <a:xfrm>
            <a:off x="155575" y="-144461"/>
            <a:ext cx="304800" cy="304801"/>
          </a:xfrm>
          <a:prstGeom prst="rect">
            <a:avLst/>
          </a:prstGeom>
          <a:noFill/>
        </p:spPr>
        <p:txBody>
          <a:bodyPr vert="horz" wrap="square" lIns="85064" tIns="42531" rIns="85064" bIns="42531" numCol="1" anchor="t" anchorCtr="0" compatLnSpc="1">
            <a:prstTxWarp prst="textNoShape">
              <a:avLst/>
            </a:prstTxWarp>
          </a:bodyPr>
          <a:lstStyle/>
          <a:p>
            <a:endParaRPr lang="en-GB" dirty="0"/>
          </a:p>
        </p:txBody>
      </p:sp>
      <p:pic>
        <p:nvPicPr>
          <p:cNvPr id="8" name="Picture 2" descr="PIC18F16Q20-G6X-Regula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043" y="195486"/>
            <a:ext cx="2327055" cy="130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1129" y="3435846"/>
            <a:ext cx="1682644" cy="1610077"/>
          </a:xfrm>
          <a:prstGeom prst="rect">
            <a:avLst/>
          </a:prstGeom>
        </p:spPr>
      </p:pic>
    </p:spTree>
    <p:extLst>
      <p:ext uri="{BB962C8B-B14F-4D97-AF65-F5344CB8AC3E}">
        <p14:creationId xmlns:p14="http://schemas.microsoft.com/office/powerpoint/2010/main" val="2999217443"/>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Storage usage</a:t>
            </a:r>
          </a:p>
        </p:txBody>
      </p:sp>
      <p:pic>
        <p:nvPicPr>
          <p:cNvPr id="1026" name="Picture 2"/>
          <p:cNvPicPr>
            <a:picLocks noChangeAspect="1" noChangeArrowheads="1"/>
          </p:cNvPicPr>
          <p:nvPr/>
        </p:nvPicPr>
        <p:blipFill>
          <a:blip r:embed="rId2" cstate="print"/>
          <a:srcRect l="64312" t="757" r="10543" b="78099"/>
          <a:stretch>
            <a:fillRect/>
          </a:stretch>
        </p:blipFill>
        <p:spPr bwMode="auto">
          <a:xfrm>
            <a:off x="2987824" y="915566"/>
            <a:ext cx="2833712" cy="3632200"/>
          </a:xfrm>
          <a:prstGeom prst="rect">
            <a:avLst/>
          </a:prstGeom>
          <a:noFill/>
          <a:ln w="9525">
            <a:noFill/>
            <a:miter lim="800000"/>
            <a:headEnd/>
            <a:tailEnd/>
          </a:ln>
          <a:effectLst/>
        </p:spPr>
      </p:pic>
      <p:sp>
        <p:nvSpPr>
          <p:cNvPr id="16" name="Rectangle 15"/>
          <p:cNvSpPr/>
          <p:nvPr/>
        </p:nvSpPr>
        <p:spPr>
          <a:xfrm>
            <a:off x="3000524" y="1018952"/>
            <a:ext cx="2552700" cy="3516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3025056" y="2018308"/>
            <a:ext cx="2528168" cy="71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Program</a:t>
            </a:r>
            <a:endParaRPr lang="en-GB" dirty="0"/>
          </a:p>
        </p:txBody>
      </p:sp>
      <p:pic>
        <p:nvPicPr>
          <p:cNvPr id="19" name="Picture 2"/>
          <p:cNvPicPr>
            <a:picLocks noChangeAspect="1" noChangeArrowheads="1"/>
          </p:cNvPicPr>
          <p:nvPr/>
        </p:nvPicPr>
        <p:blipFill>
          <a:blip r:embed="rId2" cstate="print"/>
          <a:srcRect l="64312" t="757" r="10543" b="78099"/>
          <a:stretch>
            <a:fillRect/>
          </a:stretch>
        </p:blipFill>
        <p:spPr bwMode="auto">
          <a:xfrm>
            <a:off x="6156176" y="915566"/>
            <a:ext cx="2833712" cy="3632200"/>
          </a:xfrm>
          <a:prstGeom prst="rect">
            <a:avLst/>
          </a:prstGeom>
          <a:noFill/>
          <a:ln w="9525">
            <a:noFill/>
            <a:miter lim="800000"/>
            <a:headEnd/>
            <a:tailEnd/>
          </a:ln>
          <a:effectLst/>
        </p:spPr>
      </p:pic>
      <p:sp>
        <p:nvSpPr>
          <p:cNvPr id="20" name="Rectangle 19"/>
          <p:cNvSpPr/>
          <p:nvPr/>
        </p:nvSpPr>
        <p:spPr>
          <a:xfrm>
            <a:off x="6168876" y="1018952"/>
            <a:ext cx="2552700" cy="3516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187232" y="3832126"/>
            <a:ext cx="2528168" cy="71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Program</a:t>
            </a:r>
            <a:endParaRPr lang="en-GB" dirty="0"/>
          </a:p>
        </p:txBody>
      </p:sp>
      <p:sp>
        <p:nvSpPr>
          <p:cNvPr id="22" name="TextBox 21"/>
          <p:cNvSpPr txBox="1"/>
          <p:nvPr/>
        </p:nvSpPr>
        <p:spPr>
          <a:xfrm>
            <a:off x="5652120" y="2571750"/>
            <a:ext cx="375424" cy="353943"/>
          </a:xfrm>
          <a:prstGeom prst="rect">
            <a:avLst/>
          </a:prstGeom>
          <a:noFill/>
        </p:spPr>
        <p:txBody>
          <a:bodyPr wrap="none" rtlCol="0">
            <a:spAutoFit/>
          </a:bodyPr>
          <a:lstStyle/>
          <a:p>
            <a:r>
              <a:rPr lang="en-ZA" dirty="0" smtClean="0"/>
              <a:t>or</a:t>
            </a:r>
            <a:endParaRPr lang="en-GB" dirty="0"/>
          </a:p>
        </p:txBody>
      </p:sp>
      <p:sp>
        <p:nvSpPr>
          <p:cNvPr id="23" name="Rectangle 22"/>
          <p:cNvSpPr/>
          <p:nvPr/>
        </p:nvSpPr>
        <p:spPr>
          <a:xfrm>
            <a:off x="6170290" y="1999754"/>
            <a:ext cx="329580" cy="114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323528" y="1347614"/>
            <a:ext cx="2664296" cy="1008112"/>
          </a:xfrm>
          <a:prstGeom prst="rect">
            <a:avLst/>
          </a:prstGeom>
        </p:spPr>
        <p:txBody>
          <a:bodyPr vert="horz" lIns="85064" tIns="42531" rIns="85064" bIns="42531" rtlCol="0">
            <a:noAutofit/>
          </a:bodyPr>
          <a:lstStyle/>
          <a:p>
            <a:pPr marL="318988" indent="-318988">
              <a:spcBef>
                <a:spcPct val="20000"/>
              </a:spcBef>
              <a:buFont typeface="Arial" pitchFamily="34" charset="0"/>
              <a:buChar char="•"/>
            </a:pPr>
            <a:r>
              <a:rPr lang="en-ZA" sz="1800" b="1" dirty="0" err="1" smtClean="0">
                <a:solidFill>
                  <a:srgbClr val="FF0000"/>
                </a:solidFill>
              </a:rPr>
              <a:t>Progmem</a:t>
            </a:r>
            <a:r>
              <a:rPr lang="en-ZA" sz="1800" b="1" dirty="0" smtClean="0">
                <a:solidFill>
                  <a:srgbClr val="FF0000"/>
                </a:solidFill>
              </a:rPr>
              <a:t> usage</a:t>
            </a:r>
          </a:p>
          <a:p>
            <a:pPr marL="744306" lvl="1" indent="-318988">
              <a:spcBef>
                <a:spcPct val="20000"/>
              </a:spcBef>
              <a:buFont typeface="Arial" pitchFamily="34" charset="0"/>
              <a:buChar char="•"/>
            </a:pPr>
            <a:r>
              <a:rPr lang="en-ZA" sz="1600" dirty="0" smtClean="0"/>
              <a:t>Your program</a:t>
            </a:r>
          </a:p>
          <a:p>
            <a:pPr marL="744306" lvl="1" indent="-318988">
              <a:spcBef>
                <a:spcPct val="20000"/>
              </a:spcBef>
              <a:buFont typeface="Arial" pitchFamily="34" charset="0"/>
              <a:buChar char="•"/>
            </a:pPr>
            <a:endParaRPr lang="en-ZA" sz="1600" dirty="0" smtClean="0"/>
          </a:p>
          <a:p>
            <a:pPr marL="744306" lvl="1" indent="-318988">
              <a:spcBef>
                <a:spcPct val="20000"/>
              </a:spcBef>
            </a:pPr>
            <a:r>
              <a:rPr lang="en-ZA" sz="1600" dirty="0" smtClean="0"/>
              <a:t>and/or</a:t>
            </a:r>
          </a:p>
          <a:p>
            <a:pPr marL="744306" lvl="1" indent="-318988">
              <a:spcBef>
                <a:spcPct val="20000"/>
              </a:spcBef>
              <a:buFont typeface="Arial" pitchFamily="34" charset="0"/>
              <a:buChar char="•"/>
            </a:pPr>
            <a:r>
              <a:rPr lang="en-ZA" sz="1600" dirty="0" smtClean="0"/>
              <a:t>Reference data</a:t>
            </a:r>
          </a:p>
          <a:p>
            <a:pPr marL="744306" lvl="1" indent="-318988">
              <a:spcBef>
                <a:spcPct val="20000"/>
              </a:spcBef>
              <a:buFont typeface="Arial" pitchFamily="34" charset="0"/>
              <a:buChar char="•"/>
            </a:pPr>
            <a:r>
              <a:rPr lang="en-ZA" sz="1600" dirty="0" smtClean="0"/>
              <a:t>Pictures</a:t>
            </a:r>
          </a:p>
          <a:p>
            <a:pPr marL="318988" indent="-318988">
              <a:spcBef>
                <a:spcPct val="20000"/>
              </a:spcBef>
              <a:buFont typeface="Arial" pitchFamily="34" charset="0"/>
              <a:buChar char="•"/>
            </a:pPr>
            <a:r>
              <a:rPr lang="en-ZA" sz="1800" dirty="0" smtClean="0"/>
              <a:t>Uses PFM direct addressing</a:t>
            </a:r>
          </a:p>
          <a:p>
            <a:pPr marL="744306" lvl="1" indent="-318988">
              <a:spcBef>
                <a:spcPct val="20000"/>
              </a:spcBef>
              <a:buFont typeface="Arial" pitchFamily="34" charset="0"/>
              <a:buChar char="•"/>
            </a:pPr>
            <a:endParaRPr lang="en-ZA" sz="1800" dirty="0" smtClean="0"/>
          </a:p>
          <a:p>
            <a:pPr marL="318988" indent="-318988">
              <a:spcBef>
                <a:spcPct val="20000"/>
              </a:spcBef>
              <a:buFont typeface="Arial" pitchFamily="34" charset="0"/>
              <a:buChar char="•"/>
            </a:pPr>
            <a:endParaRPr lang="en-GB" sz="1800" dirty="0" smtClean="0"/>
          </a:p>
        </p:txBody>
      </p:sp>
      <p:sp>
        <p:nvSpPr>
          <p:cNvPr id="25" name="Rectangle 24"/>
          <p:cNvSpPr/>
          <p:nvPr/>
        </p:nvSpPr>
        <p:spPr>
          <a:xfrm>
            <a:off x="3022476" y="4159250"/>
            <a:ext cx="2552700"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Reference Data</a:t>
            </a:r>
            <a:endParaRPr lang="en-GB" dirty="0"/>
          </a:p>
        </p:txBody>
      </p:sp>
      <p:sp>
        <p:nvSpPr>
          <p:cNvPr id="26" name="Rectangle 25"/>
          <p:cNvSpPr/>
          <p:nvPr/>
        </p:nvSpPr>
        <p:spPr>
          <a:xfrm>
            <a:off x="6184950" y="2149872"/>
            <a:ext cx="2552700"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Reference Data</a:t>
            </a:r>
            <a:endParaRPr lang="en-GB" dirty="0"/>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SAF usage</a:t>
            </a:r>
          </a:p>
        </p:txBody>
      </p:sp>
      <p:pic>
        <p:nvPicPr>
          <p:cNvPr id="1026" name="Picture 2"/>
          <p:cNvPicPr>
            <a:picLocks noChangeAspect="1" noChangeArrowheads="1"/>
          </p:cNvPicPr>
          <p:nvPr/>
        </p:nvPicPr>
        <p:blipFill>
          <a:blip r:embed="rId2" cstate="print"/>
          <a:srcRect l="64312" t="757" r="10543" b="78099"/>
          <a:stretch>
            <a:fillRect/>
          </a:stretch>
        </p:blipFill>
        <p:spPr bwMode="auto">
          <a:xfrm>
            <a:off x="2987824" y="915566"/>
            <a:ext cx="2833712" cy="3632200"/>
          </a:xfrm>
          <a:prstGeom prst="rect">
            <a:avLst/>
          </a:prstGeom>
          <a:noFill/>
          <a:ln w="9525">
            <a:noFill/>
            <a:miter lim="800000"/>
            <a:headEnd/>
            <a:tailEnd/>
          </a:ln>
          <a:effectLst/>
        </p:spPr>
      </p:pic>
      <p:sp>
        <p:nvSpPr>
          <p:cNvPr id="16" name="Rectangle 15"/>
          <p:cNvSpPr/>
          <p:nvPr/>
        </p:nvSpPr>
        <p:spPr>
          <a:xfrm>
            <a:off x="3000524" y="1018952"/>
            <a:ext cx="2552700" cy="3516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p:cNvSpPr/>
          <p:nvPr/>
        </p:nvSpPr>
        <p:spPr>
          <a:xfrm>
            <a:off x="3025056" y="2018308"/>
            <a:ext cx="2528168" cy="71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Program</a:t>
            </a:r>
            <a:endParaRPr lang="en-GB" dirty="0"/>
          </a:p>
        </p:txBody>
      </p:sp>
      <p:pic>
        <p:nvPicPr>
          <p:cNvPr id="19" name="Picture 2"/>
          <p:cNvPicPr>
            <a:picLocks noChangeAspect="1" noChangeArrowheads="1"/>
          </p:cNvPicPr>
          <p:nvPr/>
        </p:nvPicPr>
        <p:blipFill>
          <a:blip r:embed="rId2" cstate="print"/>
          <a:srcRect l="64312" t="757" r="10543" b="78099"/>
          <a:stretch>
            <a:fillRect/>
          </a:stretch>
        </p:blipFill>
        <p:spPr bwMode="auto">
          <a:xfrm>
            <a:off x="6156176" y="915566"/>
            <a:ext cx="2833712" cy="3632200"/>
          </a:xfrm>
          <a:prstGeom prst="rect">
            <a:avLst/>
          </a:prstGeom>
          <a:noFill/>
          <a:ln w="9525">
            <a:noFill/>
            <a:miter lim="800000"/>
            <a:headEnd/>
            <a:tailEnd/>
          </a:ln>
          <a:effectLst/>
        </p:spPr>
      </p:pic>
      <p:sp>
        <p:nvSpPr>
          <p:cNvPr id="20" name="Rectangle 19"/>
          <p:cNvSpPr/>
          <p:nvPr/>
        </p:nvSpPr>
        <p:spPr>
          <a:xfrm>
            <a:off x="6168876" y="1018952"/>
            <a:ext cx="2552700" cy="35161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168876" y="3441502"/>
            <a:ext cx="2528168" cy="7114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Program</a:t>
            </a:r>
            <a:endParaRPr lang="en-GB" dirty="0"/>
          </a:p>
        </p:txBody>
      </p:sp>
      <p:sp>
        <p:nvSpPr>
          <p:cNvPr id="22" name="TextBox 21"/>
          <p:cNvSpPr txBox="1"/>
          <p:nvPr/>
        </p:nvSpPr>
        <p:spPr>
          <a:xfrm>
            <a:off x="5652120" y="2571750"/>
            <a:ext cx="375424" cy="353943"/>
          </a:xfrm>
          <a:prstGeom prst="rect">
            <a:avLst/>
          </a:prstGeom>
          <a:noFill/>
        </p:spPr>
        <p:txBody>
          <a:bodyPr wrap="none" rtlCol="0">
            <a:spAutoFit/>
          </a:bodyPr>
          <a:lstStyle/>
          <a:p>
            <a:r>
              <a:rPr lang="en-ZA" dirty="0" smtClean="0"/>
              <a:t>or</a:t>
            </a:r>
            <a:endParaRPr lang="en-GB" dirty="0"/>
          </a:p>
        </p:txBody>
      </p:sp>
      <p:sp>
        <p:nvSpPr>
          <p:cNvPr id="23" name="Rectangle 22"/>
          <p:cNvSpPr/>
          <p:nvPr/>
        </p:nvSpPr>
        <p:spPr>
          <a:xfrm>
            <a:off x="6170290" y="1999754"/>
            <a:ext cx="329580" cy="114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323528" y="1347614"/>
            <a:ext cx="2664296" cy="1008112"/>
          </a:xfrm>
          <a:prstGeom prst="rect">
            <a:avLst/>
          </a:prstGeom>
        </p:spPr>
        <p:txBody>
          <a:bodyPr vert="horz" lIns="85064" tIns="42531" rIns="85064" bIns="42531" rtlCol="0">
            <a:noAutofit/>
          </a:bodyPr>
          <a:lstStyle/>
          <a:p>
            <a:pPr marL="318988" indent="-318988">
              <a:spcBef>
                <a:spcPct val="20000"/>
              </a:spcBef>
              <a:buFont typeface="Arial" pitchFamily="34" charset="0"/>
              <a:buChar char="•"/>
            </a:pPr>
            <a:r>
              <a:rPr lang="en-ZA" sz="1800" b="1" dirty="0" smtClean="0">
                <a:solidFill>
                  <a:srgbClr val="FF0000"/>
                </a:solidFill>
              </a:rPr>
              <a:t>SAF usage</a:t>
            </a:r>
          </a:p>
          <a:p>
            <a:pPr marL="744306" lvl="1" indent="-318988">
              <a:spcBef>
                <a:spcPct val="20000"/>
              </a:spcBef>
              <a:buFont typeface="Arial" pitchFamily="34" charset="0"/>
              <a:buChar char="•"/>
            </a:pPr>
            <a:r>
              <a:rPr lang="en-ZA" sz="1800" dirty="0" smtClean="0"/>
              <a:t>Reference data</a:t>
            </a:r>
          </a:p>
          <a:p>
            <a:pPr marL="744306" lvl="1" indent="-318988">
              <a:spcBef>
                <a:spcPct val="20000"/>
              </a:spcBef>
              <a:buFont typeface="Arial" pitchFamily="34" charset="0"/>
              <a:buChar char="•"/>
            </a:pPr>
            <a:endParaRPr lang="en-ZA" sz="1800" dirty="0" smtClean="0"/>
          </a:p>
          <a:p>
            <a:pPr marL="744306" lvl="1" indent="-318988">
              <a:spcBef>
                <a:spcPct val="20000"/>
              </a:spcBef>
              <a:buFont typeface="Arial" pitchFamily="34" charset="0"/>
              <a:buChar char="•"/>
            </a:pPr>
            <a:r>
              <a:rPr lang="en-ZA" sz="1800" dirty="0" smtClean="0"/>
              <a:t>Must not be overwritten by user program – you MUST adjust program to </a:t>
            </a:r>
            <a:r>
              <a:rPr lang="en-ZA" sz="1800" b="1" dirty="0" smtClean="0"/>
              <a:t>NOT</a:t>
            </a:r>
            <a:r>
              <a:rPr lang="en-ZA" sz="1800" dirty="0" smtClean="0"/>
              <a:t> use SAF block</a:t>
            </a:r>
          </a:p>
          <a:p>
            <a:pPr marL="318988" indent="-318988">
              <a:spcBef>
                <a:spcPct val="20000"/>
              </a:spcBef>
              <a:buFont typeface="Arial" pitchFamily="34" charset="0"/>
              <a:buChar char="•"/>
            </a:pPr>
            <a:r>
              <a:rPr lang="en-ZA" sz="1800" dirty="0" smtClean="0"/>
              <a:t>Uses SAF offset addressing</a:t>
            </a:r>
          </a:p>
          <a:p>
            <a:pPr marL="318988" indent="-318988">
              <a:spcBef>
                <a:spcPct val="20000"/>
              </a:spcBef>
              <a:buFont typeface="Arial" pitchFamily="34" charset="0"/>
              <a:buChar char="•"/>
            </a:pPr>
            <a:endParaRPr lang="en-ZA" sz="1800" dirty="0" smtClean="0"/>
          </a:p>
          <a:p>
            <a:pPr marL="318988" indent="-318988">
              <a:spcBef>
                <a:spcPct val="20000"/>
              </a:spcBef>
              <a:buFont typeface="Arial" pitchFamily="34" charset="0"/>
              <a:buChar char="•"/>
            </a:pPr>
            <a:endParaRPr lang="en-GB" sz="1800" dirty="0" smtClean="0"/>
          </a:p>
        </p:txBody>
      </p:sp>
      <p:sp>
        <p:nvSpPr>
          <p:cNvPr id="25" name="Rectangle 24"/>
          <p:cNvSpPr/>
          <p:nvPr/>
        </p:nvSpPr>
        <p:spPr>
          <a:xfrm>
            <a:off x="3022476" y="4159250"/>
            <a:ext cx="2552700"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SAF Reference Data</a:t>
            </a:r>
            <a:endParaRPr lang="en-GB" dirty="0"/>
          </a:p>
        </p:txBody>
      </p:sp>
      <p:sp>
        <p:nvSpPr>
          <p:cNvPr id="26" name="Rectangle 25"/>
          <p:cNvSpPr/>
          <p:nvPr/>
        </p:nvSpPr>
        <p:spPr>
          <a:xfrm>
            <a:off x="6174260" y="4163368"/>
            <a:ext cx="2552700" cy="36004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dirty="0" smtClean="0"/>
              <a:t>SAF Reference Data</a:t>
            </a:r>
            <a:endParaRPr lang="en-GB" dirty="0"/>
          </a:p>
        </p:txBody>
      </p:sp>
      <p:sp>
        <p:nvSpPr>
          <p:cNvPr id="3" name="TextBox 2"/>
          <p:cNvSpPr txBox="1"/>
          <p:nvPr/>
        </p:nvSpPr>
        <p:spPr>
          <a:xfrm>
            <a:off x="3018036" y="1635646"/>
            <a:ext cx="2538214" cy="353943"/>
          </a:xfrm>
          <a:prstGeom prst="rect">
            <a:avLst/>
          </a:prstGeom>
          <a:solidFill>
            <a:schemeClr val="bg1"/>
          </a:solidFill>
          <a:ln>
            <a:solidFill>
              <a:schemeClr val="tx1"/>
            </a:solidFill>
          </a:ln>
        </p:spPr>
        <p:txBody>
          <a:bodyPr wrap="square" rtlCol="0">
            <a:spAutoFit/>
          </a:bodyPr>
          <a:lstStyle/>
          <a:p>
            <a:pPr algn="ctr"/>
            <a:r>
              <a:rPr lang="en-GB" dirty="0" smtClean="0"/>
              <a:t>PIC18FxxQ20</a:t>
            </a:r>
            <a:endParaRPr lang="en-GB" dirty="0"/>
          </a:p>
        </p:txBody>
      </p:sp>
      <p:sp>
        <p:nvSpPr>
          <p:cNvPr id="15" name="TextBox 14"/>
          <p:cNvSpPr txBox="1"/>
          <p:nvPr/>
        </p:nvSpPr>
        <p:spPr>
          <a:xfrm>
            <a:off x="6180956" y="1626761"/>
            <a:ext cx="2538214" cy="353943"/>
          </a:xfrm>
          <a:prstGeom prst="rect">
            <a:avLst/>
          </a:prstGeom>
          <a:solidFill>
            <a:schemeClr val="bg1"/>
          </a:solidFill>
          <a:ln>
            <a:solidFill>
              <a:schemeClr val="tx1"/>
            </a:solidFill>
          </a:ln>
        </p:spPr>
        <p:txBody>
          <a:bodyPr wrap="square" rtlCol="0">
            <a:spAutoFit/>
          </a:bodyPr>
          <a:lstStyle/>
          <a:p>
            <a:pPr algn="ctr"/>
            <a:r>
              <a:rPr lang="en-GB" dirty="0" smtClean="0"/>
              <a:t>PIC18FxxQ20</a:t>
            </a:r>
            <a:endParaRPr lang="en-GB" dirty="0"/>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EEDATA &amp; DATA Blocks</a:t>
            </a: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007" y="123478"/>
            <a:ext cx="4019994" cy="4588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5848350" y="3238500"/>
            <a:ext cx="3188146" cy="273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6" name="Table 5"/>
          <p:cNvGraphicFramePr>
            <a:graphicFrameLocks noGrp="1"/>
          </p:cNvGraphicFramePr>
          <p:nvPr>
            <p:extLst>
              <p:ext uri="{D42A27DB-BD31-4B8C-83A1-F6EECF244321}">
                <p14:modId xmlns:p14="http://schemas.microsoft.com/office/powerpoint/2010/main" val="389355857"/>
              </p:ext>
            </p:extLst>
          </p:nvPr>
        </p:nvGraphicFramePr>
        <p:xfrm>
          <a:off x="323531" y="1203598"/>
          <a:ext cx="5400597" cy="2020995"/>
        </p:xfrm>
        <a:graphic>
          <a:graphicData uri="http://schemas.openxmlformats.org/drawingml/2006/table">
            <a:tbl>
              <a:tblPr firstRow="1" bandRow="1">
                <a:tableStyleId>{5C22544A-7EE6-4342-B048-85BDC9FD1C3A}</a:tableStyleId>
              </a:tblPr>
              <a:tblGrid>
                <a:gridCol w="401610"/>
                <a:gridCol w="894531"/>
                <a:gridCol w="4104456"/>
              </a:tblGrid>
              <a:tr h="542715">
                <a:tc>
                  <a:txBody>
                    <a:bodyPr/>
                    <a:lstStyle/>
                    <a:p>
                      <a:endParaRPr lang="en-GB" dirty="0"/>
                    </a:p>
                  </a:txBody>
                  <a:tcPr/>
                </a:tc>
                <a:tc>
                  <a:txBody>
                    <a:bodyPr/>
                    <a:lstStyle/>
                    <a:p>
                      <a:r>
                        <a:rPr lang="en-GB" dirty="0" smtClean="0"/>
                        <a:t>Typ</a:t>
                      </a:r>
                      <a:r>
                        <a:rPr lang="en-GB" baseline="0" dirty="0" smtClean="0"/>
                        <a:t>e</a:t>
                      </a:r>
                      <a:endParaRPr lang="en-GB" dirty="0"/>
                    </a:p>
                  </a:txBody>
                  <a:tcPr/>
                </a:tc>
                <a:tc>
                  <a:txBody>
                    <a:bodyPr/>
                    <a:lstStyle/>
                    <a:p>
                      <a:r>
                        <a:rPr lang="en-GB" dirty="0" smtClean="0"/>
                        <a:t>Characteristics</a:t>
                      </a:r>
                      <a:endParaRPr lang="en-GB" dirty="0"/>
                    </a:p>
                  </a:txBody>
                  <a:tcPr/>
                </a:tc>
              </a:tr>
              <a:tr h="542715">
                <a:tc>
                  <a:txBody>
                    <a:bodyPr/>
                    <a:lstStyle/>
                    <a:p>
                      <a:pPr lvl="0"/>
                      <a:r>
                        <a:rPr lang="en-GB" dirty="0" smtClean="0"/>
                        <a:t>1</a:t>
                      </a:r>
                    </a:p>
                  </a:txBody>
                  <a:tcPr/>
                </a:tc>
                <a:tc>
                  <a:txBody>
                    <a:bodyPr/>
                    <a:lstStyle/>
                    <a:p>
                      <a:pPr lvl="0"/>
                      <a:r>
                        <a:rPr lang="en-GB" dirty="0" smtClean="0"/>
                        <a:t>EEDATA</a:t>
                      </a:r>
                    </a:p>
                  </a:txBody>
                  <a:tcPr/>
                </a:tc>
                <a:tc>
                  <a:txBody>
                    <a:bodyPr/>
                    <a:lstStyle/>
                    <a:p>
                      <a:pPr marL="0" marR="0" lvl="0" indent="0" algn="l" defTabSz="850636" rtl="0" eaLnBrk="1" fontAlgn="auto" latinLnBrk="0" hangingPunct="1">
                        <a:lnSpc>
                          <a:spcPct val="100000"/>
                        </a:lnSpc>
                        <a:spcBef>
                          <a:spcPts val="0"/>
                        </a:spcBef>
                        <a:spcAft>
                          <a:spcPts val="0"/>
                        </a:spcAft>
                        <a:buClrTx/>
                        <a:buSzTx/>
                        <a:buFontTx/>
                        <a:buNone/>
                        <a:tabLst/>
                        <a:defRPr/>
                      </a:pPr>
                      <a:r>
                        <a:rPr lang="en-GB" dirty="0" smtClean="0"/>
                        <a:t>An</a:t>
                      </a:r>
                      <a:r>
                        <a:rPr lang="en-GB" baseline="0" dirty="0" smtClean="0"/>
                        <a:t> EEPROM block or blocks of data that is programmed into the EEPROM</a:t>
                      </a:r>
                      <a:endParaRPr lang="en-GB" b="0" dirty="0" smtClean="0"/>
                    </a:p>
                  </a:txBody>
                  <a:tcPr/>
                </a:tc>
              </a:tr>
              <a:tr h="542715">
                <a:tc>
                  <a:txBody>
                    <a:bodyPr/>
                    <a:lstStyle/>
                    <a:p>
                      <a:r>
                        <a:rPr lang="en-GB" dirty="0" smtClean="0"/>
                        <a:t>2</a:t>
                      </a:r>
                      <a:endParaRPr lang="en-GB" dirty="0"/>
                    </a:p>
                  </a:txBody>
                  <a:tcPr/>
                </a:tc>
                <a:tc>
                  <a:txBody>
                    <a:bodyPr/>
                    <a:lstStyle/>
                    <a:p>
                      <a:r>
                        <a:rPr lang="en-GB" dirty="0" smtClean="0"/>
                        <a:t>DATA</a:t>
                      </a:r>
                      <a:endParaRPr lang="en-GB" dirty="0"/>
                    </a:p>
                  </a:txBody>
                  <a:tcPr/>
                </a:tc>
                <a:tc>
                  <a:txBody>
                    <a:bodyPr/>
                    <a:lstStyle/>
                    <a:p>
                      <a:pPr marL="0" marR="0" lvl="0" indent="0" algn="l" defTabSz="850636" rtl="0" eaLnBrk="1" fontAlgn="auto" latinLnBrk="0" hangingPunct="1">
                        <a:lnSpc>
                          <a:spcPct val="100000"/>
                        </a:lnSpc>
                        <a:spcBef>
                          <a:spcPts val="0"/>
                        </a:spcBef>
                        <a:spcAft>
                          <a:spcPts val="0"/>
                        </a:spcAft>
                        <a:buClrTx/>
                        <a:buSzTx/>
                        <a:buFontTx/>
                        <a:buNone/>
                        <a:tabLst/>
                        <a:defRPr/>
                      </a:pPr>
                      <a:r>
                        <a:rPr lang="en-GB" dirty="0" smtClean="0"/>
                        <a:t>An</a:t>
                      </a:r>
                      <a:r>
                        <a:rPr lang="en-GB" baseline="0" dirty="0" smtClean="0"/>
                        <a:t> DATA block or blocks of data that is programmed just above your program</a:t>
                      </a:r>
                      <a:endParaRPr lang="en-GB" b="0" dirty="0" smtClean="0"/>
                    </a:p>
                    <a:p>
                      <a:endParaRPr lang="en-GB" dirty="0"/>
                    </a:p>
                  </a:txBody>
                  <a:tcPr/>
                </a:tc>
              </a:tr>
            </a:tbl>
          </a:graphicData>
        </a:graphic>
      </p:graphicFrame>
      <p:sp>
        <p:nvSpPr>
          <p:cNvPr id="9" name="Rectangle 8"/>
          <p:cNvSpPr/>
          <p:nvPr/>
        </p:nvSpPr>
        <p:spPr>
          <a:xfrm>
            <a:off x="7931150" y="904404"/>
            <a:ext cx="1047800" cy="15517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000" dirty="0" smtClean="0"/>
              <a:t>Reference Data</a:t>
            </a:r>
            <a:endParaRPr lang="en-GB" sz="1000" dirty="0"/>
          </a:p>
        </p:txBody>
      </p:sp>
      <p:sp>
        <p:nvSpPr>
          <p:cNvPr id="10" name="Rectangle 9"/>
          <p:cNvSpPr/>
          <p:nvPr/>
        </p:nvSpPr>
        <p:spPr>
          <a:xfrm>
            <a:off x="7924800" y="594122"/>
            <a:ext cx="1047800" cy="2885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ZA" sz="1000" dirty="0" smtClean="0"/>
              <a:t>Program</a:t>
            </a:r>
            <a:endParaRPr lang="en-GB" sz="1000" dirty="0"/>
          </a:p>
        </p:txBody>
      </p:sp>
      <p:sp>
        <p:nvSpPr>
          <p:cNvPr id="3" name="TextBox 2"/>
          <p:cNvSpPr txBox="1"/>
          <p:nvPr/>
        </p:nvSpPr>
        <p:spPr>
          <a:xfrm>
            <a:off x="971600" y="3777060"/>
            <a:ext cx="4336572" cy="353943"/>
          </a:xfrm>
          <a:prstGeom prst="rect">
            <a:avLst/>
          </a:prstGeom>
          <a:noFill/>
          <a:ln>
            <a:solidFill>
              <a:schemeClr val="tx1"/>
            </a:solidFill>
          </a:ln>
        </p:spPr>
        <p:txBody>
          <a:bodyPr wrap="none" rtlCol="0">
            <a:spAutoFit/>
          </a:bodyPr>
          <a:lstStyle/>
          <a:p>
            <a:r>
              <a:rPr lang="en-GB" dirty="0" smtClean="0"/>
              <a:t>Both can area be easily used for reference data</a:t>
            </a:r>
            <a:endParaRPr lang="en-GB" dirty="0"/>
          </a:p>
        </p:txBody>
      </p:sp>
    </p:spTree>
    <p:extLst>
      <p:ext uri="{BB962C8B-B14F-4D97-AF65-F5344CB8AC3E}">
        <p14:creationId xmlns:p14="http://schemas.microsoft.com/office/powerpoint/2010/main" val="550257798"/>
      </p:ext>
    </p:extLst>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Lab</a:t>
            </a:r>
          </a:p>
        </p:txBody>
      </p:sp>
      <p:sp>
        <p:nvSpPr>
          <p:cNvPr id="3" name="Content Placeholder 2"/>
          <p:cNvSpPr>
            <a:spLocks noGrp="1"/>
          </p:cNvSpPr>
          <p:nvPr>
            <p:ph idx="1"/>
          </p:nvPr>
        </p:nvSpPr>
        <p:spPr>
          <a:xfrm>
            <a:off x="457203" y="915566"/>
            <a:ext cx="5194918" cy="3679057"/>
          </a:xfrm>
        </p:spPr>
        <p:txBody>
          <a:bodyPr>
            <a:normAutofit/>
          </a:bodyPr>
          <a:lstStyle/>
          <a:p>
            <a:r>
              <a:rPr lang="en-GB" sz="2000" dirty="0" smtClean="0"/>
              <a:t>Walk the examples 	</a:t>
            </a:r>
          </a:p>
          <a:p>
            <a:pPr lvl="1"/>
            <a:r>
              <a:rPr lang="en-ZA" sz="1600" dirty="0" smtClean="0"/>
              <a:t>PROGMEM</a:t>
            </a:r>
          </a:p>
          <a:p>
            <a:pPr lvl="1"/>
            <a:r>
              <a:rPr lang="en-ZA" sz="1600" dirty="0" smtClean="0"/>
              <a:t>SAF</a:t>
            </a:r>
          </a:p>
          <a:p>
            <a:pPr lvl="1"/>
            <a:r>
              <a:rPr lang="en-ZA" sz="1600" dirty="0" smtClean="0"/>
              <a:t>EEPROM</a:t>
            </a:r>
          </a:p>
          <a:p>
            <a:pPr lvl="1"/>
            <a:r>
              <a:rPr lang="en-ZA" sz="1600" dirty="0" smtClean="0"/>
              <a:t>DATA</a:t>
            </a:r>
            <a:endParaRPr lang="en-GB" sz="1600" dirty="0" smtClean="0"/>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92546"/>
            <a:ext cx="8229601" cy="857250"/>
          </a:xfrm>
        </p:spPr>
        <p:txBody>
          <a:bodyPr>
            <a:normAutofit/>
          </a:bodyPr>
          <a:lstStyle/>
          <a:p>
            <a:r>
              <a:rPr lang="en-GB" dirty="0" smtClean="0"/>
              <a:t>Videos...</a:t>
            </a:r>
            <a:endParaRPr lang="en-GB" dirty="0"/>
          </a:p>
        </p:txBody>
      </p:sp>
      <p:sp>
        <p:nvSpPr>
          <p:cNvPr id="5" name="Content Placeholder 2"/>
          <p:cNvSpPr txBox="1">
            <a:spLocks/>
          </p:cNvSpPr>
          <p:nvPr/>
        </p:nvSpPr>
        <p:spPr>
          <a:xfrm>
            <a:off x="467543" y="689049"/>
            <a:ext cx="8229601" cy="3394472"/>
          </a:xfrm>
          <a:prstGeom prst="rect">
            <a:avLst/>
          </a:prstGeom>
        </p:spPr>
        <p:txBody>
          <a:bodyPr vert="horz" lIns="85064" tIns="42531" rIns="85064" bIns="42531" rtlCol="0">
            <a:noAutofit/>
          </a:bodyPr>
          <a:lstStyle>
            <a:lvl1pPr marL="318988" indent="-318988" algn="l" defTabSz="850636"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691142" indent="-265824" algn="l" defTabSz="850636"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63295" indent="-212659" algn="l" defTabSz="850636"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88614"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913932"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339250"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764568"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189887"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15205"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478483" indent="-478483">
              <a:buFont typeface="+mj-lt"/>
              <a:buAutoNum type="arabicPeriod"/>
            </a:pPr>
            <a:r>
              <a:rPr lang="en-GB" sz="1100" dirty="0" smtClean="0"/>
              <a:t>Install the hardware and make the board work – three LED programs</a:t>
            </a:r>
          </a:p>
          <a:p>
            <a:pPr marL="478483" indent="-478483">
              <a:buFont typeface="+mj-lt"/>
              <a:buAutoNum type="arabicPeriod"/>
            </a:pPr>
            <a:r>
              <a:rPr lang="en-GB" sz="1100" dirty="0" smtClean="0"/>
              <a:t>Make  four LEDs flash in a sequence</a:t>
            </a:r>
          </a:p>
          <a:p>
            <a:pPr marL="478483" indent="-478483">
              <a:buFont typeface="+mj-lt"/>
              <a:buAutoNum type="arabicPeriod"/>
            </a:pPr>
            <a:r>
              <a:rPr lang="en-GB" sz="1100" dirty="0" smtClean="0"/>
              <a:t>Set the LEDs to represent the value of ADC</a:t>
            </a:r>
          </a:p>
          <a:p>
            <a:pPr marL="478483" indent="-478483">
              <a:buFont typeface="+mj-lt"/>
              <a:buAutoNum type="arabicPeriod"/>
            </a:pPr>
            <a:r>
              <a:rPr lang="en-GB" sz="1100" dirty="0" smtClean="0"/>
              <a:t>Sequence the LEDs with a delay using the value of ADC</a:t>
            </a:r>
          </a:p>
          <a:p>
            <a:pPr marL="478483" indent="-478483">
              <a:buFont typeface="+mj-lt"/>
              <a:buAutoNum type="arabicPeriod"/>
            </a:pPr>
            <a:r>
              <a:rPr lang="en-GB" sz="1100" dirty="0" smtClean="0"/>
              <a:t>Using an input to set the state of the LEDs</a:t>
            </a:r>
          </a:p>
          <a:p>
            <a:pPr marL="478483" indent="-478483">
              <a:buFont typeface="+mj-lt"/>
              <a:buAutoNum type="arabicPeriod"/>
            </a:pPr>
            <a:r>
              <a:rPr lang="en-GB" sz="1100" dirty="0" smtClean="0"/>
              <a:t>Using the reset switch</a:t>
            </a:r>
          </a:p>
          <a:p>
            <a:pPr marL="478483" indent="-478483">
              <a:buFont typeface="+mj-lt"/>
              <a:buAutoNum type="arabicPeriod"/>
            </a:pPr>
            <a:r>
              <a:rPr lang="en-GB" sz="1100" dirty="0" smtClean="0"/>
              <a:t>Using the switch, ADC – make the LEDs flash in a sequence with reverse</a:t>
            </a:r>
          </a:p>
          <a:p>
            <a:pPr marL="478483" indent="-478483">
              <a:buFont typeface="+mj-lt"/>
              <a:buAutoNum type="arabicPeriod"/>
            </a:pPr>
            <a:r>
              <a:rPr lang="en-GB" sz="1100" dirty="0" smtClean="0"/>
              <a:t>Using the serial to display values</a:t>
            </a:r>
          </a:p>
          <a:p>
            <a:pPr marL="478483" indent="-478483">
              <a:buFont typeface="+mj-lt"/>
              <a:buAutoNum type="arabicPeriod"/>
            </a:pPr>
            <a:r>
              <a:rPr lang="en-GB" sz="1100" dirty="0" smtClean="0"/>
              <a:t>Using the timer0 overflow, 8bit timer, 16bit timer to flash the LEDs</a:t>
            </a:r>
          </a:p>
          <a:p>
            <a:pPr marL="478483" indent="-478483">
              <a:buFont typeface="+mj-lt"/>
              <a:buAutoNum type="arabicPeriod"/>
            </a:pPr>
            <a:r>
              <a:rPr lang="en-GB" sz="1100" dirty="0" smtClean="0"/>
              <a:t>Using </a:t>
            </a:r>
            <a:r>
              <a:rPr lang="en-GB" sz="1100" dirty="0" err="1" smtClean="0"/>
              <a:t>EEProm</a:t>
            </a:r>
            <a:r>
              <a:rPr lang="en-GB" sz="1100" dirty="0" smtClean="0"/>
              <a:t> – showing values on the serial terminal, and more constants insights</a:t>
            </a:r>
          </a:p>
          <a:p>
            <a:pPr marL="478483" indent="-478483">
              <a:buFont typeface="+mj-lt"/>
              <a:buAutoNum type="arabicPeriod"/>
            </a:pPr>
            <a:r>
              <a:rPr lang="en-GB" sz="1100" dirty="0" smtClean="0"/>
              <a:t>Using I2C with serial to discover I2C devices</a:t>
            </a:r>
          </a:p>
          <a:p>
            <a:pPr marL="478483" indent="-478483">
              <a:buFont typeface="+mj-lt"/>
              <a:buAutoNum type="arabicPeriod"/>
            </a:pPr>
            <a:r>
              <a:rPr lang="en-GB" sz="1100" dirty="0" smtClean="0"/>
              <a:t>Using an I2C GCLD display</a:t>
            </a:r>
          </a:p>
          <a:p>
            <a:pPr marL="478483" indent="-478483">
              <a:buFont typeface="+mj-lt"/>
              <a:buAutoNum type="arabicPeriod"/>
            </a:pPr>
            <a:r>
              <a:rPr lang="en-GB" sz="1100" dirty="0" smtClean="0"/>
              <a:t>Using a SPI GCLD display</a:t>
            </a:r>
          </a:p>
          <a:p>
            <a:pPr marL="478483" indent="-478483">
              <a:buFont typeface="+mj-lt"/>
              <a:buAutoNum type="arabicPeriod"/>
            </a:pPr>
            <a:r>
              <a:rPr lang="en-GB" sz="1100" dirty="0" smtClean="0"/>
              <a:t>Using PWM, 7  ways,  to dim the LEDS</a:t>
            </a:r>
          </a:p>
          <a:p>
            <a:pPr marL="478483" indent="-478483">
              <a:buFont typeface="+mj-lt"/>
              <a:buAutoNum type="arabicPeriod"/>
            </a:pPr>
            <a:r>
              <a:rPr lang="en-GB" sz="1100" dirty="0" smtClean="0"/>
              <a:t>Using an external interrupt to control an LED</a:t>
            </a:r>
          </a:p>
          <a:p>
            <a:pPr marL="478483" indent="-478483">
              <a:buFont typeface="+mj-lt"/>
              <a:buAutoNum type="arabicPeriod"/>
            </a:pPr>
            <a:r>
              <a:rPr lang="en-GB" sz="1100" dirty="0"/>
              <a:t>Using storage within the </a:t>
            </a:r>
            <a:r>
              <a:rPr lang="en-GB" sz="1100" dirty="0" smtClean="0"/>
              <a:t>chip– </a:t>
            </a:r>
            <a:r>
              <a:rPr lang="en-GB" sz="1100" dirty="0" err="1"/>
              <a:t>Progmem</a:t>
            </a:r>
            <a:r>
              <a:rPr lang="en-GB" sz="1100" dirty="0"/>
              <a:t>, SAF memory, EEPROM and DATA blocks</a:t>
            </a:r>
          </a:p>
          <a:p>
            <a:pPr marL="478483" indent="-478483">
              <a:buFont typeface="+mj-lt"/>
              <a:buAutoNum type="arabicPeriod"/>
            </a:pPr>
            <a:r>
              <a:rPr lang="en-GB" sz="1100" b="1" dirty="0" smtClean="0"/>
              <a:t>Using CLC</a:t>
            </a:r>
          </a:p>
          <a:p>
            <a:pPr marL="478483" indent="-478483">
              <a:buFont typeface="+mj-lt"/>
              <a:buAutoNum type="arabicPeriod"/>
            </a:pPr>
            <a:r>
              <a:rPr lang="en-GB" sz="1100" dirty="0" smtClean="0"/>
              <a:t>The GCBASIC tool chain</a:t>
            </a:r>
          </a:p>
          <a:p>
            <a:pPr marL="478483" indent="-478483">
              <a:buFont typeface="+mj-lt"/>
              <a:buAutoNum type="arabicPeriod"/>
            </a:pPr>
            <a:r>
              <a:rPr lang="en-GB" sz="1100" dirty="0" smtClean="0"/>
              <a:t>Assembly , alternatives assemblers and MPLAB-X</a:t>
            </a:r>
          </a:p>
          <a:p>
            <a:pPr marL="478483" indent="-478483">
              <a:buFont typeface="+mj-lt"/>
              <a:buAutoNum type="arabicPeriod"/>
            </a:pPr>
            <a:r>
              <a:rPr lang="en-GB" sz="1100" dirty="0" smtClean="0"/>
              <a:t>Summary</a:t>
            </a:r>
          </a:p>
          <a:p>
            <a:pPr marL="478483" indent="-478483">
              <a:buFont typeface="+mj-lt"/>
              <a:buAutoNum type="arabicPeriod"/>
            </a:pPr>
            <a:endParaRPr lang="en-GB" sz="900" dirty="0" smtClean="0">
              <a:solidFill>
                <a:schemeClr val="bg1">
                  <a:lumMod val="75000"/>
                </a:schemeClr>
              </a:solidFill>
            </a:endParaRPr>
          </a:p>
          <a:p>
            <a:pPr marL="478483" indent="-478483">
              <a:buFont typeface="Arial" pitchFamily="34" charset="0"/>
              <a:buNone/>
            </a:pPr>
            <a:endParaRPr lang="en-GB" sz="1100" dirty="0" smtClean="0"/>
          </a:p>
          <a:p>
            <a:pPr marL="478483" indent="-478483">
              <a:buFont typeface="+mj-lt"/>
              <a:buAutoNum type="arabicPeriod"/>
            </a:pPr>
            <a:endParaRPr lang="en-GB" sz="11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a:p>
        </p:txBody>
      </p:sp>
    </p:spTree>
    <p:extLst>
      <p:ext uri="{BB962C8B-B14F-4D97-AF65-F5344CB8AC3E}">
        <p14:creationId xmlns:p14="http://schemas.microsoft.com/office/powerpoint/2010/main" val="3267866920"/>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GCBASIC</a:t>
            </a:r>
            <a:br>
              <a:rPr lang="en-GB" dirty="0" smtClean="0"/>
            </a:br>
            <a:r>
              <a:rPr lang="en-GB" dirty="0" smtClean="0"/>
              <a:t>Part 16 - Storage</a:t>
            </a:r>
            <a:endParaRPr lang="en-GB" dirty="0"/>
          </a:p>
        </p:txBody>
      </p:sp>
      <p:sp>
        <p:nvSpPr>
          <p:cNvPr id="3" name="Subtitle 2"/>
          <p:cNvSpPr>
            <a:spLocks noGrp="1"/>
          </p:cNvSpPr>
          <p:nvPr>
            <p:ph type="subTitle" idx="1"/>
          </p:nvPr>
        </p:nvSpPr>
        <p:spPr>
          <a:xfrm>
            <a:off x="179513" y="2914650"/>
            <a:ext cx="8784976" cy="1925352"/>
          </a:xfrm>
        </p:spPr>
        <p:txBody>
          <a:bodyPr>
            <a:normAutofit lnSpcReduction="10000"/>
          </a:bodyPr>
          <a:lstStyle/>
          <a:p>
            <a:r>
              <a:rPr lang="en-GB" dirty="0" smtClean="0"/>
              <a:t>GCBASIC  for the PIC18FxxQ20 chip Family</a:t>
            </a:r>
            <a:endParaRPr lang="en-GB" dirty="0"/>
          </a:p>
          <a:p>
            <a:pPr algn="l"/>
            <a:endParaRPr lang="en-GB" dirty="0" smtClean="0"/>
          </a:p>
          <a:p>
            <a:pPr algn="l"/>
            <a:endParaRPr lang="en-GB" dirty="0"/>
          </a:p>
          <a:p>
            <a:pPr algn="l"/>
            <a:r>
              <a:rPr lang="en-GB" sz="1700" dirty="0" smtClean="0"/>
              <a:t>November 2024</a:t>
            </a:r>
            <a:endParaRPr lang="en-GB" sz="1700" dirty="0"/>
          </a:p>
        </p:txBody>
      </p:sp>
      <p:pic>
        <p:nvPicPr>
          <p:cNvPr id="1026" name="Picture 2" descr="D:\Build\AnobiumTransparent.jpg"/>
          <p:cNvPicPr>
            <a:picLocks noChangeAspect="1" noChangeArrowheads="1"/>
          </p:cNvPicPr>
          <p:nvPr/>
        </p:nvPicPr>
        <p:blipFill>
          <a:blip r:embed="rId2" cstate="print"/>
          <a:srcRect/>
          <a:stretch>
            <a:fillRect/>
          </a:stretch>
        </p:blipFill>
        <p:spPr bwMode="auto">
          <a:xfrm>
            <a:off x="7315149" y="0"/>
            <a:ext cx="1828859" cy="771550"/>
          </a:xfrm>
          <a:prstGeom prst="rect">
            <a:avLst/>
          </a:prstGeom>
          <a:noFill/>
        </p:spPr>
      </p:pic>
      <p:sp>
        <p:nvSpPr>
          <p:cNvPr id="4" name="AutoShape 2" descr="ICSP connection"/>
          <p:cNvSpPr>
            <a:spLocks noChangeAspect="1" noChangeArrowheads="1"/>
          </p:cNvSpPr>
          <p:nvPr/>
        </p:nvSpPr>
        <p:spPr bwMode="auto">
          <a:xfrm>
            <a:off x="155575" y="-144461"/>
            <a:ext cx="304800" cy="304801"/>
          </a:xfrm>
          <a:prstGeom prst="rect">
            <a:avLst/>
          </a:prstGeom>
          <a:noFill/>
        </p:spPr>
        <p:txBody>
          <a:bodyPr vert="horz" wrap="square" lIns="85064" tIns="42531" rIns="85064" bIns="42531" numCol="1" anchor="t" anchorCtr="0" compatLnSpc="1">
            <a:prstTxWarp prst="textNoShape">
              <a:avLst/>
            </a:prstTxWarp>
          </a:bodyPr>
          <a:lstStyle/>
          <a:p>
            <a:endParaRPr lang="en-GB" dirty="0"/>
          </a:p>
        </p:txBody>
      </p:sp>
      <p:pic>
        <p:nvPicPr>
          <p:cNvPr id="8" name="Picture 2" descr="PIC18F16Q20-G6X-Regula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043" y="195486"/>
            <a:ext cx="2327055" cy="130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1129" y="3435846"/>
            <a:ext cx="1682644" cy="1610077"/>
          </a:xfrm>
          <a:prstGeom prst="rect">
            <a:avLst/>
          </a:prstGeom>
        </p:spPr>
      </p:pic>
    </p:spTree>
    <p:extLst>
      <p:ext uri="{BB962C8B-B14F-4D97-AF65-F5344CB8AC3E}">
        <p14:creationId xmlns:p14="http://schemas.microsoft.com/office/powerpoint/2010/main" val="1107889897"/>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smtClean="0"/>
              <a:t>GCBASIC</a:t>
            </a:r>
            <a:br>
              <a:rPr lang="en-GB" dirty="0" smtClean="0"/>
            </a:br>
            <a:r>
              <a:rPr lang="en-GB" dirty="0" smtClean="0"/>
              <a:t>Part 16 - Storage</a:t>
            </a:r>
            <a:endParaRPr lang="en-GB" dirty="0"/>
          </a:p>
        </p:txBody>
      </p:sp>
      <p:sp>
        <p:nvSpPr>
          <p:cNvPr id="3" name="Subtitle 2"/>
          <p:cNvSpPr>
            <a:spLocks noGrp="1"/>
          </p:cNvSpPr>
          <p:nvPr>
            <p:ph type="subTitle" idx="1"/>
          </p:nvPr>
        </p:nvSpPr>
        <p:spPr>
          <a:xfrm>
            <a:off x="179513" y="2914650"/>
            <a:ext cx="8784976" cy="1925352"/>
          </a:xfrm>
        </p:spPr>
        <p:txBody>
          <a:bodyPr>
            <a:normAutofit lnSpcReduction="10000"/>
          </a:bodyPr>
          <a:lstStyle/>
          <a:p>
            <a:r>
              <a:rPr lang="en-GB" dirty="0" smtClean="0"/>
              <a:t>GCBASIC  for the PIC18FxxQ20 chip Family</a:t>
            </a:r>
            <a:endParaRPr lang="en-GB" dirty="0"/>
          </a:p>
          <a:p>
            <a:pPr algn="l"/>
            <a:endParaRPr lang="en-GB" dirty="0" smtClean="0"/>
          </a:p>
          <a:p>
            <a:pPr algn="l"/>
            <a:endParaRPr lang="en-GB" dirty="0"/>
          </a:p>
          <a:p>
            <a:pPr algn="l"/>
            <a:r>
              <a:rPr lang="en-GB" sz="1700" dirty="0" smtClean="0"/>
              <a:t>November 2024</a:t>
            </a:r>
            <a:endParaRPr lang="en-GB" sz="1700" dirty="0"/>
          </a:p>
        </p:txBody>
      </p:sp>
      <p:pic>
        <p:nvPicPr>
          <p:cNvPr id="1026" name="Picture 2" descr="D:\Build\AnobiumTransparent.jpg"/>
          <p:cNvPicPr>
            <a:picLocks noChangeAspect="1" noChangeArrowheads="1"/>
          </p:cNvPicPr>
          <p:nvPr/>
        </p:nvPicPr>
        <p:blipFill>
          <a:blip r:embed="rId2" cstate="print"/>
          <a:srcRect/>
          <a:stretch>
            <a:fillRect/>
          </a:stretch>
        </p:blipFill>
        <p:spPr bwMode="auto">
          <a:xfrm>
            <a:off x="7315149" y="0"/>
            <a:ext cx="1828859" cy="771550"/>
          </a:xfrm>
          <a:prstGeom prst="rect">
            <a:avLst/>
          </a:prstGeom>
          <a:noFill/>
        </p:spPr>
      </p:pic>
      <p:sp>
        <p:nvSpPr>
          <p:cNvPr id="4" name="AutoShape 2" descr="ICSP connection"/>
          <p:cNvSpPr>
            <a:spLocks noChangeAspect="1" noChangeArrowheads="1"/>
          </p:cNvSpPr>
          <p:nvPr/>
        </p:nvSpPr>
        <p:spPr bwMode="auto">
          <a:xfrm>
            <a:off x="155575" y="-144461"/>
            <a:ext cx="304800" cy="304801"/>
          </a:xfrm>
          <a:prstGeom prst="rect">
            <a:avLst/>
          </a:prstGeom>
          <a:noFill/>
        </p:spPr>
        <p:txBody>
          <a:bodyPr vert="horz" wrap="square" lIns="85064" tIns="42531" rIns="85064" bIns="42531" numCol="1" anchor="t" anchorCtr="0" compatLnSpc="1">
            <a:prstTxWarp prst="textNoShape">
              <a:avLst/>
            </a:prstTxWarp>
          </a:bodyPr>
          <a:lstStyle/>
          <a:p>
            <a:endParaRPr lang="en-GB" dirty="0"/>
          </a:p>
        </p:txBody>
      </p:sp>
      <p:pic>
        <p:nvPicPr>
          <p:cNvPr id="8" name="Picture 2" descr="PIC18F16Q20-G6X-Regula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043" y="195486"/>
            <a:ext cx="2327055" cy="13031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1129" y="3435846"/>
            <a:ext cx="1682644" cy="1610077"/>
          </a:xfrm>
          <a:prstGeom prst="rect">
            <a:avLst/>
          </a:prstGeom>
        </p:spPr>
      </p:pic>
      <p:sp>
        <p:nvSpPr>
          <p:cNvPr id="10" name="Rectangle 9"/>
          <p:cNvSpPr/>
          <p:nvPr/>
        </p:nvSpPr>
        <p:spPr>
          <a:xfrm>
            <a:off x="539552" y="3480559"/>
            <a:ext cx="7367888" cy="707886"/>
          </a:xfrm>
          <a:prstGeom prst="rect">
            <a:avLst/>
          </a:prstGeom>
          <a:noFill/>
        </p:spPr>
        <p:txBody>
          <a:bodyPr wrap="square" lIns="91440" tIns="45720" rIns="91440" bIns="45720">
            <a:spAutoFit/>
          </a:bodyPr>
          <a:lstStyle/>
          <a:p>
            <a:pPr algn="ctr"/>
            <a:r>
              <a:rPr lang="en-US" sz="4000" b="1" dirty="0" smtClean="0">
                <a:ln w="10541" cmpd="sng">
                  <a:solidFill>
                    <a:srgbClr val="7D7D7D">
                      <a:tint val="100000"/>
                      <a:shade val="100000"/>
                      <a:satMod val="110000"/>
                    </a:srgbClr>
                  </a:solidFill>
                  <a:prstDash val="solid"/>
                </a:ln>
                <a:solidFill>
                  <a:srgbClr val="FF0000"/>
                </a:solidFill>
              </a:rPr>
              <a:t>Like and subscribe</a:t>
            </a:r>
            <a:r>
              <a:rPr lang="en-US" sz="4000" b="1" dirty="0">
                <a:ln w="10541" cmpd="sng">
                  <a:solidFill>
                    <a:srgbClr val="7D7D7D">
                      <a:tint val="100000"/>
                      <a:shade val="100000"/>
                      <a:satMod val="110000"/>
                    </a:srgbClr>
                  </a:solidFill>
                  <a:prstDash val="solid"/>
                </a:ln>
                <a:solidFill>
                  <a:srgbClr val="FF0000"/>
                </a:solidFill>
              </a:rPr>
              <a:t>!</a:t>
            </a:r>
            <a:endParaRPr lang="en-US" sz="4000" b="1" dirty="0" smtClean="0">
              <a:ln w="10541" cmpd="sng">
                <a:solidFill>
                  <a:srgbClr val="7D7D7D">
                    <a:tint val="100000"/>
                    <a:shade val="100000"/>
                    <a:satMod val="110000"/>
                  </a:srgbClr>
                </a:solidFill>
                <a:prstDash val="solid"/>
              </a:ln>
              <a:solidFill>
                <a:srgbClr val="FF0000"/>
              </a:solidFill>
            </a:endParaRPr>
          </a:p>
        </p:txBody>
      </p:sp>
    </p:spTree>
    <p:extLst>
      <p:ext uri="{BB962C8B-B14F-4D97-AF65-F5344CB8AC3E}">
        <p14:creationId xmlns:p14="http://schemas.microsoft.com/office/powerpoint/2010/main" val="2754768294"/>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2" y="-92546"/>
            <a:ext cx="8229601" cy="857250"/>
          </a:xfrm>
        </p:spPr>
        <p:txBody>
          <a:bodyPr>
            <a:normAutofit/>
          </a:bodyPr>
          <a:lstStyle/>
          <a:p>
            <a:r>
              <a:rPr lang="en-GB" dirty="0" smtClean="0"/>
              <a:t>Videos...</a:t>
            </a:r>
            <a:endParaRPr lang="en-GB" dirty="0"/>
          </a:p>
        </p:txBody>
      </p:sp>
      <p:sp>
        <p:nvSpPr>
          <p:cNvPr id="5" name="Content Placeholder 2"/>
          <p:cNvSpPr txBox="1">
            <a:spLocks/>
          </p:cNvSpPr>
          <p:nvPr/>
        </p:nvSpPr>
        <p:spPr>
          <a:xfrm>
            <a:off x="467543" y="689049"/>
            <a:ext cx="8229601" cy="3394472"/>
          </a:xfrm>
          <a:prstGeom prst="rect">
            <a:avLst/>
          </a:prstGeom>
        </p:spPr>
        <p:txBody>
          <a:bodyPr vert="horz" lIns="85064" tIns="42531" rIns="85064" bIns="42531" rtlCol="0">
            <a:noAutofit/>
          </a:bodyPr>
          <a:lstStyle>
            <a:lvl1pPr marL="318988" indent="-318988" algn="l" defTabSz="850636" rtl="0" eaLnBrk="1" latinLnBrk="0" hangingPunct="1">
              <a:spcBef>
                <a:spcPct val="20000"/>
              </a:spcBef>
              <a:buFont typeface="Arial" pitchFamily="34" charset="0"/>
              <a:buChar char="•"/>
              <a:defRPr sz="3000" kern="1200">
                <a:solidFill>
                  <a:schemeClr val="tx1"/>
                </a:solidFill>
                <a:latin typeface="+mn-lt"/>
                <a:ea typeface="+mn-ea"/>
                <a:cs typeface="+mn-cs"/>
              </a:defRPr>
            </a:lvl1pPr>
            <a:lvl2pPr marL="691142" indent="-265824" algn="l" defTabSz="850636"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63295" indent="-212659" algn="l" defTabSz="850636"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88614"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4pPr>
            <a:lvl5pPr marL="1913932"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5pPr>
            <a:lvl6pPr marL="2339250"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6pPr>
            <a:lvl7pPr marL="2764568"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7pPr>
            <a:lvl8pPr marL="3189887"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8pPr>
            <a:lvl9pPr marL="3615205" indent="-212659" algn="l" defTabSz="850636" rtl="0" eaLnBrk="1" latinLnBrk="0" hangingPunct="1">
              <a:spcBef>
                <a:spcPct val="20000"/>
              </a:spcBef>
              <a:buFont typeface="Arial" pitchFamily="34" charset="0"/>
              <a:buChar char="•"/>
              <a:defRPr sz="1900" kern="1200">
                <a:solidFill>
                  <a:schemeClr val="tx1"/>
                </a:solidFill>
                <a:latin typeface="+mn-lt"/>
                <a:ea typeface="+mn-ea"/>
                <a:cs typeface="+mn-cs"/>
              </a:defRPr>
            </a:lvl9pPr>
          </a:lstStyle>
          <a:p>
            <a:pPr marL="478483" indent="-478483">
              <a:buFont typeface="+mj-lt"/>
              <a:buAutoNum type="arabicPeriod"/>
            </a:pPr>
            <a:r>
              <a:rPr lang="en-GB" sz="1100" dirty="0" smtClean="0"/>
              <a:t>Install the hardware and make the board work – three LED programs</a:t>
            </a:r>
          </a:p>
          <a:p>
            <a:pPr marL="478483" indent="-478483">
              <a:buFont typeface="+mj-lt"/>
              <a:buAutoNum type="arabicPeriod"/>
            </a:pPr>
            <a:r>
              <a:rPr lang="en-GB" sz="1100" dirty="0" smtClean="0"/>
              <a:t>Make  four LEDs flash in a sequence</a:t>
            </a:r>
          </a:p>
          <a:p>
            <a:pPr marL="478483" indent="-478483">
              <a:buFont typeface="+mj-lt"/>
              <a:buAutoNum type="arabicPeriod"/>
            </a:pPr>
            <a:r>
              <a:rPr lang="en-GB" sz="1100" dirty="0" smtClean="0"/>
              <a:t>Set the LEDs to represent the value of ADC</a:t>
            </a:r>
          </a:p>
          <a:p>
            <a:pPr marL="478483" indent="-478483">
              <a:buFont typeface="+mj-lt"/>
              <a:buAutoNum type="arabicPeriod"/>
            </a:pPr>
            <a:r>
              <a:rPr lang="en-GB" sz="1100" dirty="0" smtClean="0"/>
              <a:t>Sequence the LEDs with a delay using the value of ADC</a:t>
            </a:r>
          </a:p>
          <a:p>
            <a:pPr marL="478483" indent="-478483">
              <a:buFont typeface="+mj-lt"/>
              <a:buAutoNum type="arabicPeriod"/>
            </a:pPr>
            <a:r>
              <a:rPr lang="en-GB" sz="1100" dirty="0" smtClean="0"/>
              <a:t>Using an input to set the state of the LEDs</a:t>
            </a:r>
          </a:p>
          <a:p>
            <a:pPr marL="478483" indent="-478483">
              <a:buFont typeface="+mj-lt"/>
              <a:buAutoNum type="arabicPeriod"/>
            </a:pPr>
            <a:r>
              <a:rPr lang="en-GB" sz="1100" dirty="0" smtClean="0"/>
              <a:t>Using the reset switch</a:t>
            </a:r>
          </a:p>
          <a:p>
            <a:pPr marL="478483" indent="-478483">
              <a:buFont typeface="+mj-lt"/>
              <a:buAutoNum type="arabicPeriod"/>
            </a:pPr>
            <a:r>
              <a:rPr lang="en-GB" sz="1100" dirty="0" smtClean="0"/>
              <a:t>Using the switch, ADC – make the LEDs flash in a sequence with reverse</a:t>
            </a:r>
          </a:p>
          <a:p>
            <a:pPr marL="478483" indent="-478483">
              <a:buFont typeface="+mj-lt"/>
              <a:buAutoNum type="arabicPeriod"/>
            </a:pPr>
            <a:r>
              <a:rPr lang="en-GB" sz="1100" dirty="0" smtClean="0"/>
              <a:t>Using the serial to display values</a:t>
            </a:r>
          </a:p>
          <a:p>
            <a:pPr marL="478483" indent="-478483">
              <a:buFont typeface="+mj-lt"/>
              <a:buAutoNum type="arabicPeriod"/>
            </a:pPr>
            <a:r>
              <a:rPr lang="en-GB" sz="1100" dirty="0" smtClean="0"/>
              <a:t>Using the timer0 overflow, 8bit timer, 16bit timer to flash the LEDs</a:t>
            </a:r>
          </a:p>
          <a:p>
            <a:pPr marL="478483" indent="-478483">
              <a:buFont typeface="+mj-lt"/>
              <a:buAutoNum type="arabicPeriod"/>
            </a:pPr>
            <a:r>
              <a:rPr lang="en-GB" sz="1100" dirty="0" smtClean="0"/>
              <a:t>Using </a:t>
            </a:r>
            <a:r>
              <a:rPr lang="en-GB" sz="1100" dirty="0" err="1" smtClean="0"/>
              <a:t>EEProm</a:t>
            </a:r>
            <a:r>
              <a:rPr lang="en-GB" sz="1100" dirty="0" smtClean="0"/>
              <a:t> – showing values on the serial terminal, and more constants insights</a:t>
            </a:r>
          </a:p>
          <a:p>
            <a:pPr marL="478483" indent="-478483">
              <a:buFont typeface="+mj-lt"/>
              <a:buAutoNum type="arabicPeriod"/>
            </a:pPr>
            <a:r>
              <a:rPr lang="en-GB" sz="1100" dirty="0" smtClean="0"/>
              <a:t>Using I2C with serial to discover I2C devices</a:t>
            </a:r>
          </a:p>
          <a:p>
            <a:pPr marL="478483" indent="-478483">
              <a:buFont typeface="+mj-lt"/>
              <a:buAutoNum type="arabicPeriod"/>
            </a:pPr>
            <a:r>
              <a:rPr lang="en-GB" sz="1100" dirty="0" smtClean="0"/>
              <a:t>Using an I2C GCLD display</a:t>
            </a:r>
          </a:p>
          <a:p>
            <a:pPr marL="478483" indent="-478483">
              <a:buFont typeface="+mj-lt"/>
              <a:buAutoNum type="arabicPeriod"/>
            </a:pPr>
            <a:r>
              <a:rPr lang="en-GB" sz="1100" dirty="0" smtClean="0"/>
              <a:t>Using a SPI GCLD display</a:t>
            </a:r>
          </a:p>
          <a:p>
            <a:pPr marL="478483" indent="-478483">
              <a:buFont typeface="+mj-lt"/>
              <a:buAutoNum type="arabicPeriod"/>
            </a:pPr>
            <a:r>
              <a:rPr lang="en-GB" sz="1100" dirty="0" smtClean="0"/>
              <a:t>Using PWM, 7  ways,  to dim the LEDS</a:t>
            </a:r>
          </a:p>
          <a:p>
            <a:pPr marL="478483" indent="-478483">
              <a:buFont typeface="+mj-lt"/>
              <a:buAutoNum type="arabicPeriod"/>
            </a:pPr>
            <a:r>
              <a:rPr lang="en-GB" sz="1100" dirty="0" smtClean="0"/>
              <a:t>Using an external interrupt to control an LED</a:t>
            </a:r>
          </a:p>
          <a:p>
            <a:pPr marL="478483" indent="-478483">
              <a:buFont typeface="+mj-lt"/>
              <a:buAutoNum type="arabicPeriod"/>
            </a:pPr>
            <a:r>
              <a:rPr lang="en-GB" sz="1100" b="1" dirty="0"/>
              <a:t>Using storage within the </a:t>
            </a:r>
            <a:r>
              <a:rPr lang="en-GB" sz="1100" b="1" dirty="0" smtClean="0"/>
              <a:t>chip </a:t>
            </a:r>
            <a:r>
              <a:rPr lang="en-GB" sz="1100" b="1" dirty="0"/>
              <a:t>– </a:t>
            </a:r>
            <a:r>
              <a:rPr lang="en-GB" sz="1100" b="1" dirty="0" err="1"/>
              <a:t>Progmem</a:t>
            </a:r>
            <a:r>
              <a:rPr lang="en-GB" sz="1100" b="1" dirty="0"/>
              <a:t>, SAF memory, EEPROM and DATA blocks</a:t>
            </a:r>
          </a:p>
          <a:p>
            <a:pPr marL="478483" indent="-478483">
              <a:buFont typeface="+mj-lt"/>
              <a:buAutoNum type="arabicPeriod"/>
            </a:pPr>
            <a:r>
              <a:rPr lang="en-GB" sz="1100" dirty="0" smtClean="0"/>
              <a:t>Using CLC</a:t>
            </a:r>
          </a:p>
          <a:p>
            <a:pPr marL="478483" indent="-478483">
              <a:buFont typeface="+mj-lt"/>
              <a:buAutoNum type="arabicPeriod"/>
            </a:pPr>
            <a:r>
              <a:rPr lang="en-GB" sz="1100" dirty="0" smtClean="0"/>
              <a:t>The GCBASIC tool chain</a:t>
            </a:r>
          </a:p>
          <a:p>
            <a:pPr marL="478483" indent="-478483">
              <a:buFont typeface="+mj-lt"/>
              <a:buAutoNum type="arabicPeriod"/>
            </a:pPr>
            <a:r>
              <a:rPr lang="en-GB" sz="1100" dirty="0" smtClean="0"/>
              <a:t>Assembly , alternatives assemblers and MPLAB-X</a:t>
            </a:r>
          </a:p>
          <a:p>
            <a:pPr marL="478483" indent="-478483">
              <a:buFont typeface="+mj-lt"/>
              <a:buAutoNum type="arabicPeriod"/>
            </a:pPr>
            <a:r>
              <a:rPr lang="en-GB" sz="1100" dirty="0" smtClean="0"/>
              <a:t>Summary</a:t>
            </a:r>
          </a:p>
          <a:p>
            <a:pPr marL="478483" indent="-478483">
              <a:buFont typeface="+mj-lt"/>
              <a:buAutoNum type="arabicPeriod"/>
            </a:pPr>
            <a:endParaRPr lang="en-GB" sz="900" dirty="0" smtClean="0">
              <a:solidFill>
                <a:schemeClr val="bg1">
                  <a:lumMod val="75000"/>
                </a:schemeClr>
              </a:solidFill>
            </a:endParaRPr>
          </a:p>
          <a:p>
            <a:pPr marL="478483" indent="-478483">
              <a:buFont typeface="Arial" pitchFamily="34" charset="0"/>
              <a:buNone/>
            </a:pPr>
            <a:endParaRPr lang="en-GB" sz="1100" dirty="0" smtClean="0"/>
          </a:p>
          <a:p>
            <a:pPr marL="478483" indent="-478483">
              <a:buFont typeface="+mj-lt"/>
              <a:buAutoNum type="arabicPeriod"/>
            </a:pPr>
            <a:endParaRPr lang="en-GB" sz="11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smtClean="0"/>
          </a:p>
          <a:p>
            <a:pPr marL="478483" indent="-478483">
              <a:buFont typeface="+mj-lt"/>
              <a:buAutoNum type="arabicPeriod"/>
            </a:pPr>
            <a:endParaRPr lang="en-GB" sz="1000" dirty="0"/>
          </a:p>
        </p:txBody>
      </p:sp>
    </p:spTree>
    <p:extLst>
      <p:ext uri="{BB962C8B-B14F-4D97-AF65-F5344CB8AC3E}">
        <p14:creationId xmlns:p14="http://schemas.microsoft.com/office/powerpoint/2010/main" val="4196285271"/>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229601" cy="857250"/>
          </a:xfrm>
        </p:spPr>
        <p:txBody>
          <a:bodyPr/>
          <a:lstStyle/>
          <a:p>
            <a:pPr algn="l"/>
            <a:r>
              <a:rPr lang="en-GB" dirty="0" smtClean="0"/>
              <a:t>PIC18FxxQ20</a:t>
            </a:r>
            <a:endParaRPr lang="en-GB" dirty="0"/>
          </a:p>
        </p:txBody>
      </p:sp>
      <p:sp>
        <p:nvSpPr>
          <p:cNvPr id="3" name="Content Placeholder 2"/>
          <p:cNvSpPr>
            <a:spLocks noGrp="1"/>
          </p:cNvSpPr>
          <p:nvPr>
            <p:ph idx="1"/>
          </p:nvPr>
        </p:nvSpPr>
        <p:spPr>
          <a:xfrm>
            <a:off x="395536" y="1081185"/>
            <a:ext cx="8229601" cy="3394472"/>
          </a:xfrm>
        </p:spPr>
        <p:txBody>
          <a:bodyPr>
            <a:normAutofit fontScale="70000" lnSpcReduction="20000"/>
          </a:bodyPr>
          <a:lstStyle/>
          <a:p>
            <a:r>
              <a:rPr lang="en-GB" dirty="0" smtClean="0"/>
              <a:t>PIC18-Q20 is a high performance PIC18 </a:t>
            </a:r>
          </a:p>
          <a:p>
            <a:pPr lvl="1"/>
            <a:r>
              <a:rPr lang="en-GB" dirty="0" smtClean="0"/>
              <a:t>Digital and </a:t>
            </a:r>
            <a:r>
              <a:rPr lang="en-GB" dirty="0" err="1" smtClean="0"/>
              <a:t>Analog</a:t>
            </a:r>
            <a:r>
              <a:rPr lang="en-GB" dirty="0" smtClean="0"/>
              <a:t> peripherals </a:t>
            </a:r>
          </a:p>
          <a:p>
            <a:pPr lvl="1"/>
            <a:r>
              <a:rPr lang="en-GB" dirty="0" smtClean="0"/>
              <a:t>10-bit ADC</a:t>
            </a:r>
          </a:p>
          <a:p>
            <a:pPr lvl="1"/>
            <a:r>
              <a:rPr lang="en-GB" dirty="0" smtClean="0"/>
              <a:t>Multiple communication interfaces</a:t>
            </a:r>
          </a:p>
          <a:p>
            <a:pPr lvl="2"/>
            <a:r>
              <a:rPr lang="en-GB" dirty="0" smtClean="0"/>
              <a:t>Serial, I2C, SPI, I3C</a:t>
            </a:r>
          </a:p>
          <a:p>
            <a:pPr lvl="1"/>
            <a:r>
              <a:rPr lang="en-GB" dirty="0" smtClean="0"/>
              <a:t>PWM – CCP/PWM and 16Bit</a:t>
            </a:r>
          </a:p>
          <a:p>
            <a:pPr lvl="1"/>
            <a:r>
              <a:rPr lang="en-GB" dirty="0" smtClean="0"/>
              <a:t>Configurable Logic Cells</a:t>
            </a:r>
          </a:p>
          <a:p>
            <a:pPr lvl="1"/>
            <a:r>
              <a:rPr lang="en-GB" dirty="0" smtClean="0"/>
              <a:t>Multi voltage domains</a:t>
            </a:r>
          </a:p>
          <a:p>
            <a:endParaRPr lang="en-GB" dirty="0" smtClean="0"/>
          </a:p>
          <a:p>
            <a:r>
              <a:rPr lang="en-GB" dirty="0" smtClean="0"/>
              <a:t>The PIC18xxQ20 offers 14 and 20 pin products in small footprint packages to support customers in a variety of space constrained and sensor node applications. </a:t>
            </a:r>
          </a:p>
          <a:p>
            <a:endParaRPr lang="en-GB"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2280" y="160338"/>
            <a:ext cx="1682644" cy="1610077"/>
          </a:xfrm>
          <a:prstGeom prst="rect">
            <a:avLst/>
          </a:prstGeom>
        </p:spPr>
      </p:pic>
    </p:spTree>
    <p:extLst>
      <p:ext uri="{BB962C8B-B14F-4D97-AF65-F5344CB8AC3E}">
        <p14:creationId xmlns:p14="http://schemas.microsoft.com/office/powerpoint/2010/main" val="1317307610"/>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val 3"/>
          <p:cNvSpPr/>
          <p:nvPr/>
        </p:nvSpPr>
        <p:spPr>
          <a:xfrm>
            <a:off x="1835697" y="1707656"/>
            <a:ext cx="1605103" cy="1425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100" dirty="0" smtClean="0"/>
              <a:t>GCBASIC </a:t>
            </a:r>
          </a:p>
          <a:p>
            <a:pPr algn="ctr"/>
            <a:r>
              <a:rPr lang="en-GB" sz="1100" dirty="0" err="1" smtClean="0"/>
              <a:t>Toolchain</a:t>
            </a:r>
            <a:endParaRPr lang="en-GB" sz="1100" dirty="0"/>
          </a:p>
        </p:txBody>
      </p:sp>
      <p:sp>
        <p:nvSpPr>
          <p:cNvPr id="12" name="Title 1"/>
          <p:cNvSpPr>
            <a:spLocks noGrp="1"/>
          </p:cNvSpPr>
          <p:nvPr>
            <p:ph type="title"/>
          </p:nvPr>
        </p:nvSpPr>
        <p:spPr>
          <a:xfrm>
            <a:off x="0" y="1"/>
            <a:ext cx="8229601" cy="857250"/>
          </a:xfrm>
        </p:spPr>
        <p:txBody>
          <a:bodyPr/>
          <a:lstStyle/>
          <a:p>
            <a:pPr algn="l"/>
            <a:r>
              <a:rPr lang="en-GB" dirty="0" smtClean="0"/>
              <a:t>GCBASIC </a:t>
            </a:r>
            <a:r>
              <a:rPr lang="en-GB" dirty="0" err="1" smtClean="0"/>
              <a:t>Toolchain</a:t>
            </a:r>
            <a:endParaRPr lang="en-GB" dirty="0"/>
          </a:p>
        </p:txBody>
      </p:sp>
      <p:sp>
        <p:nvSpPr>
          <p:cNvPr id="13" name="TextBox 12"/>
          <p:cNvSpPr txBox="1"/>
          <p:nvPr/>
        </p:nvSpPr>
        <p:spPr>
          <a:xfrm>
            <a:off x="4139952" y="1491631"/>
            <a:ext cx="5004048" cy="1655553"/>
          </a:xfrm>
          <a:prstGeom prst="rect">
            <a:avLst/>
          </a:prstGeom>
          <a:noFill/>
        </p:spPr>
        <p:txBody>
          <a:bodyPr wrap="square" lIns="85064" tIns="42531" rIns="85064" bIns="42531" rtlCol="0">
            <a:spAutoFit/>
          </a:bodyPr>
          <a:lstStyle/>
          <a:p>
            <a:r>
              <a:rPr lang="en-GB" dirty="0" smtClean="0"/>
              <a:t>GCBASIC is an Open Source compiler for PIC, AVR and LGT microcontrollers</a:t>
            </a:r>
          </a:p>
          <a:p>
            <a:endParaRPr lang="en-GB" dirty="0" smtClean="0"/>
          </a:p>
          <a:p>
            <a:r>
              <a:rPr lang="en-GB" dirty="0" smtClean="0"/>
              <a:t>GCBASIC now supports the 18FxxQ20 chip family</a:t>
            </a:r>
          </a:p>
          <a:p>
            <a:endParaRPr lang="en-GB" dirty="0"/>
          </a:p>
          <a:p>
            <a:r>
              <a:rPr lang="en-GB" dirty="0" smtClean="0"/>
              <a:t>GCBASIC simplifies the use of storage</a:t>
            </a:r>
            <a:endParaRPr lang="en-GB" dirty="0"/>
          </a:p>
        </p:txBody>
      </p:sp>
    </p:spTree>
    <p:extLst>
      <p:ext uri="{BB962C8B-B14F-4D97-AF65-F5344CB8AC3E}">
        <p14:creationId xmlns:p14="http://schemas.microsoft.com/office/powerpoint/2010/main" val="933121408"/>
      </p:ext>
    </p:extLst>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Oval 3"/>
          <p:cNvSpPr/>
          <p:nvPr/>
        </p:nvSpPr>
        <p:spPr>
          <a:xfrm>
            <a:off x="1835699" y="1707657"/>
            <a:ext cx="1605103" cy="14252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GB" sz="1100" dirty="0" smtClean="0"/>
              <a:t>GCBASIC </a:t>
            </a:r>
            <a:r>
              <a:rPr lang="en-GB" sz="1500" dirty="0" smtClean="0"/>
              <a:t>Compiler</a:t>
            </a:r>
            <a:endParaRPr lang="en-GB" sz="1100" dirty="0"/>
          </a:p>
        </p:txBody>
      </p:sp>
      <p:sp>
        <p:nvSpPr>
          <p:cNvPr id="12" name="Title 1"/>
          <p:cNvSpPr>
            <a:spLocks noGrp="1"/>
          </p:cNvSpPr>
          <p:nvPr>
            <p:ph type="title"/>
          </p:nvPr>
        </p:nvSpPr>
        <p:spPr>
          <a:xfrm>
            <a:off x="2" y="1"/>
            <a:ext cx="8229601" cy="857250"/>
          </a:xfrm>
        </p:spPr>
        <p:txBody>
          <a:bodyPr/>
          <a:lstStyle/>
          <a:p>
            <a:pPr algn="l"/>
            <a:r>
              <a:rPr lang="en-GB" dirty="0" smtClean="0"/>
              <a:t>GCBASIC Compiler</a:t>
            </a:r>
            <a:endParaRPr lang="en-GB" dirty="0"/>
          </a:p>
        </p:txBody>
      </p:sp>
      <p:sp>
        <p:nvSpPr>
          <p:cNvPr id="13" name="TextBox 12"/>
          <p:cNvSpPr txBox="1"/>
          <p:nvPr/>
        </p:nvSpPr>
        <p:spPr>
          <a:xfrm>
            <a:off x="4139952" y="1491632"/>
            <a:ext cx="3528392" cy="1393943"/>
          </a:xfrm>
          <a:prstGeom prst="rect">
            <a:avLst/>
          </a:prstGeom>
          <a:noFill/>
        </p:spPr>
        <p:txBody>
          <a:bodyPr wrap="square" lIns="85064" tIns="42531" rIns="85064" bIns="42531" rtlCol="0">
            <a:spAutoFit/>
          </a:bodyPr>
          <a:lstStyle/>
          <a:p>
            <a:r>
              <a:rPr lang="en-GB" dirty="0" smtClean="0"/>
              <a:t>GCBASIC is an Open Source compiler for PIC and AVR microcontrollers</a:t>
            </a:r>
          </a:p>
          <a:p>
            <a:endParaRPr lang="en-GB" dirty="0" smtClean="0"/>
          </a:p>
          <a:p>
            <a:r>
              <a:rPr lang="en-GB" dirty="0" smtClean="0"/>
              <a:t>GCBASIC now supports the 18FxxQ41 chip family</a:t>
            </a:r>
            <a:endParaRPr lang="en-GB" dirty="0"/>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Storage Overview Types</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007" y="123478"/>
            <a:ext cx="4019994" cy="4588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Table 5"/>
          <p:cNvGraphicFramePr>
            <a:graphicFrameLocks noGrp="1"/>
          </p:cNvGraphicFramePr>
          <p:nvPr>
            <p:extLst>
              <p:ext uri="{D42A27DB-BD31-4B8C-83A1-F6EECF244321}">
                <p14:modId xmlns:p14="http://schemas.microsoft.com/office/powerpoint/2010/main" val="603505094"/>
              </p:ext>
            </p:extLst>
          </p:nvPr>
        </p:nvGraphicFramePr>
        <p:xfrm>
          <a:off x="323531" y="1203598"/>
          <a:ext cx="5400597" cy="2587165"/>
        </p:xfrm>
        <a:graphic>
          <a:graphicData uri="http://schemas.openxmlformats.org/drawingml/2006/table">
            <a:tbl>
              <a:tblPr firstRow="1" bandRow="1">
                <a:tableStyleId>{5C22544A-7EE6-4342-B048-85BDC9FD1C3A}</a:tableStyleId>
              </a:tblPr>
              <a:tblGrid>
                <a:gridCol w="401610"/>
                <a:gridCol w="1457609"/>
                <a:gridCol w="3541378"/>
              </a:tblGrid>
              <a:tr h="542715">
                <a:tc>
                  <a:txBody>
                    <a:bodyPr/>
                    <a:lstStyle/>
                    <a:p>
                      <a:endParaRPr lang="en-GB" dirty="0"/>
                    </a:p>
                  </a:txBody>
                  <a:tcPr/>
                </a:tc>
                <a:tc>
                  <a:txBody>
                    <a:bodyPr/>
                    <a:lstStyle/>
                    <a:p>
                      <a:r>
                        <a:rPr lang="en-GB" dirty="0" smtClean="0"/>
                        <a:t>Typ</a:t>
                      </a:r>
                      <a:r>
                        <a:rPr lang="en-GB" baseline="0" dirty="0" smtClean="0"/>
                        <a:t>e</a:t>
                      </a:r>
                      <a:endParaRPr lang="en-GB" dirty="0"/>
                    </a:p>
                  </a:txBody>
                  <a:tcPr/>
                </a:tc>
                <a:tc>
                  <a:txBody>
                    <a:bodyPr/>
                    <a:lstStyle/>
                    <a:p>
                      <a:r>
                        <a:rPr lang="en-GB" dirty="0" smtClean="0"/>
                        <a:t>Characteristics</a:t>
                      </a:r>
                      <a:endParaRPr lang="en-GB" dirty="0"/>
                    </a:p>
                  </a:txBody>
                  <a:tcPr/>
                </a:tc>
              </a:tr>
              <a:tr h="542715">
                <a:tc>
                  <a:txBody>
                    <a:bodyPr/>
                    <a:lstStyle/>
                    <a:p>
                      <a:pPr lvl="0"/>
                      <a:r>
                        <a:rPr lang="en-GB" dirty="0" smtClean="0"/>
                        <a:t>1</a:t>
                      </a:r>
                    </a:p>
                  </a:txBody>
                  <a:tcPr/>
                </a:tc>
                <a:tc>
                  <a:txBody>
                    <a:bodyPr/>
                    <a:lstStyle/>
                    <a:p>
                      <a:pPr lvl="0"/>
                      <a:r>
                        <a:rPr lang="en-GB" dirty="0" err="1" smtClean="0"/>
                        <a:t>Progmem</a:t>
                      </a:r>
                      <a:r>
                        <a:rPr lang="en-GB" dirty="0" smtClean="0"/>
                        <a:t> </a:t>
                      </a:r>
                    </a:p>
                  </a:txBody>
                  <a:tcPr/>
                </a:tc>
                <a:tc>
                  <a:txBody>
                    <a:bodyPr/>
                    <a:lstStyle/>
                    <a:p>
                      <a:pPr marL="0" marR="0" lvl="0" indent="0" algn="l" defTabSz="850636" rtl="0" eaLnBrk="1" fontAlgn="auto" latinLnBrk="0" hangingPunct="1">
                        <a:lnSpc>
                          <a:spcPct val="100000"/>
                        </a:lnSpc>
                        <a:spcBef>
                          <a:spcPts val="0"/>
                        </a:spcBef>
                        <a:spcAft>
                          <a:spcPts val="0"/>
                        </a:spcAft>
                        <a:buClrTx/>
                        <a:buSzTx/>
                        <a:buFontTx/>
                        <a:buNone/>
                        <a:tabLst/>
                        <a:defRPr/>
                      </a:pPr>
                      <a:r>
                        <a:rPr lang="en-ZA" dirty="0" smtClean="0"/>
                        <a:t>Program, </a:t>
                      </a:r>
                      <a:r>
                        <a:rPr lang="en-ZA" dirty="0" err="1" smtClean="0"/>
                        <a:t>Config</a:t>
                      </a:r>
                      <a:r>
                        <a:rPr lang="en-ZA" baseline="0" dirty="0" smtClean="0"/>
                        <a:t> etc</a:t>
                      </a:r>
                    </a:p>
                    <a:p>
                      <a:pPr marL="0" marR="0" lvl="0" indent="0" algn="l" defTabSz="850636" rtl="0" eaLnBrk="1" fontAlgn="auto" latinLnBrk="0" hangingPunct="1">
                        <a:lnSpc>
                          <a:spcPct val="100000"/>
                        </a:lnSpc>
                        <a:spcBef>
                          <a:spcPts val="0"/>
                        </a:spcBef>
                        <a:spcAft>
                          <a:spcPts val="0"/>
                        </a:spcAft>
                        <a:buClrTx/>
                        <a:buSzTx/>
                        <a:buFontTx/>
                        <a:buNone/>
                        <a:tabLst/>
                        <a:defRPr/>
                      </a:pPr>
                      <a:r>
                        <a:rPr lang="en-ZA" baseline="0" dirty="0" smtClean="0"/>
                        <a:t>And, </a:t>
                      </a:r>
                      <a:r>
                        <a:rPr lang="en-GB" b="0" dirty="0" smtClean="0"/>
                        <a:t>Storage Area Flash (SAF) block </a:t>
                      </a:r>
                    </a:p>
                  </a:txBody>
                  <a:tcPr/>
                </a:tc>
              </a:tr>
              <a:tr h="542715">
                <a:tc>
                  <a:txBody>
                    <a:bodyPr/>
                    <a:lstStyle/>
                    <a:p>
                      <a:r>
                        <a:rPr lang="en-GB" dirty="0" smtClean="0"/>
                        <a:t>2</a:t>
                      </a:r>
                      <a:endParaRPr lang="en-GB" dirty="0"/>
                    </a:p>
                  </a:txBody>
                  <a:tcPr/>
                </a:tc>
                <a:tc>
                  <a:txBody>
                    <a:bodyPr/>
                    <a:lstStyle/>
                    <a:p>
                      <a:r>
                        <a:rPr lang="en-GB" dirty="0" smtClean="0"/>
                        <a:t>Data RAM</a:t>
                      </a:r>
                      <a:endParaRPr lang="en-GB" dirty="0"/>
                    </a:p>
                  </a:txBody>
                  <a:tcPr/>
                </a:tc>
                <a:tc>
                  <a:txBody>
                    <a:bodyPr/>
                    <a:lstStyle/>
                    <a:p>
                      <a:r>
                        <a:rPr lang="en-ZA" dirty="0" smtClean="0"/>
                        <a:t>Volatile</a:t>
                      </a:r>
                      <a:r>
                        <a:rPr lang="en-ZA" baseline="0" dirty="0" smtClean="0"/>
                        <a:t> </a:t>
                      </a:r>
                      <a:endParaRPr lang="en-GB" dirty="0"/>
                    </a:p>
                  </a:txBody>
                  <a:tcPr/>
                </a:tc>
              </a:tr>
              <a:tr h="892135">
                <a:tc>
                  <a:txBody>
                    <a:bodyPr/>
                    <a:lstStyle/>
                    <a:p>
                      <a:r>
                        <a:rPr lang="en-GB" dirty="0" smtClean="0"/>
                        <a:t>3</a:t>
                      </a:r>
                      <a:endParaRPr lang="en-GB" dirty="0"/>
                    </a:p>
                  </a:txBody>
                  <a:tcPr/>
                </a:tc>
                <a:tc>
                  <a:txBody>
                    <a:bodyPr/>
                    <a:lstStyle/>
                    <a:p>
                      <a:r>
                        <a:rPr lang="en-GB" dirty="0" smtClean="0"/>
                        <a:t>Data EEPROM</a:t>
                      </a:r>
                      <a:endParaRPr lang="en-GB" dirty="0"/>
                    </a:p>
                  </a:txBody>
                  <a:tcPr/>
                </a:tc>
                <a:tc>
                  <a:txBody>
                    <a:bodyPr/>
                    <a:lstStyle/>
                    <a:p>
                      <a:r>
                        <a:rPr lang="en-ZA" dirty="0" smtClean="0"/>
                        <a:t>Consider</a:t>
                      </a:r>
                      <a:r>
                        <a:rPr lang="en-ZA" baseline="0" dirty="0" smtClean="0"/>
                        <a:t> as a peripheral </a:t>
                      </a:r>
                      <a:endParaRPr lang="en-GB" dirty="0"/>
                    </a:p>
                  </a:txBody>
                  <a:tcPr/>
                </a:tc>
              </a:tr>
            </a:tbl>
          </a:graphicData>
        </a:graphic>
      </p:graphicFrame>
      <p:sp>
        <p:nvSpPr>
          <p:cNvPr id="4" name="Rectangle 3"/>
          <p:cNvSpPr/>
          <p:nvPr/>
        </p:nvSpPr>
        <p:spPr>
          <a:xfrm>
            <a:off x="7874000" y="555526"/>
            <a:ext cx="1162496" cy="8160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a:off x="5848350" y="3238500"/>
            <a:ext cx="3188146" cy="273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ransition advClick="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Storage Overview SAF</a:t>
            </a:r>
          </a:p>
        </p:txBody>
      </p:sp>
      <p:pic>
        <p:nvPicPr>
          <p:cNvPr id="16"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007" y="123478"/>
            <a:ext cx="4019994" cy="4588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 name="Rectangle 17"/>
          <p:cNvSpPr/>
          <p:nvPr/>
        </p:nvSpPr>
        <p:spPr>
          <a:xfrm>
            <a:off x="7874000" y="1176164"/>
            <a:ext cx="1162496"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6" name="Table 5"/>
          <p:cNvGraphicFramePr>
            <a:graphicFrameLocks noGrp="1"/>
          </p:cNvGraphicFramePr>
          <p:nvPr>
            <p:extLst>
              <p:ext uri="{D42A27DB-BD31-4B8C-83A1-F6EECF244321}">
                <p14:modId xmlns:p14="http://schemas.microsoft.com/office/powerpoint/2010/main" val="2044620136"/>
              </p:ext>
            </p:extLst>
          </p:nvPr>
        </p:nvGraphicFramePr>
        <p:xfrm>
          <a:off x="323531" y="1203598"/>
          <a:ext cx="5400597" cy="2587165"/>
        </p:xfrm>
        <a:graphic>
          <a:graphicData uri="http://schemas.openxmlformats.org/drawingml/2006/table">
            <a:tbl>
              <a:tblPr firstRow="1" bandRow="1">
                <a:tableStyleId>{5C22544A-7EE6-4342-B048-85BDC9FD1C3A}</a:tableStyleId>
              </a:tblPr>
              <a:tblGrid>
                <a:gridCol w="401610"/>
                <a:gridCol w="1457609"/>
                <a:gridCol w="3541378"/>
              </a:tblGrid>
              <a:tr h="542715">
                <a:tc>
                  <a:txBody>
                    <a:bodyPr/>
                    <a:lstStyle/>
                    <a:p>
                      <a:endParaRPr lang="en-GB" dirty="0"/>
                    </a:p>
                  </a:txBody>
                  <a:tcPr/>
                </a:tc>
                <a:tc>
                  <a:txBody>
                    <a:bodyPr/>
                    <a:lstStyle/>
                    <a:p>
                      <a:r>
                        <a:rPr lang="en-GB" dirty="0" smtClean="0"/>
                        <a:t>Typ</a:t>
                      </a:r>
                      <a:r>
                        <a:rPr lang="en-GB" baseline="0" dirty="0" smtClean="0"/>
                        <a:t>e</a:t>
                      </a:r>
                      <a:endParaRPr lang="en-GB" dirty="0"/>
                    </a:p>
                  </a:txBody>
                  <a:tcPr/>
                </a:tc>
                <a:tc>
                  <a:txBody>
                    <a:bodyPr/>
                    <a:lstStyle/>
                    <a:p>
                      <a:r>
                        <a:rPr lang="en-GB" dirty="0" smtClean="0"/>
                        <a:t>Characteristics</a:t>
                      </a:r>
                      <a:endParaRPr lang="en-GB" dirty="0"/>
                    </a:p>
                  </a:txBody>
                  <a:tcPr/>
                </a:tc>
              </a:tr>
              <a:tr h="542715">
                <a:tc>
                  <a:txBody>
                    <a:bodyPr/>
                    <a:lstStyle/>
                    <a:p>
                      <a:pPr lvl="0"/>
                      <a:r>
                        <a:rPr lang="en-GB" dirty="0" smtClean="0"/>
                        <a:t>1</a:t>
                      </a:r>
                    </a:p>
                  </a:txBody>
                  <a:tcPr/>
                </a:tc>
                <a:tc>
                  <a:txBody>
                    <a:bodyPr/>
                    <a:lstStyle/>
                    <a:p>
                      <a:pPr lvl="0"/>
                      <a:r>
                        <a:rPr lang="en-GB" dirty="0" err="1" smtClean="0"/>
                        <a:t>Progmem</a:t>
                      </a:r>
                      <a:r>
                        <a:rPr lang="en-GB" dirty="0" smtClean="0"/>
                        <a:t> </a:t>
                      </a:r>
                    </a:p>
                  </a:txBody>
                  <a:tcPr/>
                </a:tc>
                <a:tc>
                  <a:txBody>
                    <a:bodyPr/>
                    <a:lstStyle/>
                    <a:p>
                      <a:pPr marL="0" marR="0" lvl="0" indent="0" algn="l" defTabSz="850636" rtl="0" eaLnBrk="1" fontAlgn="auto" latinLnBrk="0" hangingPunct="1">
                        <a:lnSpc>
                          <a:spcPct val="100000"/>
                        </a:lnSpc>
                        <a:spcBef>
                          <a:spcPts val="0"/>
                        </a:spcBef>
                        <a:spcAft>
                          <a:spcPts val="0"/>
                        </a:spcAft>
                        <a:buClrTx/>
                        <a:buSzTx/>
                        <a:buFontTx/>
                        <a:buNone/>
                        <a:tabLst/>
                        <a:defRPr/>
                      </a:pPr>
                      <a:r>
                        <a:rPr lang="en-ZA" dirty="0" smtClean="0"/>
                        <a:t>Program, </a:t>
                      </a:r>
                      <a:r>
                        <a:rPr lang="en-ZA" dirty="0" err="1" smtClean="0"/>
                        <a:t>Config</a:t>
                      </a:r>
                      <a:r>
                        <a:rPr lang="en-ZA" baseline="0" dirty="0" smtClean="0"/>
                        <a:t> etc</a:t>
                      </a:r>
                    </a:p>
                    <a:p>
                      <a:pPr marL="0" marR="0" lvl="0" indent="0" algn="l" defTabSz="850636" rtl="0" eaLnBrk="1" fontAlgn="auto" latinLnBrk="0" hangingPunct="1">
                        <a:lnSpc>
                          <a:spcPct val="100000"/>
                        </a:lnSpc>
                        <a:spcBef>
                          <a:spcPts val="0"/>
                        </a:spcBef>
                        <a:spcAft>
                          <a:spcPts val="0"/>
                        </a:spcAft>
                        <a:buClrTx/>
                        <a:buSzTx/>
                        <a:buFontTx/>
                        <a:buNone/>
                        <a:tabLst/>
                        <a:defRPr/>
                      </a:pPr>
                      <a:r>
                        <a:rPr lang="en-ZA" baseline="0" dirty="0" smtClean="0"/>
                        <a:t>And, </a:t>
                      </a:r>
                      <a:r>
                        <a:rPr lang="en-GB" b="1" dirty="0" smtClean="0"/>
                        <a:t>Storage Area Flash (SAF) block </a:t>
                      </a:r>
                    </a:p>
                  </a:txBody>
                  <a:tcPr/>
                </a:tc>
              </a:tr>
              <a:tr h="542715">
                <a:tc>
                  <a:txBody>
                    <a:bodyPr/>
                    <a:lstStyle/>
                    <a:p>
                      <a:r>
                        <a:rPr lang="en-GB" dirty="0" smtClean="0">
                          <a:solidFill>
                            <a:schemeClr val="bg1">
                              <a:lumMod val="75000"/>
                            </a:schemeClr>
                          </a:solidFill>
                        </a:rPr>
                        <a:t>2</a:t>
                      </a:r>
                      <a:endParaRPr lang="en-GB" dirty="0">
                        <a:solidFill>
                          <a:schemeClr val="bg1">
                            <a:lumMod val="75000"/>
                          </a:schemeClr>
                        </a:solidFill>
                      </a:endParaRPr>
                    </a:p>
                  </a:txBody>
                  <a:tcPr/>
                </a:tc>
                <a:tc>
                  <a:txBody>
                    <a:bodyPr/>
                    <a:lstStyle/>
                    <a:p>
                      <a:r>
                        <a:rPr lang="en-GB" dirty="0" smtClean="0">
                          <a:solidFill>
                            <a:schemeClr val="bg1">
                              <a:lumMod val="75000"/>
                            </a:schemeClr>
                          </a:solidFill>
                        </a:rPr>
                        <a:t>Data RAM</a:t>
                      </a:r>
                      <a:endParaRPr lang="en-GB" dirty="0">
                        <a:solidFill>
                          <a:schemeClr val="bg1">
                            <a:lumMod val="75000"/>
                          </a:schemeClr>
                        </a:solidFill>
                      </a:endParaRPr>
                    </a:p>
                  </a:txBody>
                  <a:tcPr/>
                </a:tc>
                <a:tc>
                  <a:txBody>
                    <a:bodyPr/>
                    <a:lstStyle/>
                    <a:p>
                      <a:r>
                        <a:rPr lang="en-ZA" dirty="0" smtClean="0">
                          <a:solidFill>
                            <a:schemeClr val="bg1">
                              <a:lumMod val="75000"/>
                            </a:schemeClr>
                          </a:solidFill>
                        </a:rPr>
                        <a:t>Volatile</a:t>
                      </a:r>
                      <a:r>
                        <a:rPr lang="en-ZA" baseline="0" dirty="0" smtClean="0">
                          <a:solidFill>
                            <a:schemeClr val="bg1">
                              <a:lumMod val="75000"/>
                            </a:schemeClr>
                          </a:solidFill>
                        </a:rPr>
                        <a:t> </a:t>
                      </a:r>
                      <a:endParaRPr lang="en-GB" dirty="0">
                        <a:solidFill>
                          <a:schemeClr val="bg1">
                            <a:lumMod val="75000"/>
                          </a:schemeClr>
                        </a:solidFill>
                      </a:endParaRPr>
                    </a:p>
                  </a:txBody>
                  <a:tcPr/>
                </a:tc>
              </a:tr>
              <a:tr h="892135">
                <a:tc>
                  <a:txBody>
                    <a:bodyPr/>
                    <a:lstStyle/>
                    <a:p>
                      <a:r>
                        <a:rPr lang="en-GB" dirty="0" smtClean="0">
                          <a:solidFill>
                            <a:schemeClr val="bg1">
                              <a:lumMod val="75000"/>
                            </a:schemeClr>
                          </a:solidFill>
                        </a:rPr>
                        <a:t>3</a:t>
                      </a:r>
                      <a:endParaRPr lang="en-GB" dirty="0">
                        <a:solidFill>
                          <a:schemeClr val="bg1">
                            <a:lumMod val="75000"/>
                          </a:schemeClr>
                        </a:solidFill>
                      </a:endParaRPr>
                    </a:p>
                  </a:txBody>
                  <a:tcPr/>
                </a:tc>
                <a:tc>
                  <a:txBody>
                    <a:bodyPr/>
                    <a:lstStyle/>
                    <a:p>
                      <a:r>
                        <a:rPr lang="en-GB" dirty="0" smtClean="0">
                          <a:solidFill>
                            <a:schemeClr val="bg1">
                              <a:lumMod val="75000"/>
                            </a:schemeClr>
                          </a:solidFill>
                        </a:rPr>
                        <a:t>Data EEPROM</a:t>
                      </a:r>
                      <a:endParaRPr lang="en-GB" dirty="0">
                        <a:solidFill>
                          <a:schemeClr val="bg1">
                            <a:lumMod val="75000"/>
                          </a:schemeClr>
                        </a:solidFill>
                      </a:endParaRPr>
                    </a:p>
                  </a:txBody>
                  <a:tcPr/>
                </a:tc>
                <a:tc>
                  <a:txBody>
                    <a:bodyPr/>
                    <a:lstStyle/>
                    <a:p>
                      <a:r>
                        <a:rPr lang="en-ZA" dirty="0" smtClean="0">
                          <a:solidFill>
                            <a:schemeClr val="bg1">
                              <a:lumMod val="75000"/>
                            </a:schemeClr>
                          </a:solidFill>
                        </a:rPr>
                        <a:t>Consider</a:t>
                      </a:r>
                      <a:r>
                        <a:rPr lang="en-ZA" baseline="0" dirty="0" smtClean="0">
                          <a:solidFill>
                            <a:schemeClr val="bg1">
                              <a:lumMod val="75000"/>
                            </a:schemeClr>
                          </a:solidFill>
                        </a:rPr>
                        <a:t> as a peripheral </a:t>
                      </a:r>
                      <a:endParaRPr lang="en-GB" dirty="0">
                        <a:solidFill>
                          <a:schemeClr val="bg1">
                            <a:lumMod val="75000"/>
                          </a:schemeClr>
                        </a:solidFill>
                      </a:endParaRPr>
                    </a:p>
                  </a:txBody>
                  <a:tcPr/>
                </a:tc>
              </a:tr>
            </a:tbl>
          </a:graphicData>
        </a:graphic>
      </p:graphicFrame>
      <p:sp>
        <p:nvSpPr>
          <p:cNvPr id="15" name="Rectangle 14"/>
          <p:cNvSpPr/>
          <p:nvPr/>
        </p:nvSpPr>
        <p:spPr>
          <a:xfrm>
            <a:off x="899592" y="3939902"/>
            <a:ext cx="4499992" cy="900246"/>
          </a:xfrm>
          <a:prstGeom prst="rect">
            <a:avLst/>
          </a:prstGeom>
          <a:ln>
            <a:solidFill>
              <a:srgbClr val="FFFF00"/>
            </a:solidFill>
          </a:ln>
        </p:spPr>
        <p:txBody>
          <a:bodyPr wrap="square">
            <a:spAutoFit/>
          </a:bodyPr>
          <a:lstStyle/>
          <a:p>
            <a:r>
              <a:rPr lang="en-GB" sz="1050" dirty="0" smtClean="0"/>
              <a:t>Storage Area Flash (SAF) is the area in program memory that can be used as data storage. SAF is enabled by the SAFEN Configuration bit. If enabled, the code placed in this area cannot be executed by the CPU. The SAF block is placed at the end of memory and spans 128 Words. The WRTSAF Configuration bit is used to write-protect the Storage Area Flash.</a:t>
            </a:r>
            <a:endParaRPr lang="en-GB" sz="1050" dirty="0"/>
          </a:p>
        </p:txBody>
      </p:sp>
    </p:spTree>
  </p:cSld>
  <p:clrMapOvr>
    <a:masterClrMapping/>
  </p:clrMapOvr>
  <p:transition advClick="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5568" y="123478"/>
            <a:ext cx="4019994" cy="4588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8229601" cy="857250"/>
          </a:xfrm>
        </p:spPr>
        <p:txBody>
          <a:bodyPr vert="horz" lIns="85064" tIns="42531" rIns="85064" bIns="42531" rtlCol="0" anchor="ctr">
            <a:normAutofit/>
          </a:bodyPr>
          <a:lstStyle/>
          <a:p>
            <a:pPr algn="l"/>
            <a:r>
              <a:rPr lang="en-GB" dirty="0" smtClean="0"/>
              <a:t>Storage Overview </a:t>
            </a:r>
            <a:r>
              <a:rPr lang="en-GB" dirty="0" err="1" smtClean="0"/>
              <a:t>EEProm</a:t>
            </a:r>
            <a:endParaRPr lang="en-GB" dirty="0" smtClean="0"/>
          </a:p>
        </p:txBody>
      </p:sp>
      <p:sp>
        <p:nvSpPr>
          <p:cNvPr id="8" name="Rectangle 7"/>
          <p:cNvSpPr/>
          <p:nvPr/>
        </p:nvSpPr>
        <p:spPr>
          <a:xfrm>
            <a:off x="5848350" y="3238500"/>
            <a:ext cx="3188146" cy="2730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6" name="Table 5"/>
          <p:cNvGraphicFramePr>
            <a:graphicFrameLocks noGrp="1"/>
          </p:cNvGraphicFramePr>
          <p:nvPr>
            <p:extLst>
              <p:ext uri="{D42A27DB-BD31-4B8C-83A1-F6EECF244321}">
                <p14:modId xmlns:p14="http://schemas.microsoft.com/office/powerpoint/2010/main" val="2782573359"/>
              </p:ext>
            </p:extLst>
          </p:nvPr>
        </p:nvGraphicFramePr>
        <p:xfrm>
          <a:off x="323531" y="1203598"/>
          <a:ext cx="5400597" cy="2587165"/>
        </p:xfrm>
        <a:graphic>
          <a:graphicData uri="http://schemas.openxmlformats.org/drawingml/2006/table">
            <a:tbl>
              <a:tblPr firstRow="1" bandRow="1">
                <a:tableStyleId>{5C22544A-7EE6-4342-B048-85BDC9FD1C3A}</a:tableStyleId>
              </a:tblPr>
              <a:tblGrid>
                <a:gridCol w="401610"/>
                <a:gridCol w="1457609"/>
                <a:gridCol w="3541378"/>
              </a:tblGrid>
              <a:tr h="542715">
                <a:tc>
                  <a:txBody>
                    <a:bodyPr/>
                    <a:lstStyle/>
                    <a:p>
                      <a:endParaRPr lang="en-GB" dirty="0"/>
                    </a:p>
                  </a:txBody>
                  <a:tcPr/>
                </a:tc>
                <a:tc>
                  <a:txBody>
                    <a:bodyPr/>
                    <a:lstStyle/>
                    <a:p>
                      <a:r>
                        <a:rPr lang="en-GB" dirty="0" smtClean="0"/>
                        <a:t>Typ</a:t>
                      </a:r>
                      <a:r>
                        <a:rPr lang="en-GB" baseline="0" dirty="0" smtClean="0"/>
                        <a:t>e</a:t>
                      </a:r>
                      <a:endParaRPr lang="en-GB" dirty="0"/>
                    </a:p>
                  </a:txBody>
                  <a:tcPr/>
                </a:tc>
                <a:tc>
                  <a:txBody>
                    <a:bodyPr/>
                    <a:lstStyle/>
                    <a:p>
                      <a:r>
                        <a:rPr lang="en-GB" dirty="0" smtClean="0"/>
                        <a:t>Characteristics</a:t>
                      </a:r>
                      <a:endParaRPr lang="en-GB" dirty="0"/>
                    </a:p>
                  </a:txBody>
                  <a:tcPr/>
                </a:tc>
              </a:tr>
              <a:tr h="542715">
                <a:tc>
                  <a:txBody>
                    <a:bodyPr/>
                    <a:lstStyle/>
                    <a:p>
                      <a:pPr lvl="0"/>
                      <a:r>
                        <a:rPr lang="en-GB" dirty="0" smtClean="0">
                          <a:solidFill>
                            <a:schemeClr val="bg1">
                              <a:lumMod val="75000"/>
                            </a:schemeClr>
                          </a:solidFill>
                        </a:rPr>
                        <a:t>1</a:t>
                      </a:r>
                    </a:p>
                  </a:txBody>
                  <a:tcPr/>
                </a:tc>
                <a:tc>
                  <a:txBody>
                    <a:bodyPr/>
                    <a:lstStyle/>
                    <a:p>
                      <a:pPr lvl="0"/>
                      <a:r>
                        <a:rPr lang="en-GB" dirty="0" err="1" smtClean="0">
                          <a:solidFill>
                            <a:schemeClr val="bg1">
                              <a:lumMod val="75000"/>
                            </a:schemeClr>
                          </a:solidFill>
                        </a:rPr>
                        <a:t>Progmem</a:t>
                      </a:r>
                      <a:r>
                        <a:rPr lang="en-GB" dirty="0" smtClean="0">
                          <a:solidFill>
                            <a:schemeClr val="bg1">
                              <a:lumMod val="75000"/>
                            </a:schemeClr>
                          </a:solidFill>
                        </a:rPr>
                        <a:t> </a:t>
                      </a:r>
                    </a:p>
                  </a:txBody>
                  <a:tcPr/>
                </a:tc>
                <a:tc>
                  <a:txBody>
                    <a:bodyPr/>
                    <a:lstStyle/>
                    <a:p>
                      <a:pPr marL="0" marR="0" lvl="0" indent="0" algn="l" defTabSz="850636" rtl="0" eaLnBrk="1" fontAlgn="auto" latinLnBrk="0" hangingPunct="1">
                        <a:lnSpc>
                          <a:spcPct val="100000"/>
                        </a:lnSpc>
                        <a:spcBef>
                          <a:spcPts val="0"/>
                        </a:spcBef>
                        <a:spcAft>
                          <a:spcPts val="0"/>
                        </a:spcAft>
                        <a:buClrTx/>
                        <a:buSzTx/>
                        <a:buFontTx/>
                        <a:buNone/>
                        <a:tabLst/>
                        <a:defRPr/>
                      </a:pPr>
                      <a:r>
                        <a:rPr lang="en-ZA" dirty="0" smtClean="0">
                          <a:solidFill>
                            <a:schemeClr val="bg1">
                              <a:lumMod val="75000"/>
                            </a:schemeClr>
                          </a:solidFill>
                        </a:rPr>
                        <a:t>Program, </a:t>
                      </a:r>
                      <a:r>
                        <a:rPr lang="en-ZA" dirty="0" err="1" smtClean="0">
                          <a:solidFill>
                            <a:schemeClr val="bg1">
                              <a:lumMod val="75000"/>
                            </a:schemeClr>
                          </a:solidFill>
                        </a:rPr>
                        <a:t>Config</a:t>
                      </a:r>
                      <a:r>
                        <a:rPr lang="en-ZA" baseline="0" dirty="0" smtClean="0">
                          <a:solidFill>
                            <a:schemeClr val="bg1">
                              <a:lumMod val="75000"/>
                            </a:schemeClr>
                          </a:solidFill>
                        </a:rPr>
                        <a:t> etc</a:t>
                      </a:r>
                    </a:p>
                    <a:p>
                      <a:pPr marL="0" marR="0" lvl="0" indent="0" algn="l" defTabSz="850636" rtl="0" eaLnBrk="1" fontAlgn="auto" latinLnBrk="0" hangingPunct="1">
                        <a:lnSpc>
                          <a:spcPct val="100000"/>
                        </a:lnSpc>
                        <a:spcBef>
                          <a:spcPts val="0"/>
                        </a:spcBef>
                        <a:spcAft>
                          <a:spcPts val="0"/>
                        </a:spcAft>
                        <a:buClrTx/>
                        <a:buSzTx/>
                        <a:buFontTx/>
                        <a:buNone/>
                        <a:tabLst/>
                        <a:defRPr/>
                      </a:pPr>
                      <a:r>
                        <a:rPr lang="en-ZA" baseline="0" dirty="0" smtClean="0">
                          <a:solidFill>
                            <a:schemeClr val="bg1">
                              <a:lumMod val="75000"/>
                            </a:schemeClr>
                          </a:solidFill>
                        </a:rPr>
                        <a:t>And, </a:t>
                      </a:r>
                      <a:r>
                        <a:rPr lang="en-GB" b="0" dirty="0" smtClean="0">
                          <a:solidFill>
                            <a:schemeClr val="bg1">
                              <a:lumMod val="75000"/>
                            </a:schemeClr>
                          </a:solidFill>
                        </a:rPr>
                        <a:t>Storage Area Flash (SAF) block </a:t>
                      </a:r>
                    </a:p>
                  </a:txBody>
                  <a:tcPr/>
                </a:tc>
              </a:tr>
              <a:tr h="542715">
                <a:tc>
                  <a:txBody>
                    <a:bodyPr/>
                    <a:lstStyle/>
                    <a:p>
                      <a:r>
                        <a:rPr lang="en-GB" dirty="0" smtClean="0">
                          <a:solidFill>
                            <a:schemeClr val="bg1">
                              <a:lumMod val="75000"/>
                            </a:schemeClr>
                          </a:solidFill>
                        </a:rPr>
                        <a:t>2</a:t>
                      </a:r>
                      <a:endParaRPr lang="en-GB" dirty="0">
                        <a:solidFill>
                          <a:schemeClr val="bg1">
                            <a:lumMod val="75000"/>
                          </a:schemeClr>
                        </a:solidFill>
                      </a:endParaRPr>
                    </a:p>
                  </a:txBody>
                  <a:tcPr/>
                </a:tc>
                <a:tc>
                  <a:txBody>
                    <a:bodyPr/>
                    <a:lstStyle/>
                    <a:p>
                      <a:r>
                        <a:rPr lang="en-GB" dirty="0" smtClean="0">
                          <a:solidFill>
                            <a:schemeClr val="bg1">
                              <a:lumMod val="75000"/>
                            </a:schemeClr>
                          </a:solidFill>
                        </a:rPr>
                        <a:t>Data RAM</a:t>
                      </a:r>
                      <a:endParaRPr lang="en-GB" dirty="0">
                        <a:solidFill>
                          <a:schemeClr val="bg1">
                            <a:lumMod val="75000"/>
                          </a:schemeClr>
                        </a:solidFill>
                      </a:endParaRPr>
                    </a:p>
                  </a:txBody>
                  <a:tcPr/>
                </a:tc>
                <a:tc>
                  <a:txBody>
                    <a:bodyPr/>
                    <a:lstStyle/>
                    <a:p>
                      <a:r>
                        <a:rPr lang="en-ZA" dirty="0" smtClean="0">
                          <a:solidFill>
                            <a:schemeClr val="bg1">
                              <a:lumMod val="75000"/>
                            </a:schemeClr>
                          </a:solidFill>
                        </a:rPr>
                        <a:t>Volatile</a:t>
                      </a:r>
                      <a:r>
                        <a:rPr lang="en-ZA" baseline="0" dirty="0" smtClean="0">
                          <a:solidFill>
                            <a:schemeClr val="bg1">
                              <a:lumMod val="75000"/>
                            </a:schemeClr>
                          </a:solidFill>
                        </a:rPr>
                        <a:t> </a:t>
                      </a:r>
                      <a:endParaRPr lang="en-GB" dirty="0">
                        <a:solidFill>
                          <a:schemeClr val="bg1">
                            <a:lumMod val="75000"/>
                          </a:schemeClr>
                        </a:solidFill>
                      </a:endParaRPr>
                    </a:p>
                  </a:txBody>
                  <a:tcPr/>
                </a:tc>
              </a:tr>
              <a:tr h="892135">
                <a:tc>
                  <a:txBody>
                    <a:bodyPr/>
                    <a:lstStyle/>
                    <a:p>
                      <a:r>
                        <a:rPr lang="en-GB" dirty="0" smtClean="0"/>
                        <a:t>3</a:t>
                      </a:r>
                      <a:endParaRPr lang="en-GB" dirty="0"/>
                    </a:p>
                  </a:txBody>
                  <a:tcPr/>
                </a:tc>
                <a:tc>
                  <a:txBody>
                    <a:bodyPr/>
                    <a:lstStyle/>
                    <a:p>
                      <a:r>
                        <a:rPr lang="en-GB" b="1" dirty="0" smtClean="0"/>
                        <a:t>Data EEPROM</a:t>
                      </a:r>
                      <a:endParaRPr lang="en-GB" b="1" dirty="0"/>
                    </a:p>
                  </a:txBody>
                  <a:tcPr/>
                </a:tc>
                <a:tc>
                  <a:txBody>
                    <a:bodyPr/>
                    <a:lstStyle/>
                    <a:p>
                      <a:r>
                        <a:rPr lang="en-ZA" dirty="0" smtClean="0"/>
                        <a:t>Consider</a:t>
                      </a:r>
                      <a:r>
                        <a:rPr lang="en-ZA" baseline="0" dirty="0" smtClean="0"/>
                        <a:t> as a peripheral </a:t>
                      </a:r>
                      <a:endParaRPr lang="en-GB" dirty="0"/>
                    </a:p>
                  </a:txBody>
                  <a:tcPr/>
                </a:tc>
              </a:tr>
            </a:tbl>
          </a:graphicData>
        </a:graphic>
      </p:graphicFrame>
    </p:spTree>
  </p:cSld>
  <p:clrMapOvr>
    <a:masterClrMapping/>
  </p:clrMapOvr>
  <p:transition advClick="0"/>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16387</TotalTime>
  <Words>757</Words>
  <Application>Microsoft Office PowerPoint</Application>
  <PresentationFormat>On-screen Show (16:9)</PresentationFormat>
  <Paragraphs>176</Paragraphs>
  <Slides>16</Slides>
  <Notes>0</Notes>
  <HiddenSlides>3</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GCBASIC Part 16 - Storage</vt:lpstr>
      <vt:lpstr>GCBASIC Part 16 - Storage</vt:lpstr>
      <vt:lpstr>Videos...</vt:lpstr>
      <vt:lpstr>PIC18FxxQ20</vt:lpstr>
      <vt:lpstr>GCBASIC Toolchain</vt:lpstr>
      <vt:lpstr>GCBASIC Compiler</vt:lpstr>
      <vt:lpstr>Storage Overview Types</vt:lpstr>
      <vt:lpstr>Storage Overview SAF</vt:lpstr>
      <vt:lpstr>Storage Overview EEProm</vt:lpstr>
      <vt:lpstr>Storage usage</vt:lpstr>
      <vt:lpstr>SAF usage</vt:lpstr>
      <vt:lpstr>EEDATA &amp; DATA Blocks</vt:lpstr>
      <vt:lpstr>Lab</vt:lpstr>
      <vt:lpstr>PowerPoint Presentation</vt:lpstr>
      <vt:lpstr>Videos...</vt:lpstr>
      <vt:lpstr>GCBASIC Part 16 - Storage</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Great Cow BASIC</dc:title>
  <dc:creator>admin</dc:creator>
  <cp:lastModifiedBy>admin</cp:lastModifiedBy>
  <cp:revision>886</cp:revision>
  <dcterms:created xsi:type="dcterms:W3CDTF">2019-01-08T20:03:06Z</dcterms:created>
  <dcterms:modified xsi:type="dcterms:W3CDTF">2024-11-12T14:07:39Z</dcterms:modified>
</cp:coreProperties>
</file>