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3" r:id="rId2"/>
    <p:sldId id="331" r:id="rId3"/>
    <p:sldId id="332" r:id="rId4"/>
    <p:sldId id="326" r:id="rId5"/>
    <p:sldId id="310" r:id="rId6"/>
    <p:sldId id="336" r:id="rId7"/>
    <p:sldId id="337" r:id="rId8"/>
    <p:sldId id="295" r:id="rId9"/>
    <p:sldId id="335" r:id="rId10"/>
    <p:sldId id="338" r:id="rId11"/>
    <p:sldId id="333" r:id="rId12"/>
    <p:sldId id="334" r:id="rId13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13/11/2024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4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3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13/11/2024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en-us/tools-resources/configure/mplab-code-configurator#download/" TargetMode="External"/><Relationship Id="rId2" Type="http://schemas.openxmlformats.org/officeDocument/2006/relationships/hyperlink" Target="https://gallery.microchip.com/packages/MCC-Standalone-(Windows)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17 - </a:t>
            </a:r>
            <a:r>
              <a:rPr lang="en-GB" dirty="0"/>
              <a:t>Configurable Logic </a:t>
            </a:r>
            <a:r>
              <a:rPr lang="en-GB" dirty="0" smtClean="0"/>
              <a:t>Cell ( CLC 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174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622951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3" y="689049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7 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control an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storage within the </a:t>
            </a:r>
            <a:r>
              <a:rPr lang="en-GB" sz="1100" dirty="0" smtClean="0"/>
              <a:t>chip </a:t>
            </a:r>
            <a:r>
              <a:rPr lang="en-GB" sz="1100" dirty="0"/>
              <a:t>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Font typeface="Arial" pitchFamily="34" charset="0"/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9593533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17 - </a:t>
            </a:r>
            <a:r>
              <a:rPr lang="en-GB" dirty="0"/>
              <a:t>Configurable Logic </a:t>
            </a:r>
            <a:r>
              <a:rPr lang="en-GB" dirty="0" smtClean="0"/>
              <a:t>Cell ( CLC 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9552" y="3480559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085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17 - </a:t>
            </a:r>
            <a:r>
              <a:rPr lang="en-GB" dirty="0"/>
              <a:t>Configurable Logic </a:t>
            </a:r>
            <a:r>
              <a:rPr lang="en-GB" dirty="0" smtClean="0"/>
              <a:t>Cell ( CLC 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9552" y="3480559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259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3" y="689049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7 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control an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storage within the </a:t>
            </a:r>
            <a:r>
              <a:rPr lang="en-GB" sz="1100" dirty="0" smtClean="0"/>
              <a:t>chip </a:t>
            </a:r>
            <a:r>
              <a:rPr lang="en-GB" sz="1100" dirty="0"/>
              <a:t>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Font typeface="Arial" pitchFamily="34" charset="0"/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6932025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SPI, I3C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PIC18xxQ20 offers 14 and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0338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0761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CLC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915566"/>
            <a:ext cx="8003229" cy="3679057"/>
          </a:xfrm>
        </p:spPr>
        <p:txBody>
          <a:bodyPr>
            <a:normAutofit/>
          </a:bodyPr>
          <a:lstStyle/>
          <a:p>
            <a:r>
              <a:rPr lang="en-GB" sz="2000" b="1" dirty="0"/>
              <a:t>CLC </a:t>
            </a:r>
            <a:r>
              <a:rPr lang="en-GB" sz="2000" b="1" dirty="0" smtClean="0"/>
              <a:t>Functionality</a:t>
            </a:r>
            <a:endParaRPr lang="en-GB" sz="2000" dirty="0"/>
          </a:p>
          <a:p>
            <a:pPr lvl="1"/>
            <a:r>
              <a:rPr lang="en-GB" sz="1600" dirty="0" smtClean="0"/>
              <a:t>The </a:t>
            </a:r>
            <a:r>
              <a:rPr lang="en-GB" sz="1600" dirty="0"/>
              <a:t>CLC module allows users to implement custom logic functions directly in hardware, providing flexibility without CPU </a:t>
            </a:r>
            <a:r>
              <a:rPr lang="en-GB" sz="1600" dirty="0" smtClean="0"/>
              <a:t>intervention</a:t>
            </a:r>
          </a:p>
          <a:p>
            <a:pPr lvl="1"/>
            <a:endParaRPr lang="en-GB" sz="1600" dirty="0"/>
          </a:p>
          <a:p>
            <a:r>
              <a:rPr lang="en-GB" sz="2000" b="1" dirty="0" smtClean="0"/>
              <a:t>Purpose</a:t>
            </a:r>
            <a:endParaRPr lang="en-GB" sz="2000" dirty="0"/>
          </a:p>
          <a:p>
            <a:pPr lvl="1"/>
            <a:r>
              <a:rPr lang="en-GB" sz="1600" dirty="0" smtClean="0"/>
              <a:t>It </a:t>
            </a:r>
            <a:r>
              <a:rPr lang="en-GB" sz="1600" dirty="0"/>
              <a:t>can be used to create complex logic functions with simple </a:t>
            </a:r>
            <a:r>
              <a:rPr lang="en-GB" sz="1600" dirty="0" smtClean="0"/>
              <a:t>configurations</a:t>
            </a:r>
            <a:endParaRPr lang="en-GB" sz="1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CLC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915566"/>
            <a:ext cx="7931221" cy="3679057"/>
          </a:xfrm>
        </p:spPr>
        <p:txBody>
          <a:bodyPr>
            <a:normAutofit/>
          </a:bodyPr>
          <a:lstStyle/>
          <a:p>
            <a:r>
              <a:rPr lang="en-GB" sz="2000" b="1" dirty="0"/>
              <a:t>Key </a:t>
            </a:r>
            <a:r>
              <a:rPr lang="en-GB" sz="2000" b="1" dirty="0" smtClean="0"/>
              <a:t>Features</a:t>
            </a:r>
            <a:endParaRPr lang="en-GB" sz="2000" b="1" dirty="0"/>
          </a:p>
          <a:p>
            <a:pPr lvl="1"/>
            <a:r>
              <a:rPr lang="en-GB" sz="1600" b="1" dirty="0"/>
              <a:t>Logic Gates</a:t>
            </a:r>
            <a:r>
              <a:rPr lang="en-GB" sz="1600" dirty="0"/>
              <a:t>: Configures standard logic gates like AND, OR, XOR, </a:t>
            </a:r>
            <a:r>
              <a:rPr lang="en-GB" sz="1600" dirty="0" err="1" smtClean="0"/>
              <a:t>etc</a:t>
            </a:r>
            <a:endParaRPr lang="en-GB" sz="1600" dirty="0"/>
          </a:p>
          <a:p>
            <a:pPr lvl="1"/>
            <a:r>
              <a:rPr lang="en-GB" sz="1600" b="1" dirty="0"/>
              <a:t>Sequential Logic</a:t>
            </a:r>
            <a:r>
              <a:rPr lang="en-GB" sz="1600" dirty="0"/>
              <a:t>: Supports latches and </a:t>
            </a:r>
            <a:r>
              <a:rPr lang="en-GB" sz="1600" dirty="0" smtClean="0"/>
              <a:t>flip-flops</a:t>
            </a:r>
            <a:endParaRPr lang="en-GB" sz="1600" dirty="0"/>
          </a:p>
          <a:p>
            <a:pPr lvl="1"/>
            <a:r>
              <a:rPr lang="en-GB" sz="1600" b="1" dirty="0"/>
              <a:t>Input Sources</a:t>
            </a:r>
            <a:r>
              <a:rPr lang="en-GB" sz="1600" dirty="0"/>
              <a:t>: Can use internal signals (from other peripherals) and external signals (from pins</a:t>
            </a:r>
            <a:r>
              <a:rPr lang="en-GB" sz="1600" dirty="0" smtClean="0"/>
              <a:t>)</a:t>
            </a:r>
          </a:p>
          <a:p>
            <a:pPr lvl="1"/>
            <a:r>
              <a:rPr lang="en-GB" sz="1600" b="1" dirty="0" smtClean="0"/>
              <a:t>Output </a:t>
            </a:r>
            <a:r>
              <a:rPr lang="en-GB" sz="1600" b="1" dirty="0"/>
              <a:t>Options</a:t>
            </a:r>
            <a:r>
              <a:rPr lang="en-GB" sz="1600" dirty="0"/>
              <a:t>: Outputs can be routed to other peripherals or I/O </a:t>
            </a:r>
            <a:r>
              <a:rPr lang="en-GB" sz="1600" dirty="0" smtClean="0"/>
              <a:t>pins</a:t>
            </a:r>
          </a:p>
          <a:p>
            <a:pPr lvl="1"/>
            <a:endParaRPr lang="en-GB" sz="1600" dirty="0"/>
          </a:p>
          <a:p>
            <a:r>
              <a:rPr lang="en-GB" sz="2000" b="1" dirty="0" smtClean="0"/>
              <a:t>Applications</a:t>
            </a:r>
            <a:endParaRPr lang="en-GB" sz="2000" b="1" dirty="0"/>
          </a:p>
          <a:p>
            <a:pPr lvl="1"/>
            <a:r>
              <a:rPr lang="en-GB" sz="1600" b="1" dirty="0"/>
              <a:t>Custom PWM Generation</a:t>
            </a:r>
            <a:r>
              <a:rPr lang="en-GB" sz="1600" dirty="0"/>
              <a:t>: Used for tasks like motor </a:t>
            </a:r>
            <a:r>
              <a:rPr lang="en-GB" sz="1600" dirty="0" smtClean="0"/>
              <a:t>control</a:t>
            </a:r>
            <a:endParaRPr lang="en-GB" sz="1600" dirty="0"/>
          </a:p>
          <a:p>
            <a:pPr lvl="1"/>
            <a:r>
              <a:rPr lang="en-GB" sz="1600" b="1" dirty="0"/>
              <a:t>Data Signal Modulation</a:t>
            </a:r>
            <a:r>
              <a:rPr lang="en-GB" sz="1600" dirty="0"/>
              <a:t>: Can be used to create custom communication </a:t>
            </a:r>
            <a:r>
              <a:rPr lang="en-GB" sz="1600" dirty="0" smtClean="0"/>
              <a:t>protocols</a:t>
            </a:r>
            <a:endParaRPr lang="en-GB" sz="1600" dirty="0"/>
          </a:p>
          <a:p>
            <a:pPr lvl="1"/>
            <a:r>
              <a:rPr lang="en-GB" sz="1600" b="1" dirty="0"/>
              <a:t>LED Control</a:t>
            </a:r>
            <a:r>
              <a:rPr lang="en-GB" sz="1600" dirty="0"/>
              <a:t>: Efficiently manage LED lighting sequences.</a:t>
            </a:r>
          </a:p>
        </p:txBody>
      </p:sp>
    </p:spTree>
    <p:extLst>
      <p:ext uri="{BB962C8B-B14F-4D97-AF65-F5344CB8AC3E}">
        <p14:creationId xmlns:p14="http://schemas.microsoft.com/office/powerpoint/2010/main" val="250595174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CLC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915566"/>
            <a:ext cx="6059013" cy="3679057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 smtClean="0"/>
              <a:t>CLC </a:t>
            </a:r>
            <a:r>
              <a:rPr lang="en-GB" b="1" dirty="0"/>
              <a:t>Diagram</a:t>
            </a:r>
          </a:p>
          <a:p>
            <a:pPr marL="939668" lvl="1" indent="-514350">
              <a:buFont typeface="+mj-lt"/>
              <a:buAutoNum type="arabicPeriod"/>
            </a:pPr>
            <a:r>
              <a:rPr lang="en-GB" b="1" dirty="0" smtClean="0"/>
              <a:t>Inputs</a:t>
            </a:r>
            <a:endParaRPr lang="en-GB" dirty="0" smtClean="0"/>
          </a:p>
          <a:p>
            <a:pPr lvl="2"/>
            <a:r>
              <a:rPr lang="en-GB" dirty="0" smtClean="0"/>
              <a:t>Up to 16 input sources can be selected from internal and external signals</a:t>
            </a:r>
          </a:p>
          <a:p>
            <a:pPr marL="939668" lvl="1" indent="-514350">
              <a:buFont typeface="+mj-lt"/>
              <a:buAutoNum type="arabicPeriod"/>
            </a:pPr>
            <a:r>
              <a:rPr lang="en-GB" b="1" dirty="0" smtClean="0"/>
              <a:t>Logic Gates Configuration</a:t>
            </a:r>
            <a:endParaRPr lang="en-GB" dirty="0" smtClean="0"/>
          </a:p>
          <a:p>
            <a:pPr lvl="2"/>
            <a:r>
              <a:rPr lang="en-GB" dirty="0" smtClean="0"/>
              <a:t>Configurable logic gates like AND, OR, XOR are used to combine the inputs</a:t>
            </a:r>
          </a:p>
          <a:p>
            <a:pPr marL="939668" lvl="1" indent="-514350">
              <a:buFont typeface="+mj-lt"/>
              <a:buAutoNum type="arabicPeriod"/>
            </a:pPr>
            <a:r>
              <a:rPr lang="en-GB" b="1" dirty="0" smtClean="0"/>
              <a:t>Sequential Logic Options</a:t>
            </a:r>
            <a:endParaRPr lang="en-GB" dirty="0" smtClean="0"/>
          </a:p>
          <a:p>
            <a:pPr lvl="2"/>
            <a:r>
              <a:rPr lang="en-GB" dirty="0" smtClean="0"/>
              <a:t>Supports sequential elements like latches and flip-flops</a:t>
            </a:r>
          </a:p>
          <a:p>
            <a:pPr marL="939668" lvl="1" indent="-514350">
              <a:buFont typeface="+mj-lt"/>
              <a:buAutoNum type="arabicPeriod"/>
            </a:pPr>
            <a:r>
              <a:rPr lang="en-GB" b="1" dirty="0" smtClean="0"/>
              <a:t>Output</a:t>
            </a:r>
            <a:endParaRPr lang="en-GB" dirty="0" smtClean="0"/>
          </a:p>
          <a:p>
            <a:pPr lvl="2"/>
            <a:r>
              <a:rPr lang="en-GB" dirty="0" smtClean="0"/>
              <a:t>The final logic output can be routed to I/O pins or other peripherals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11510"/>
            <a:ext cx="1898251" cy="449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1269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OneDrive\Desktop\c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" y="1419622"/>
            <a:ext cx="906248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95936" y="-9217"/>
            <a:ext cx="51845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Digital </a:t>
            </a:r>
            <a:r>
              <a:rPr lang="en-GB" sz="1100" dirty="0"/>
              <a:t>logic circuit diagram consisting of multiple logic gates. </a:t>
            </a:r>
            <a:r>
              <a:rPr lang="en-GB" sz="1100" dirty="0" smtClean="0"/>
              <a:t>A  </a:t>
            </a:r>
            <a:r>
              <a:rPr lang="en-GB" sz="1100" dirty="0"/>
              <a:t>detailed breakdown:</a:t>
            </a:r>
          </a:p>
          <a:p>
            <a:r>
              <a:rPr lang="en-GB" sz="1100" b="1" dirty="0"/>
              <a:t>Inputs</a:t>
            </a:r>
            <a:r>
              <a:rPr lang="en-GB" sz="1100" dirty="0"/>
              <a:t>:</a:t>
            </a:r>
          </a:p>
          <a:p>
            <a:pPr lvl="1"/>
            <a:r>
              <a:rPr lang="en-GB" sz="1100" b="1" dirty="0"/>
              <a:t>CLCIN0 (CLCIN0PPS)</a:t>
            </a:r>
            <a:r>
              <a:rPr lang="en-GB" sz="1100" dirty="0"/>
              <a:t>: The primary input signal fed into the circuit.</a:t>
            </a:r>
          </a:p>
          <a:p>
            <a:r>
              <a:rPr lang="en-GB" sz="1100" b="1" dirty="0"/>
              <a:t>Logic Gates</a:t>
            </a:r>
            <a:r>
              <a:rPr lang="en-GB" sz="1100" dirty="0"/>
              <a:t>:</a:t>
            </a:r>
          </a:p>
          <a:p>
            <a:pPr lvl="1"/>
            <a:r>
              <a:rPr lang="en-GB" sz="1100" b="1" dirty="0"/>
              <a:t>AND Gates</a:t>
            </a:r>
            <a:r>
              <a:rPr lang="en-GB" sz="1100" dirty="0"/>
              <a:t>: There are several AND gates that process the input signals. These gates output a high signal (1) only if all their inputs are high.</a:t>
            </a:r>
          </a:p>
          <a:p>
            <a:pPr lvl="1"/>
            <a:r>
              <a:rPr lang="en-GB" sz="1100" b="1" dirty="0"/>
              <a:t>OR Gates</a:t>
            </a:r>
            <a:r>
              <a:rPr lang="en-GB" sz="1100" dirty="0"/>
              <a:t>: The outputs from the AND gates are fed into OR gates. These gates output a high signal if at least one of their inputs is high.</a:t>
            </a:r>
          </a:p>
          <a:p>
            <a:pPr lvl="1"/>
            <a:r>
              <a:rPr lang="en-GB" sz="1100" b="1" dirty="0"/>
              <a:t>NOT Gate</a:t>
            </a:r>
            <a:r>
              <a:rPr lang="en-GB" sz="1100" dirty="0"/>
              <a:t>: The final output from the OR gates is sent through a NOT gate, which inverts the signal. If the input is high, the output will be low, and vice versa.</a:t>
            </a:r>
          </a:p>
          <a:p>
            <a:r>
              <a:rPr lang="en-GB" sz="1100" b="1" dirty="0"/>
              <a:t>Outputs</a:t>
            </a:r>
            <a:r>
              <a:rPr lang="en-GB" sz="1100" dirty="0"/>
              <a:t>:</a:t>
            </a:r>
          </a:p>
          <a:p>
            <a:pPr lvl="1"/>
            <a:r>
              <a:rPr lang="en-GB" sz="1100" dirty="0"/>
              <a:t>The result of the NOT gate is the final output of the </a:t>
            </a:r>
            <a:r>
              <a:rPr lang="en-GB" sz="1100" dirty="0" smtClean="0"/>
              <a:t>circuit.</a:t>
            </a:r>
            <a:endParaRPr lang="en-GB" sz="11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CLC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15566"/>
            <a:ext cx="8568952" cy="3679057"/>
          </a:xfrm>
        </p:spPr>
        <p:txBody>
          <a:bodyPr>
            <a:normAutofit/>
          </a:bodyPr>
          <a:lstStyle/>
          <a:p>
            <a:r>
              <a:rPr lang="en-GB" sz="2000" dirty="0" smtClean="0"/>
              <a:t>Create an example using</a:t>
            </a:r>
          </a:p>
          <a:p>
            <a:pPr lvl="1"/>
            <a:r>
              <a:rPr lang="en-GB" sz="1400" dirty="0" smtClean="0"/>
              <a:t>Microchip Standalone MCC</a:t>
            </a:r>
          </a:p>
          <a:p>
            <a:pPr lvl="2"/>
            <a:r>
              <a:rPr lang="en-GB" sz="1400" dirty="0">
                <a:hlinkClick r:id="rId2"/>
              </a:rPr>
              <a:t>https://gallery.microchip.com/packages/MCC-Standalone-(Windows</a:t>
            </a:r>
            <a:r>
              <a:rPr lang="en-GB" sz="1400" dirty="0" smtClean="0">
                <a:hlinkClick r:id="rId2"/>
              </a:rPr>
              <a:t>)/</a:t>
            </a:r>
            <a:endParaRPr lang="en-GB" sz="1400" dirty="0" smtClean="0"/>
          </a:p>
          <a:p>
            <a:pPr lvl="2"/>
            <a:r>
              <a:rPr lang="en-GB" sz="1400" dirty="0">
                <a:hlinkClick r:id="rId3"/>
              </a:rPr>
              <a:t>https://</a:t>
            </a:r>
            <a:r>
              <a:rPr lang="en-GB" sz="1400" dirty="0" smtClean="0">
                <a:hlinkClick r:id="rId3"/>
              </a:rPr>
              <a:t>www.microchip.com/en-us/tools-resources/configure/mplab-code-configurator#download/</a:t>
            </a:r>
            <a:endParaRPr lang="en-GB" sz="1400" dirty="0" smtClean="0"/>
          </a:p>
          <a:p>
            <a:pPr lvl="2"/>
            <a:endParaRPr lang="en-GB" sz="1400" dirty="0"/>
          </a:p>
          <a:p>
            <a:pPr lvl="2"/>
            <a:r>
              <a:rPr lang="en-GB" sz="1400" dirty="0"/>
              <a:t>C:\Users</a:t>
            </a:r>
            <a:r>
              <a:rPr lang="en-GB" sz="1400" dirty="0" smtClean="0"/>
              <a:t>\{userID}\.mcc</a:t>
            </a:r>
          </a:p>
          <a:p>
            <a:pPr lvl="3"/>
            <a:r>
              <a:rPr lang="en-GB" sz="1400" dirty="0"/>
              <a:t>C:\Users</a:t>
            </a:r>
            <a:r>
              <a:rPr lang="en-GB" sz="1400" dirty="0" smtClean="0"/>
              <a:t>\</a:t>
            </a:r>
            <a:r>
              <a:rPr lang="en-GB" sz="1400" dirty="0"/>
              <a:t>{userID}</a:t>
            </a:r>
            <a:r>
              <a:rPr lang="en-GB" sz="1400" dirty="0" smtClean="0"/>
              <a:t>\.mcc\mcc_generated_files\clc\src\clc1.c             - for CLC</a:t>
            </a:r>
          </a:p>
          <a:p>
            <a:pPr lvl="3"/>
            <a:r>
              <a:rPr lang="en-GB" sz="1400" dirty="0"/>
              <a:t>C:\Users</a:t>
            </a:r>
            <a:r>
              <a:rPr lang="en-GB" sz="1400" dirty="0" smtClean="0"/>
              <a:t>\</a:t>
            </a:r>
            <a:r>
              <a:rPr lang="en-GB" sz="1400" dirty="0"/>
              <a:t>{userID}</a:t>
            </a:r>
            <a:r>
              <a:rPr lang="en-GB" sz="1400" dirty="0" smtClean="0"/>
              <a:t>\.mcc\mcc_generated_files\system\src\pins.c     - for PPS</a:t>
            </a:r>
          </a:p>
          <a:p>
            <a:pPr lvl="3"/>
            <a:endParaRPr lang="en-GB" sz="1400" dirty="0" smtClean="0"/>
          </a:p>
          <a:p>
            <a:pPr lvl="1"/>
            <a:r>
              <a:rPr lang="en-GB" sz="1400" dirty="0" err="1" smtClean="0"/>
              <a:t>GCStudio</a:t>
            </a:r>
            <a:endParaRPr lang="en-GB" sz="1400" dirty="0" smtClean="0"/>
          </a:p>
          <a:p>
            <a:pPr lvl="2"/>
            <a:r>
              <a:rPr lang="en-GB" sz="1400" dirty="0" smtClean="0"/>
              <a:t>Basic Hardware </a:t>
            </a:r>
          </a:p>
          <a:p>
            <a:pPr lvl="2"/>
            <a:r>
              <a:rPr lang="en-GB" sz="1400" dirty="0" smtClean="0"/>
              <a:t>Merge contents</a:t>
            </a:r>
          </a:p>
          <a:p>
            <a:pPr lvl="2"/>
            <a:endParaRPr lang="en-GB" sz="800" dirty="0" smtClean="0"/>
          </a:p>
          <a:p>
            <a:pPr lvl="1"/>
            <a:r>
              <a:rPr lang="en-GB" sz="1400" dirty="0" smtClean="0"/>
              <a:t>Test and enjoy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199204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16512</TotalTime>
  <Words>816</Words>
  <Application>Microsoft Office PowerPoint</Application>
  <PresentationFormat>On-screen Show (16:9)</PresentationFormat>
  <Paragraphs>132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GCBASIC Part 17 - Configurable Logic Cell ( CLC )</vt:lpstr>
      <vt:lpstr>GCBASIC Part 17 - Configurable Logic Cell ( CLC )</vt:lpstr>
      <vt:lpstr>Videos...</vt:lpstr>
      <vt:lpstr>PIC18FxxQ20</vt:lpstr>
      <vt:lpstr>CLC</vt:lpstr>
      <vt:lpstr>CLC</vt:lpstr>
      <vt:lpstr>CLC</vt:lpstr>
      <vt:lpstr>CLC</vt:lpstr>
      <vt:lpstr>Lab</vt:lpstr>
      <vt:lpstr>PowerPoint Presentation</vt:lpstr>
      <vt:lpstr>Videos...</vt:lpstr>
      <vt:lpstr>GCBASIC Part 17 - Configurable Logic Cell ( CLC )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895</cp:revision>
  <dcterms:created xsi:type="dcterms:W3CDTF">2019-01-08T20:03:06Z</dcterms:created>
  <dcterms:modified xsi:type="dcterms:W3CDTF">2024-11-13T16:32:01Z</dcterms:modified>
</cp:coreProperties>
</file>