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6" r:id="rId3"/>
    <p:sldId id="338" r:id="rId4"/>
    <p:sldId id="335" r:id="rId5"/>
    <p:sldId id="327" r:id="rId6"/>
    <p:sldId id="337" r:id="rId7"/>
    <p:sldId id="322" r:id="rId8"/>
    <p:sldId id="324" r:id="rId9"/>
    <p:sldId id="325" r:id="rId10"/>
    <p:sldId id="329" r:id="rId11"/>
    <p:sldId id="331" r:id="rId12"/>
    <p:sldId id="297" r:id="rId13"/>
    <p:sldId id="339" r:id="rId14"/>
    <p:sldId id="340" r:id="rId15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510" y="-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6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132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cbasic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cbasic.com/learn-more-gc-cod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1.microchip.com/downloads/en/DeviceDoc/PICkit3%20Programmer%20Application%20v3.10.zip" TargetMode="External"/><Relationship Id="rId13" Type="http://schemas.openxmlformats.org/officeDocument/2006/relationships/hyperlink" Target="https://sourceforge.net/p/gcbasic/code/HEAD/tree/utils/" TargetMode="External"/><Relationship Id="rId3" Type="http://schemas.openxmlformats.org/officeDocument/2006/relationships/hyperlink" Target="https://github.com/Anobium/Great-Cow-BASIC-Library-Development/tree/master/USB_Serial/USB_DFU/PIC16F1-USB-DFU-Bootloader-Resource/tools/GCB" TargetMode="External"/><Relationship Id="rId7" Type="http://schemas.openxmlformats.org/officeDocument/2006/relationships/hyperlink" Target="https://www.microchip.com/DevelopmentTools/ProductDetails/PartNO/PG164120" TargetMode="External"/><Relationship Id="rId12" Type="http://schemas.openxmlformats.org/officeDocument/2006/relationships/hyperlink" Target="http://tinypicbootload.sourceforge.net/" TargetMode="External"/><Relationship Id="rId2" Type="http://schemas.openxmlformats.org/officeDocument/2006/relationships/hyperlink" Target="http://savannah.nongnu.org/projects/avrdu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rthernsoftware.com/" TargetMode="External"/><Relationship Id="rId11" Type="http://schemas.openxmlformats.org/officeDocument/2006/relationships/hyperlink" Target="http://picpgm.picprojects.net/" TargetMode="External"/><Relationship Id="rId5" Type="http://schemas.openxmlformats.org/officeDocument/2006/relationships/hyperlink" Target="https://github.com/micronucleus/micronucleus" TargetMode="External"/><Relationship Id="rId10" Type="http://schemas.openxmlformats.org/officeDocument/2006/relationships/hyperlink" Target="http://www.pickitplus.co.uk/" TargetMode="External"/><Relationship Id="rId4" Type="http://schemas.openxmlformats.org/officeDocument/2006/relationships/hyperlink" Target="http://www.kitsrus.com/pic.html" TargetMode="External"/><Relationship Id="rId9" Type="http://schemas.openxmlformats.org/officeDocument/2006/relationships/hyperlink" Target="http://www.autoitscript.com/" TargetMode="External"/><Relationship Id="rId14" Type="http://schemas.openxmlformats.org/officeDocument/2006/relationships/hyperlink" Target="https://www.microchip.com/mplab/mplab-x-id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18 – GCBASIC Toolchain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An Editor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931790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Scripts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Variants for Linux, BSD &amp; Mac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1563638"/>
            <a:ext cx="3528392" cy="229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$ time LC_ALL=C  /opt/GCBASIC/makehex.sh code9.gcb</a:t>
            </a:r>
            <a:br>
              <a:rPr lang="en-GB" sz="1100" dirty="0" smtClean="0"/>
            </a:br>
            <a:r>
              <a:rPr lang="en-GB" sz="1100" dirty="0" smtClean="0"/>
              <a:t>GCBASIC (0.98.07 RC07 2020-04-01 (Linux 64 bit))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Compiling code9.gcb ...</a:t>
            </a:r>
            <a:br>
              <a:rPr lang="en-GB" sz="1100" dirty="0" smtClean="0"/>
            </a:br>
            <a:r>
              <a:rPr lang="en-GB" sz="1100" dirty="0" smtClean="0"/>
              <a:t>Done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Assembling program ...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Program assembled successfully!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real 0m2,947s</a:t>
            </a:r>
            <a:br>
              <a:rPr lang="en-GB" sz="1100" dirty="0" smtClean="0"/>
            </a:br>
            <a:r>
              <a:rPr lang="en-GB" sz="1100" dirty="0" smtClean="0"/>
              <a:t>user 0m2,886s</a:t>
            </a:r>
            <a:br>
              <a:rPr lang="en-GB" sz="1100" dirty="0" smtClean="0"/>
            </a:br>
            <a:r>
              <a:rPr lang="en-GB" sz="1100" dirty="0" smtClean="0"/>
              <a:t>sys 0m0,045s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330824" cy="3394472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GB" sz="1400" dirty="0" smtClean="0"/>
              <a:t>We will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smtClean="0"/>
              <a:t>PICINFO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/>
              <a:t>AVRInfo</a:t>
            </a:r>
            <a:r>
              <a:rPr lang="en-GB" sz="1400" dirty="0"/>
              <a:t> application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Edit Preferences application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Code portability</a:t>
            </a:r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0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None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32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194222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9552" y="3480559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7853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895040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17877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04789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2" y="915566"/>
            <a:ext cx="5028777" cy="313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GCBASIC IDE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859782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GC Studio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rot="2221719">
            <a:off x="857817" y="1707654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err="1" smtClean="0"/>
              <a:t>PPSTool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Windows IDEs</a:t>
            </a:r>
            <a:endParaRPr lang="en-GB" dirty="0"/>
          </a:p>
        </p:txBody>
      </p:sp>
      <p:grpSp>
        <p:nvGrpSpPr>
          <p:cNvPr id="3" name="Tools"/>
          <p:cNvGrpSpPr/>
          <p:nvPr/>
        </p:nvGrpSpPr>
        <p:grpSpPr>
          <a:xfrm>
            <a:off x="2919440" y="1765436"/>
            <a:ext cx="1641041" cy="3057911"/>
            <a:chOff x="2805657" y="1165157"/>
            <a:chExt cx="1641041" cy="3057911"/>
          </a:xfrm>
        </p:grpSpPr>
        <p:sp>
          <p:nvSpPr>
            <p:cNvPr id="9" name="Oval 8"/>
            <p:cNvSpPr/>
            <p:nvPr/>
          </p:nvSpPr>
          <p:spPr>
            <a:xfrm rot="19275749">
              <a:off x="2841595" y="1165157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AVRInfo</a:t>
              </a:r>
              <a:endParaRPr lang="en-GB" sz="1200" dirty="0" smtClean="0"/>
            </a:p>
            <a:p>
              <a:pPr algn="ctr"/>
              <a:r>
                <a:rPr lang="en-GB" sz="1200" dirty="0" smtClean="0"/>
                <a:t>CLC</a:t>
              </a:r>
            </a:p>
            <a:p>
              <a:pPr algn="ctr"/>
              <a:r>
                <a:rPr lang="en-GB" sz="1200" dirty="0" err="1" smtClean="0"/>
                <a:t>PicInfo</a:t>
              </a:r>
              <a:r>
                <a:rPr lang="en-GB" sz="1200" dirty="0" smtClean="0"/>
                <a:t> </a:t>
              </a:r>
            </a:p>
            <a:p>
              <a:pPr algn="ctr"/>
              <a:r>
                <a:rPr lang="en-GB" sz="1200" dirty="0" smtClean="0"/>
                <a:t>PSMC</a:t>
              </a:r>
              <a:endParaRPr lang="en-GB" sz="1200" dirty="0"/>
            </a:p>
          </p:txBody>
        </p:sp>
        <p:sp>
          <p:nvSpPr>
            <p:cNvPr id="10" name="Oval 9"/>
            <p:cNvSpPr/>
            <p:nvPr/>
          </p:nvSpPr>
          <p:spPr>
            <a:xfrm rot="2691868">
              <a:off x="2805657" y="3346011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Terminal</a:t>
              </a:r>
              <a:endParaRPr lang="en-GB" sz="1200" dirty="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38100" y="3314700"/>
            <a:ext cx="2426025" cy="1466850"/>
            <a:chOff x="38100" y="3314700"/>
            <a:chExt cx="2426025" cy="1466850"/>
          </a:xfrm>
        </p:grpSpPr>
        <p:sp>
          <p:nvSpPr>
            <p:cNvPr id="11" name="Oval 10"/>
            <p:cNvSpPr/>
            <p:nvPr/>
          </p:nvSpPr>
          <p:spPr>
            <a:xfrm rot="19109505">
              <a:off x="859022" y="3875123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Program Editor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8100" y="3314700"/>
              <a:ext cx="971550" cy="1466850"/>
            </a:xfrm>
            <a:custGeom>
              <a:avLst/>
              <a:gdLst>
                <a:gd name="connsiteX0" fmla="*/ 971550 w 971550"/>
                <a:gd name="connsiteY0" fmla="*/ 1466850 h 1466850"/>
                <a:gd name="connsiteX1" fmla="*/ 114300 w 971550"/>
                <a:gd name="connsiteY1" fmla="*/ 971550 h 1466850"/>
                <a:gd name="connsiteX2" fmla="*/ 285750 w 971550"/>
                <a:gd name="connsiteY2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1466850">
                  <a:moveTo>
                    <a:pt x="971550" y="1466850"/>
                  </a:moveTo>
                  <a:cubicBezTo>
                    <a:pt x="600075" y="1341437"/>
                    <a:pt x="228600" y="1216025"/>
                    <a:pt x="114300" y="971550"/>
                  </a:cubicBezTo>
                  <a:cubicBezTo>
                    <a:pt x="0" y="727075"/>
                    <a:pt x="239713" y="144463"/>
                    <a:pt x="285750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156176" y="4207846"/>
            <a:ext cx="20231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https://gcbasic.com/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3478"/>
            <a:ext cx="5628260" cy="48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4742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Tool chain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58134"/>
              </p:ext>
            </p:extLst>
          </p:nvPr>
        </p:nvGraphicFramePr>
        <p:xfrm>
          <a:off x="1187624" y="771550"/>
          <a:ext cx="7272808" cy="4097966"/>
        </p:xfrm>
        <a:graphic>
          <a:graphicData uri="http://schemas.openxmlformats.org/drawingml/2006/table">
            <a:tbl>
              <a:tblPr/>
              <a:tblGrid>
                <a:gridCol w="1991774"/>
                <a:gridCol w="1032562"/>
                <a:gridCol w="467340"/>
                <a:gridCol w="1084950"/>
                <a:gridCol w="388639"/>
                <a:gridCol w="2307543"/>
              </a:tblGrid>
              <a:tr h="14053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APPLICATION TITLE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SEEN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MAINTAINED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1950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GCBASIC  compiler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 Cow Graphical BASIC IDE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IDE/Compiler/Linker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AVRInfo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AVRDude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"/>
                        </a:rPr>
                        <a:t>http://savannah.nongnu.org\projects\avrdude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CLC Designer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CoolTerm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DFU Bootloader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Anobium..GITHub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Code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Studio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9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G+Stool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Management Supervisor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K150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/>
                        </a:rPr>
                        <a:t>http://www.kitsrus.com/pic.html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Micronucleus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5"/>
                        </a:rPr>
                        <a:t>Micronucleus..GitHub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Northern Software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6"/>
                        </a:rPr>
                        <a:t>https://www.northernsoftware.com/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PICInfo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PicKit2 command line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Microchip website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PicKit2 GUI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Microchip website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PicKit3 GUI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8"/>
                        </a:rPr>
                        <a:t>Microchip Website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PicKit3 MPLAB-IPE integration tool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9"/>
                        </a:rPr>
                        <a:t>http://www.autoitscript.com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PICKitPlus – PICkit2 and PICKit3 suite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0"/>
                        </a:rPr>
                        <a:t>www.pickitplus.co.uk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PICPgm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1"/>
                        </a:rPr>
                        <a:t>http://picpgm.picprojects.net/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PPS Tool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 editor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PSMC Designer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Putty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SynWrite IDE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TinyBootLoader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2"/>
                        </a:rPr>
                        <a:t>http://tinypicbootload.sourceforge.net/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XpressLoader  for Microchip Xpress boards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3"/>
                        </a:rPr>
                        <a:t>https://sourceforge.net/p/gcbasic/code/HEAD/tree/utils/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MPLAB_IPE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PIC-AS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GPASM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16445</TotalTime>
  <Words>949</Words>
  <Application>Microsoft Office PowerPoint</Application>
  <PresentationFormat>On-screen Show (16:9)</PresentationFormat>
  <Paragraphs>356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GCBASIC Part 18 – GCBASIC Toolchain</vt:lpstr>
      <vt:lpstr>GCBASIC Part 18</vt:lpstr>
      <vt:lpstr>Videos...</vt:lpstr>
      <vt:lpstr>GCBASIC Compiler</vt:lpstr>
      <vt:lpstr>The Windows IDEs</vt:lpstr>
      <vt:lpstr>PowerPoint Presentation</vt:lpstr>
      <vt:lpstr>Tool chain</vt:lpstr>
      <vt:lpstr>The core compiler</vt:lpstr>
      <vt:lpstr>Compiler options</vt:lpstr>
      <vt:lpstr>The Variants for Linux, BSD &amp; Mac</vt:lpstr>
      <vt:lpstr>Lab</vt:lpstr>
      <vt:lpstr>PowerPoint Presentation</vt:lpstr>
      <vt:lpstr>GCBASIC Part 18</vt:lpstr>
      <vt:lpstr>Videos...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898</cp:revision>
  <dcterms:created xsi:type="dcterms:W3CDTF">2019-01-08T20:03:06Z</dcterms:created>
  <dcterms:modified xsi:type="dcterms:W3CDTF">2024-11-14T09:24:03Z</dcterms:modified>
</cp:coreProperties>
</file>