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98" r:id="rId2"/>
    <p:sldId id="299" r:id="rId3"/>
    <p:sldId id="300" r:id="rId4"/>
    <p:sldId id="301" r:id="rId5"/>
    <p:sldId id="302" r:id="rId6"/>
    <p:sldId id="288" r:id="rId7"/>
    <p:sldId id="292" r:id="rId8"/>
    <p:sldId id="291" r:id="rId9"/>
    <p:sldId id="294" r:id="rId10"/>
    <p:sldId id="293" r:id="rId11"/>
    <p:sldId id="295" r:id="rId12"/>
    <p:sldId id="280" r:id="rId13"/>
    <p:sldId id="303" r:id="rId14"/>
    <p:sldId id="297" r:id="rId15"/>
    <p:sldId id="290" r:id="rId16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>
        <p:scale>
          <a:sx n="220" d="100"/>
          <a:sy n="220" d="100"/>
        </p:scale>
        <p:origin x="1500" y="11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07/02/2024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1222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07/02/2024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354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4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3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3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5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6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6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9" y="204789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2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9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8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2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7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7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41593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9700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2" y="1200151"/>
            <a:ext cx="8229601" cy="3394472"/>
          </a:xfrm>
        </p:spPr>
        <p:txBody>
          <a:bodyPr/>
          <a:lstStyle/>
          <a:p>
            <a:r>
              <a:rPr lang="en-GB" dirty="0" smtClean="0"/>
              <a:t>Examine the sample code</a:t>
            </a:r>
          </a:p>
          <a:p>
            <a:r>
              <a:rPr lang="en-GB" dirty="0" smtClean="0"/>
              <a:t>Review the results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50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GCBASIC</a:t>
            </a:r>
            <a:br>
              <a:rPr lang="en-GB" dirty="0" smtClean="0"/>
            </a:br>
            <a:r>
              <a:rPr lang="en-GB" dirty="0" smtClean="0"/>
              <a:t>Part 3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February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241593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435022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Alternate Process 5"/>
          <p:cNvSpPr/>
          <p:nvPr/>
        </p:nvSpPr>
        <p:spPr>
          <a:xfrm>
            <a:off x="3714006" y="-1892745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Initialise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7" name="Flowchart: Alternate Process 6"/>
          <p:cNvSpPr/>
          <p:nvPr/>
        </p:nvSpPr>
        <p:spPr>
          <a:xfrm>
            <a:off x="3714006" y="-1244674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Create a variable</a:t>
            </a:r>
            <a:endParaRPr lang="en-GB" sz="1000" dirty="0">
              <a:solidFill>
                <a:schemeClr val="tx1"/>
              </a:solidFill>
            </a:endParaRPr>
          </a:p>
        </p:txBody>
      </p:sp>
      <p:sp>
        <p:nvSpPr>
          <p:cNvPr id="8" name="Flowchart: Alternate Process 7"/>
          <p:cNvSpPr/>
          <p:nvPr/>
        </p:nvSpPr>
        <p:spPr>
          <a:xfrm>
            <a:off x="3714006" y="-596602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Read the ADC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06094" y="-1532706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06094" y="-884634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506094" y="-236562"/>
            <a:ext cx="0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2"/>
          <p:cNvGrpSpPr/>
          <p:nvPr/>
        </p:nvGrpSpPr>
        <p:grpSpPr>
          <a:xfrm>
            <a:off x="3819596" y="64419"/>
            <a:ext cx="3281862" cy="792088"/>
            <a:chOff x="3819596" y="2224658"/>
            <a:chExt cx="3281862" cy="792088"/>
          </a:xfrm>
        </p:grpSpPr>
        <p:grpSp>
          <p:nvGrpSpPr>
            <p:cNvPr id="3" name="Group 20"/>
            <p:cNvGrpSpPr/>
            <p:nvPr/>
          </p:nvGrpSpPr>
          <p:grpSpPr>
            <a:xfrm>
              <a:off x="3819596" y="2224658"/>
              <a:ext cx="1692576" cy="792088"/>
              <a:chOff x="3827162" y="2787774"/>
              <a:chExt cx="1692576" cy="792088"/>
            </a:xfrm>
          </p:grpSpPr>
          <p:sp>
            <p:nvSpPr>
              <p:cNvPr id="10" name="Flowchart: Decision 9"/>
              <p:cNvSpPr/>
              <p:nvPr/>
            </p:nvSpPr>
            <p:spPr>
              <a:xfrm>
                <a:off x="3827162" y="2787774"/>
                <a:ext cx="1357865" cy="5760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ADC &lt; 50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 flipH="1">
                <a:off x="4506094" y="336383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5195888" y="3067819"/>
                <a:ext cx="32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/>
              <p:cNvSpPr txBox="1"/>
              <p:nvPr/>
            </p:nvSpPr>
            <p:spPr>
              <a:xfrm>
                <a:off x="5092080" y="2810272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Yes</a:t>
                </a:r>
                <a:endParaRPr lang="en-GB" sz="10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4622676" y="3296419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No</a:t>
                </a:r>
                <a:endParaRPr lang="en-GB" sz="1000" dirty="0"/>
              </a:p>
            </p:txBody>
          </p:sp>
        </p:grpSp>
        <p:sp>
          <p:nvSpPr>
            <p:cNvPr id="23" name="Flowchart: Alternate Process 22"/>
            <p:cNvSpPr/>
            <p:nvPr/>
          </p:nvSpPr>
          <p:spPr>
            <a:xfrm>
              <a:off x="5517282" y="231140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NO LEDS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" name="Group 33"/>
          <p:cNvGrpSpPr/>
          <p:nvPr/>
        </p:nvGrpSpPr>
        <p:grpSpPr>
          <a:xfrm>
            <a:off x="3810418" y="843558"/>
            <a:ext cx="3281862" cy="792088"/>
            <a:chOff x="3819596" y="2224658"/>
            <a:chExt cx="3281862" cy="792088"/>
          </a:xfrm>
        </p:grpSpPr>
        <p:grpSp>
          <p:nvGrpSpPr>
            <p:cNvPr id="5" name="Group 34"/>
            <p:cNvGrpSpPr/>
            <p:nvPr/>
          </p:nvGrpSpPr>
          <p:grpSpPr>
            <a:xfrm>
              <a:off x="3819596" y="2224658"/>
              <a:ext cx="1692576" cy="792088"/>
              <a:chOff x="3827162" y="2787774"/>
              <a:chExt cx="1692576" cy="792088"/>
            </a:xfrm>
          </p:grpSpPr>
          <p:sp>
            <p:nvSpPr>
              <p:cNvPr id="39" name="Flowchart: Decision 38"/>
              <p:cNvSpPr/>
              <p:nvPr/>
            </p:nvSpPr>
            <p:spPr>
              <a:xfrm>
                <a:off x="3827162" y="2787774"/>
                <a:ext cx="1357865" cy="5760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ADC &gt;50 &lt;100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 flipH="1">
                <a:off x="4506094" y="336383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>
                <a:off x="5195888" y="3067819"/>
                <a:ext cx="32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5092080" y="2810272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Yes</a:t>
                </a:r>
                <a:endParaRPr lang="en-GB" sz="1000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622676" y="3296419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No</a:t>
                </a:r>
                <a:endParaRPr lang="en-GB" sz="1000" dirty="0"/>
              </a:p>
            </p:txBody>
          </p:sp>
        </p:grpSp>
        <p:sp>
          <p:nvSpPr>
            <p:cNvPr id="37" name="Flowchart: Alternate Process 36"/>
            <p:cNvSpPr/>
            <p:nvPr/>
          </p:nvSpPr>
          <p:spPr>
            <a:xfrm>
              <a:off x="5517282" y="231140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1 LED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" name="Group 44"/>
          <p:cNvGrpSpPr/>
          <p:nvPr/>
        </p:nvGrpSpPr>
        <p:grpSpPr>
          <a:xfrm>
            <a:off x="3816644" y="1651794"/>
            <a:ext cx="3281862" cy="792088"/>
            <a:chOff x="3819596" y="2224658"/>
            <a:chExt cx="3281862" cy="792088"/>
          </a:xfrm>
        </p:grpSpPr>
        <p:grpSp>
          <p:nvGrpSpPr>
            <p:cNvPr id="11" name="Group 47"/>
            <p:cNvGrpSpPr/>
            <p:nvPr/>
          </p:nvGrpSpPr>
          <p:grpSpPr>
            <a:xfrm>
              <a:off x="3819596" y="2224658"/>
              <a:ext cx="1692576" cy="792088"/>
              <a:chOff x="3827162" y="2787774"/>
              <a:chExt cx="1692576" cy="792088"/>
            </a:xfrm>
          </p:grpSpPr>
          <p:sp>
            <p:nvSpPr>
              <p:cNvPr id="50" name="Flowchart: Decision 49"/>
              <p:cNvSpPr/>
              <p:nvPr/>
            </p:nvSpPr>
            <p:spPr>
              <a:xfrm>
                <a:off x="3827162" y="2787774"/>
                <a:ext cx="1357865" cy="5760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ADC &gt;100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&lt; 150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1" name="Straight Arrow Connector 50"/>
              <p:cNvCxnSpPr/>
              <p:nvPr/>
            </p:nvCxnSpPr>
            <p:spPr>
              <a:xfrm flipH="1">
                <a:off x="4506094" y="336383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>
                <a:off x="5195888" y="3067819"/>
                <a:ext cx="32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5092080" y="2810272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Yes</a:t>
                </a:r>
                <a:endParaRPr lang="en-GB" sz="1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4622676" y="3296419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No</a:t>
                </a:r>
                <a:endParaRPr lang="en-GB" sz="1000" dirty="0"/>
              </a:p>
            </p:txBody>
          </p:sp>
        </p:grpSp>
        <p:sp>
          <p:nvSpPr>
            <p:cNvPr id="49" name="Flowchart: Alternate Process 48"/>
            <p:cNvSpPr/>
            <p:nvPr/>
          </p:nvSpPr>
          <p:spPr>
            <a:xfrm>
              <a:off x="5517282" y="231140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2 LEDS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54"/>
          <p:cNvGrpSpPr/>
          <p:nvPr/>
        </p:nvGrpSpPr>
        <p:grpSpPr>
          <a:xfrm>
            <a:off x="3813980" y="2466773"/>
            <a:ext cx="3281862" cy="792088"/>
            <a:chOff x="3819596" y="2224658"/>
            <a:chExt cx="3281862" cy="792088"/>
          </a:xfrm>
        </p:grpSpPr>
        <p:grpSp>
          <p:nvGrpSpPr>
            <p:cNvPr id="15" name="Group 55"/>
            <p:cNvGrpSpPr/>
            <p:nvPr/>
          </p:nvGrpSpPr>
          <p:grpSpPr>
            <a:xfrm>
              <a:off x="3819596" y="2224658"/>
              <a:ext cx="1692576" cy="792088"/>
              <a:chOff x="3827162" y="2787774"/>
              <a:chExt cx="1692576" cy="792088"/>
            </a:xfrm>
          </p:grpSpPr>
          <p:sp>
            <p:nvSpPr>
              <p:cNvPr id="58" name="Flowchart: Decision 57"/>
              <p:cNvSpPr/>
              <p:nvPr/>
            </p:nvSpPr>
            <p:spPr>
              <a:xfrm>
                <a:off x="3827162" y="2787774"/>
                <a:ext cx="1357865" cy="576064"/>
              </a:xfrm>
              <a:prstGeom prst="flowChartDecis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ADC &gt;150 </a:t>
                </a:r>
              </a:p>
              <a:p>
                <a:pPr algn="ctr"/>
                <a:r>
                  <a:rPr lang="en-GB" sz="1000" dirty="0" smtClean="0">
                    <a:solidFill>
                      <a:schemeClr val="tx1"/>
                    </a:solidFill>
                  </a:rPr>
                  <a:t>&lt; 200</a:t>
                </a:r>
                <a:endParaRPr lang="en-GB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Arrow Connector 58"/>
              <p:cNvCxnSpPr/>
              <p:nvPr/>
            </p:nvCxnSpPr>
            <p:spPr>
              <a:xfrm flipH="1">
                <a:off x="4506094" y="3363838"/>
                <a:ext cx="1" cy="21602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/>
              <p:nvPr/>
            </p:nvCxnSpPr>
            <p:spPr>
              <a:xfrm>
                <a:off x="5195888" y="3067819"/>
                <a:ext cx="323850" cy="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5092080" y="2810272"/>
                <a:ext cx="36099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Yes</a:t>
                </a:r>
                <a:endParaRPr lang="en-GB" sz="1000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4622676" y="3296419"/>
                <a:ext cx="33534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000" dirty="0" smtClean="0"/>
                  <a:t>No</a:t>
                </a:r>
                <a:endParaRPr lang="en-GB" sz="1000" dirty="0"/>
              </a:p>
            </p:txBody>
          </p:sp>
        </p:grpSp>
        <p:sp>
          <p:nvSpPr>
            <p:cNvPr id="57" name="Flowchart: Alternate Process 56"/>
            <p:cNvSpPr/>
            <p:nvPr/>
          </p:nvSpPr>
          <p:spPr>
            <a:xfrm>
              <a:off x="5517282" y="231140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3 LEDS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Flowchart: Alternate Process 64"/>
          <p:cNvSpPr/>
          <p:nvPr/>
        </p:nvSpPr>
        <p:spPr>
          <a:xfrm>
            <a:off x="3779912" y="3242961"/>
            <a:ext cx="1584176" cy="360040"/>
          </a:xfrm>
          <a:prstGeom prst="flowChartAlternateProcess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smtClean="0">
                <a:solidFill>
                  <a:schemeClr val="tx1"/>
                </a:solidFill>
              </a:rPr>
              <a:t>Set 4 LEDS</a:t>
            </a:r>
            <a:endParaRPr lang="en-GB" sz="1000" dirty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65" idx="3"/>
            <a:endCxn id="8" idx="3"/>
          </p:cNvCxnSpPr>
          <p:nvPr/>
        </p:nvCxnSpPr>
        <p:spPr>
          <a:xfrm flipH="1" flipV="1">
            <a:off x="5298182" y="-416582"/>
            <a:ext cx="65906" cy="3839562"/>
          </a:xfrm>
          <a:prstGeom prst="bentConnector3">
            <a:avLst>
              <a:gd name="adj1" fmla="val -443977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7092280" y="2715766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7092280" y="192367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7092280" y="1131590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7092280" y="339502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81185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SPI, I3C</a:t>
            </a:r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PIC18xxQ20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60338"/>
            <a:ext cx="1682644" cy="161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562760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80629384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</a:p>
          <a:p>
            <a:pPr algn="ctr"/>
            <a:r>
              <a:rPr lang="en-GB" sz="1100" dirty="0" err="1" smtClean="0"/>
              <a:t>Toolchain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</a:t>
            </a:r>
            <a:r>
              <a:rPr lang="en-GB" dirty="0" err="1" smtClean="0"/>
              <a:t>Toolchain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1611526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347614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Hardware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PORTA----------------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-7---6---5---4---3---2---1---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----------------------------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ADC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PORTB----------------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PORTC-----------------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Bit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#:  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7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4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 IO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:    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LED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-----------------------------------------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endParaRPr lang="en-GB" sz="1200" dirty="0"/>
          </a:p>
        </p:txBody>
      </p:sp>
      <p:sp>
        <p:nvSpPr>
          <p:cNvPr id="5" name="Oval 4"/>
          <p:cNvSpPr/>
          <p:nvPr/>
        </p:nvSpPr>
        <p:spPr>
          <a:xfrm>
            <a:off x="6876256" y="1635646"/>
            <a:ext cx="72008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/>
          <p:cNvSpPr/>
          <p:nvPr/>
        </p:nvSpPr>
        <p:spPr>
          <a:xfrm>
            <a:off x="4283968" y="3867894"/>
            <a:ext cx="1800200" cy="5760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717699"/>
      </p:ext>
    </p:extLst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configure the ADC, run a conversion, read the </a:t>
            </a:r>
            <a:r>
              <a:rPr lang="en-GB" dirty="0" err="1" smtClean="0"/>
              <a:t>analog</a:t>
            </a:r>
            <a:r>
              <a:rPr lang="en-GB" dirty="0" smtClean="0"/>
              <a:t> voltage controlled by the potentiometer on the board, and display the results on the LEDs.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l="59960"/>
          <a:stretch/>
        </p:blipFill>
        <p:spPr bwMode="auto">
          <a:xfrm>
            <a:off x="5654040" y="1266388"/>
            <a:ext cx="3489960" cy="304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Oval 5"/>
          <p:cNvSpPr/>
          <p:nvPr/>
        </p:nvSpPr>
        <p:spPr>
          <a:xfrm>
            <a:off x="7596336" y="2787774"/>
            <a:ext cx="1547664" cy="151216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/>
        </p:nvSpPr>
        <p:spPr>
          <a:xfrm>
            <a:off x="1835698" y="2424683"/>
            <a:ext cx="904453" cy="123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600" dirty="0" smtClean="0"/>
              <a:t>Using </a:t>
            </a:r>
            <a:r>
              <a:rPr lang="en-GB" sz="1600" b="1" dirty="0" smtClean="0"/>
              <a:t>AN0</a:t>
            </a:r>
            <a:r>
              <a:rPr lang="en-GB" sz="1600" dirty="0" smtClean="0"/>
              <a:t> connected to RA0 (PortA.0)</a:t>
            </a:r>
            <a:endParaRPr lang="en-GB" sz="16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12"/>
          <a:stretch/>
        </p:blipFill>
        <p:spPr bwMode="auto">
          <a:xfrm>
            <a:off x="903227" y="1584960"/>
            <a:ext cx="3673847" cy="3200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2941818" y="1867340"/>
            <a:ext cx="1368152" cy="1440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12360" y="195487"/>
            <a:ext cx="1167210" cy="13948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5536" y="1275606"/>
            <a:ext cx="5544616" cy="2970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dirty="0" smtClean="0"/>
              <a:t>GCBASIC completes the initialisation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Create a variable to store the ADC results 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Read the ADC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smtClean="0"/>
              <a:t>GCBASIC makes the process easy via the </a:t>
            </a:r>
            <a:r>
              <a:rPr lang="en-GB" dirty="0" err="1" smtClean="0"/>
              <a:t>ReadADC</a:t>
            </a:r>
            <a:r>
              <a:rPr lang="en-GB" dirty="0" smtClean="0"/>
              <a:t>()</a:t>
            </a:r>
          </a:p>
          <a:p>
            <a:pPr marL="825368" lvl="1" indent="-400050">
              <a:buFont typeface="+mj-lt"/>
              <a:buAutoNum type="romanUcPeriod"/>
            </a:pPr>
            <a:r>
              <a:rPr lang="en-GB" dirty="0" err="1" smtClean="0"/>
              <a:t>ReadADC</a:t>
            </a:r>
            <a:r>
              <a:rPr lang="en-GB" dirty="0" smtClean="0"/>
              <a:t> returns a value of 0 to 255</a:t>
            </a:r>
          </a:p>
          <a:p>
            <a:pPr marL="825368" lvl="1" indent="-400050">
              <a:buFont typeface="+mj-lt"/>
              <a:buAutoNum type="romanU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Set the LEDs</a:t>
            </a:r>
          </a:p>
          <a:p>
            <a:pPr marL="400050" indent="-400050">
              <a:buFont typeface="+mj-lt"/>
              <a:buAutoNum type="arabicPeriod"/>
            </a:pPr>
            <a:endParaRPr lang="en-GB" dirty="0" smtClean="0"/>
          </a:p>
          <a:p>
            <a:pPr marL="400050" indent="-400050">
              <a:buFont typeface="+mj-lt"/>
              <a:buAutoNum type="arabicPeriod"/>
            </a:pPr>
            <a:r>
              <a:rPr lang="en-GB" dirty="0" smtClean="0"/>
              <a:t>Do it again….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err="1" smtClean="0"/>
              <a:t>Analog</a:t>
            </a:r>
            <a:r>
              <a:rPr lang="en-GB" dirty="0" smtClean="0"/>
              <a:t>-to-Digital</a:t>
            </a:r>
            <a:endParaRPr lang="en-GB" dirty="0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88024" y="195486"/>
            <a:ext cx="3975522" cy="4751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12473</TotalTime>
  <Words>549</Words>
  <Application>Microsoft Office PowerPoint</Application>
  <PresentationFormat>On-screen Show (16:9)</PresentationFormat>
  <Paragraphs>127</Paragraphs>
  <Slides>15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GCBASIC Part 3</vt:lpstr>
      <vt:lpstr>PIC18FxxQ20</vt:lpstr>
      <vt:lpstr>Videos...</vt:lpstr>
      <vt:lpstr>GCBASIC Toolchain</vt:lpstr>
      <vt:lpstr>Hardware</vt:lpstr>
      <vt:lpstr>Analog-to-Digital</vt:lpstr>
      <vt:lpstr>Analog-to-Digital</vt:lpstr>
      <vt:lpstr>Analog-to-Digital</vt:lpstr>
      <vt:lpstr>Analog-to-Digital</vt:lpstr>
      <vt:lpstr>Lab</vt:lpstr>
      <vt:lpstr>PowerPoint Presentation</vt:lpstr>
      <vt:lpstr>Videos...</vt:lpstr>
      <vt:lpstr>GCBASIC Part 3</vt:lpstr>
      <vt:lpstr>Backup Slides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724</cp:revision>
  <dcterms:created xsi:type="dcterms:W3CDTF">2019-01-08T20:03:06Z</dcterms:created>
  <dcterms:modified xsi:type="dcterms:W3CDTF">2024-02-07T17:41:06Z</dcterms:modified>
</cp:coreProperties>
</file>