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8" r:id="rId2"/>
    <p:sldId id="300" r:id="rId3"/>
    <p:sldId id="299" r:id="rId4"/>
    <p:sldId id="301" r:id="rId5"/>
    <p:sldId id="302" r:id="rId6"/>
    <p:sldId id="303" r:id="rId7"/>
    <p:sldId id="288" r:id="rId8"/>
    <p:sldId id="294" r:id="rId9"/>
    <p:sldId id="293" r:id="rId10"/>
    <p:sldId id="295" r:id="rId11"/>
    <p:sldId id="280" r:id="rId12"/>
    <p:sldId id="304" r:id="rId13"/>
    <p:sldId id="297" r:id="rId14"/>
    <p:sldId id="290" r:id="rId15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09/02/2024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1724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74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09/02/2024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5" name="Picture 2" descr="PIC18F16Q20-G6X-Regula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6873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129" y="3435846"/>
            <a:ext cx="1682644" cy="1610077"/>
          </a:xfrm>
          <a:prstGeom prst="rect">
            <a:avLst/>
          </a:prstGeom>
        </p:spPr>
      </p:pic>
      <p:pic>
        <p:nvPicPr>
          <p:cNvPr id="7" name="Picture 2" descr="PIC18F16Q20-G6X-Regul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43" y="195486"/>
            <a:ext cx="2327055" cy="130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55657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lowchart: Alternate Process 47"/>
          <p:cNvSpPr/>
          <p:nvPr/>
        </p:nvSpPr>
        <p:spPr>
          <a:xfrm>
            <a:off x="3714006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5" name="Flowchart: Alternate Process 54"/>
          <p:cNvSpPr/>
          <p:nvPr/>
        </p:nvSpPr>
        <p:spPr>
          <a:xfrm>
            <a:off x="3714006" y="1635646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6" name="Flowchart: Alternate Process 55"/>
          <p:cNvSpPr/>
          <p:nvPr/>
        </p:nvSpPr>
        <p:spPr>
          <a:xfrm>
            <a:off x="3714006" y="228371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 smtClean="0">
                <a:solidFill>
                  <a:schemeClr val="tx1"/>
                </a:solidFill>
              </a:rPr>
              <a:t>Wait for a Delay</a:t>
            </a:r>
            <a:endParaRPr lang="en-GB" sz="1000" b="1" dirty="0">
              <a:solidFill>
                <a:schemeClr val="tx1"/>
              </a:solidFill>
            </a:endParaRPr>
          </a:p>
        </p:txBody>
      </p:sp>
      <p:sp>
        <p:nvSpPr>
          <p:cNvPr id="63" name="Flowchart: Alternate Process 62"/>
          <p:cNvSpPr/>
          <p:nvPr/>
        </p:nvSpPr>
        <p:spPr>
          <a:xfrm>
            <a:off x="3714006" y="429994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1</a:t>
            </a:r>
            <a:r>
              <a:rPr lang="en-GB" sz="1000" baseline="30000" dirty="0" smtClean="0">
                <a:solidFill>
                  <a:schemeClr val="tx1"/>
                </a:solidFill>
              </a:rPr>
              <a:t>st</a:t>
            </a:r>
            <a:r>
              <a:rPr lang="en-GB" sz="1000" dirty="0" smtClean="0">
                <a:solidFill>
                  <a:schemeClr val="tx1"/>
                </a:solidFill>
              </a:rPr>
              <a:t> LED</a:t>
            </a:r>
          </a:p>
        </p:txBody>
      </p:sp>
      <p:sp>
        <p:nvSpPr>
          <p:cNvPr id="64" name="Flowchart: Decision 63"/>
          <p:cNvSpPr/>
          <p:nvPr/>
        </p:nvSpPr>
        <p:spPr>
          <a:xfrm>
            <a:off x="3827162" y="350785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Did it overflow ?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506094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4506094" y="199568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506094" y="4083918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3"/>
          <p:cNvCxnSpPr>
            <a:stCxn id="63" idx="2"/>
            <a:endCxn id="56" idx="3"/>
          </p:cNvCxnSpPr>
          <p:nvPr/>
        </p:nvCxnSpPr>
        <p:spPr>
          <a:xfrm rot="5400000" flipH="1" flipV="1">
            <a:off x="3804016" y="3165816"/>
            <a:ext cx="2196244" cy="792088"/>
          </a:xfrm>
          <a:prstGeom prst="bentConnector4">
            <a:avLst>
              <a:gd name="adj1" fmla="val -10409"/>
              <a:gd name="adj2" fmla="val 12886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>
            <a:off x="5195888" y="3787899"/>
            <a:ext cx="32385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lowchart: Alternate Process 70"/>
          <p:cNvSpPr/>
          <p:nvPr/>
        </p:nvSpPr>
        <p:spPr>
          <a:xfrm>
            <a:off x="3714006" y="2931790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Rotate the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506094" y="2643758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506094" y="3291830"/>
            <a:ext cx="1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092080" y="3530352"/>
            <a:ext cx="335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No</a:t>
            </a:r>
            <a:endParaRPr lang="en-GB" sz="1000" dirty="0"/>
          </a:p>
        </p:txBody>
      </p:sp>
      <p:sp>
        <p:nvSpPr>
          <p:cNvPr id="80" name="TextBox 79"/>
          <p:cNvSpPr txBox="1"/>
          <p:nvPr/>
        </p:nvSpPr>
        <p:spPr>
          <a:xfrm>
            <a:off x="4622676" y="4016499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 smtClean="0"/>
              <a:t>Yes</a:t>
            </a: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301938938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 and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758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9947641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Potentiometer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SW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579613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5611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 bwMode="auto">
          <a:xfrm>
            <a:off x="903227" y="1584960"/>
            <a:ext cx="3673847" cy="320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208268" y="2159440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54624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Switch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8539036" cy="3394472"/>
          </a:xfrm>
        </p:spPr>
        <p:txBody>
          <a:bodyPr>
            <a:normAutofit/>
          </a:bodyPr>
          <a:lstStyle/>
          <a:p>
            <a:r>
              <a:rPr lang="en-GB" sz="2800" dirty="0" smtClean="0"/>
              <a:t>The switch is connected RA3</a:t>
            </a:r>
          </a:p>
          <a:p>
            <a:r>
              <a:rPr lang="en-GB" sz="2800" dirty="0" smtClean="0"/>
              <a:t>When the switch is depressed RA3 will transition to 0v</a:t>
            </a:r>
            <a:r>
              <a:rPr lang="en-GB" sz="2800" i="1" dirty="0" smtClean="0"/>
              <a:t>	</a:t>
            </a:r>
          </a:p>
          <a:p>
            <a:pPr lvl="2">
              <a:buNone/>
            </a:pPr>
            <a:endParaRPr lang="en-GB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499742"/>
            <a:ext cx="3056087" cy="2643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6690742" y="3843784"/>
            <a:ext cx="360040" cy="2485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/>
          <p:cNvCxnSpPr/>
          <p:nvPr/>
        </p:nvCxnSpPr>
        <p:spPr>
          <a:xfrm>
            <a:off x="6684491" y="3924151"/>
            <a:ext cx="373534" cy="1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0784" y="2288015"/>
            <a:ext cx="2840732" cy="279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Tutorial overview</a:t>
            </a:r>
            <a:endParaRPr lang="en-GB" dirty="0"/>
          </a:p>
        </p:txBody>
      </p:sp>
      <p:sp>
        <p:nvSpPr>
          <p:cNvPr id="4" name="Flowchart: Alternate Process 3"/>
          <p:cNvSpPr/>
          <p:nvPr/>
        </p:nvSpPr>
        <p:spPr>
          <a:xfrm>
            <a:off x="5580112" y="3395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/>
          <p:cNvSpPr/>
          <p:nvPr/>
        </p:nvSpPr>
        <p:spPr>
          <a:xfrm>
            <a:off x="5580112" y="9875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 LED off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Decision 7"/>
          <p:cNvSpPr/>
          <p:nvPr/>
        </p:nvSpPr>
        <p:spPr>
          <a:xfrm>
            <a:off x="5693268" y="1633984"/>
            <a:ext cx="1357865" cy="576064"/>
          </a:xfrm>
          <a:prstGeom prst="flowChartDecis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050" dirty="0" err="1" smtClean="0">
                <a:solidFill>
                  <a:schemeClr val="tx1"/>
                </a:solidFill>
              </a:rPr>
              <a:t>Keypressed</a:t>
            </a:r>
            <a:r>
              <a:rPr lang="en-GB" sz="1050" dirty="0" smtClean="0">
                <a:solidFill>
                  <a:schemeClr val="tx1"/>
                </a:solidFill>
              </a:rPr>
              <a:t> = TRUE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300192" y="69954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300192" y="134761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3" y="1200151"/>
            <a:ext cx="4762870" cy="339447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Initialise</a:t>
            </a:r>
          </a:p>
          <a:p>
            <a:r>
              <a:rPr lang="en-GB" dirty="0" smtClean="0"/>
              <a:t>Check the switch </a:t>
            </a:r>
          </a:p>
          <a:p>
            <a:pPr lvl="1"/>
            <a:r>
              <a:rPr lang="en-GB" dirty="0" smtClean="0"/>
              <a:t>If pushed then toggle LED</a:t>
            </a:r>
          </a:p>
          <a:p>
            <a:pPr lvl="1"/>
            <a:r>
              <a:rPr lang="en-GB" dirty="0" smtClean="0"/>
              <a:t>If not pushed then do it again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Checking the switch by using function to inspect the switch state</a:t>
            </a:r>
            <a:endParaRPr lang="en-GB" dirty="0"/>
          </a:p>
        </p:txBody>
      </p:sp>
      <p:sp>
        <p:nvSpPr>
          <p:cNvPr id="22" name="Flowchart: Alternate Process 21"/>
          <p:cNvSpPr/>
          <p:nvPr/>
        </p:nvSpPr>
        <p:spPr>
          <a:xfrm>
            <a:off x="5580112" y="4443958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Loop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26" name="Elbow Connector 25"/>
          <p:cNvCxnSpPr>
            <a:stCxn id="22" idx="1"/>
            <a:endCxn id="8" idx="1"/>
          </p:cNvCxnSpPr>
          <p:nvPr/>
        </p:nvCxnSpPr>
        <p:spPr>
          <a:xfrm rot="10800000" flipH="1">
            <a:off x="5580112" y="1922016"/>
            <a:ext cx="113156" cy="2701962"/>
          </a:xfrm>
          <a:prstGeom prst="bentConnector3">
            <a:avLst>
              <a:gd name="adj1" fmla="val -20202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Alternate Process 32"/>
          <p:cNvSpPr/>
          <p:nvPr/>
        </p:nvSpPr>
        <p:spPr>
          <a:xfrm>
            <a:off x="7164288" y="3075806"/>
            <a:ext cx="1008112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Toggle LED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>
            <a:stCxn id="8" idx="2"/>
            <a:endCxn id="22" idx="0"/>
          </p:cNvCxnSpPr>
          <p:nvPr/>
        </p:nvCxnSpPr>
        <p:spPr>
          <a:xfrm flipH="1">
            <a:off x="6372200" y="2210048"/>
            <a:ext cx="1" cy="22339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endCxn id="33" idx="0"/>
          </p:cNvCxnSpPr>
          <p:nvPr/>
        </p:nvCxnSpPr>
        <p:spPr>
          <a:xfrm rot="16200000" flipH="1">
            <a:off x="6768244" y="2175706"/>
            <a:ext cx="1152128" cy="648072"/>
          </a:xfrm>
          <a:prstGeom prst="bentConnector3">
            <a:avLst>
              <a:gd name="adj1" fmla="val 39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hape 38"/>
          <p:cNvCxnSpPr>
            <a:stCxn id="33" idx="2"/>
            <a:endCxn id="22" idx="3"/>
          </p:cNvCxnSpPr>
          <p:nvPr/>
        </p:nvCxnSpPr>
        <p:spPr>
          <a:xfrm rot="5400000">
            <a:off x="6822250" y="3777884"/>
            <a:ext cx="1188132" cy="5040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156176" y="3075806"/>
            <a:ext cx="441146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50" name="TextBox 49"/>
          <p:cNvSpPr txBox="1"/>
          <p:nvPr/>
        </p:nvSpPr>
        <p:spPr>
          <a:xfrm>
            <a:off x="7438058" y="2400548"/>
            <a:ext cx="468783" cy="3539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Review GCSTUDIO options</a:t>
            </a:r>
          </a:p>
          <a:p>
            <a:endParaRPr lang="en-GB" dirty="0" smtClean="0"/>
          </a:p>
          <a:p>
            <a:r>
              <a:rPr lang="en-GB" dirty="0" smtClean="0"/>
              <a:t>Examine </a:t>
            </a:r>
            <a:r>
              <a:rPr lang="en-GB" dirty="0" smtClean="0"/>
              <a:t>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12605</TotalTime>
  <Words>505</Words>
  <Application>Microsoft Office PowerPoint</Application>
  <PresentationFormat>On-screen Show (16:9)</PresentationFormat>
  <Paragraphs>116</Paragraphs>
  <Slides>14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GCBASIC Part 5</vt:lpstr>
      <vt:lpstr>Videos...</vt:lpstr>
      <vt:lpstr>PIC18FxxQ20</vt:lpstr>
      <vt:lpstr>GCBASIC Toolchain</vt:lpstr>
      <vt:lpstr>Hardware</vt:lpstr>
      <vt:lpstr>PowerPoint Presentation</vt:lpstr>
      <vt:lpstr>Switch</vt:lpstr>
      <vt:lpstr>Tutorial overview</vt:lpstr>
      <vt:lpstr>Lab</vt:lpstr>
      <vt:lpstr>PowerPoint Presentation</vt:lpstr>
      <vt:lpstr>Videos...</vt:lpstr>
      <vt:lpstr>GCBASIC Part 5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731</cp:revision>
  <dcterms:created xsi:type="dcterms:W3CDTF">2019-01-08T20:03:06Z</dcterms:created>
  <dcterms:modified xsi:type="dcterms:W3CDTF">2024-02-09T09:18:12Z</dcterms:modified>
</cp:coreProperties>
</file>