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8" r:id="rId2"/>
    <p:sldId id="299" r:id="rId3"/>
    <p:sldId id="300" r:id="rId4"/>
    <p:sldId id="301" r:id="rId5"/>
    <p:sldId id="302" r:id="rId6"/>
    <p:sldId id="288" r:id="rId7"/>
    <p:sldId id="294" r:id="rId8"/>
    <p:sldId id="293" r:id="rId9"/>
    <p:sldId id="295" r:id="rId10"/>
    <p:sldId id="280" r:id="rId11"/>
    <p:sldId id="303" r:id="rId12"/>
    <p:sldId id="297" r:id="rId13"/>
    <p:sldId id="290" r:id="rId14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64" d="100"/>
          <a:sy n="164" d="100"/>
        </p:scale>
        <p:origin x="-120" y="-1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10/02/2024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01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10/02/2024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985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10/02/2024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10/02/2024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10/02/2024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10/02/2024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br>
              <a:rPr lang="en-GB" dirty="0" smtClean="0"/>
            </a:br>
            <a:r>
              <a:rPr lang="en-GB" dirty="0" smtClean="0"/>
              <a:t>Part 6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February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5" name="Picture 2" descr="PIC18F16Q20-G6X-Re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3" y="195486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29" y="3435846"/>
            <a:ext cx="1682644" cy="1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9429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</a:t>
            </a:r>
            <a:r>
              <a:rPr lang="en-GB" sz="1100" b="1" dirty="0" smtClean="0"/>
              <a:t>hardware</a:t>
            </a:r>
            <a:r>
              <a:rPr lang="en-GB" sz="1100" dirty="0" smtClean="0"/>
              <a:t> and make the board work – </a:t>
            </a:r>
            <a:r>
              <a:rPr lang="en-GB" sz="1100" b="1" dirty="0" smtClean="0"/>
              <a:t>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</a:t>
            </a:r>
            <a:r>
              <a:rPr lang="en-GB" sz="1100" b="1" dirty="0" smtClean="0"/>
              <a:t>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</a:t>
            </a:r>
            <a:r>
              <a:rPr lang="en-GB" sz="1100" b="1" dirty="0" smtClean="0"/>
              <a:t>delay</a:t>
            </a:r>
            <a:r>
              <a:rPr lang="en-GB" sz="1100" dirty="0" smtClean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input</a:t>
            </a:r>
            <a:r>
              <a:rPr lang="en-GB" sz="1100" dirty="0" smtClean="0"/>
              <a:t>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reset</a:t>
            </a:r>
            <a:r>
              <a:rPr lang="en-GB" sz="1100" dirty="0" smtClean="0"/>
              <a:t>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the switch, ADC – may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br>
              <a:rPr lang="en-GB" dirty="0" smtClean="0"/>
            </a:br>
            <a:r>
              <a:rPr lang="en-GB" dirty="0" smtClean="0"/>
              <a:t>Part 6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February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5" name="Picture 2" descr="PIC18F16Q20-G6X-Re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3" y="195486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29" y="3435846"/>
            <a:ext cx="1682644" cy="1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2198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lowchart: Alternate Process 47"/>
          <p:cNvSpPr/>
          <p:nvPr/>
        </p:nvSpPr>
        <p:spPr>
          <a:xfrm>
            <a:off x="3714006" y="98757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5" name="Flowchart: Alternate Process 54"/>
          <p:cNvSpPr/>
          <p:nvPr/>
        </p:nvSpPr>
        <p:spPr>
          <a:xfrm>
            <a:off x="3714006" y="163564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6" name="Flowchart: Alternate Process 55"/>
          <p:cNvSpPr/>
          <p:nvPr/>
        </p:nvSpPr>
        <p:spPr>
          <a:xfrm>
            <a:off x="3714006" y="2283718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Wait for a Delay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63" name="Flowchart: Alternate Process 62"/>
          <p:cNvSpPr/>
          <p:nvPr/>
        </p:nvSpPr>
        <p:spPr>
          <a:xfrm>
            <a:off x="3714006" y="429994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</a:p>
        </p:txBody>
      </p:sp>
      <p:sp>
        <p:nvSpPr>
          <p:cNvPr id="64" name="Flowchart: Decision 63"/>
          <p:cNvSpPr/>
          <p:nvPr/>
        </p:nvSpPr>
        <p:spPr>
          <a:xfrm>
            <a:off x="3827162" y="3507854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Did it overflow ?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506094" y="134761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506094" y="199568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506094" y="4083918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23"/>
          <p:cNvCxnSpPr>
            <a:stCxn id="63" idx="2"/>
            <a:endCxn id="56" idx="3"/>
          </p:cNvCxnSpPr>
          <p:nvPr/>
        </p:nvCxnSpPr>
        <p:spPr>
          <a:xfrm rot="5400000" flipH="1" flipV="1">
            <a:off x="3804016" y="3165816"/>
            <a:ext cx="2196244" cy="792088"/>
          </a:xfrm>
          <a:prstGeom prst="bentConnector4">
            <a:avLst>
              <a:gd name="adj1" fmla="val -10409"/>
              <a:gd name="adj2" fmla="val 1288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195888" y="3787899"/>
            <a:ext cx="3238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Alternate Process 70"/>
          <p:cNvSpPr/>
          <p:nvPr/>
        </p:nvSpPr>
        <p:spPr>
          <a:xfrm>
            <a:off x="3714006" y="293179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Rotate the LEDs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506094" y="264375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506094" y="3291830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092080" y="3530352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No</a:t>
            </a:r>
            <a:endParaRPr lang="en-GB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4622676" y="401649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Yes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49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may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GCBASIC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51851306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PIC18FxxQ20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81185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PIC18-Q20 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I2C, SPI, I3C</a:t>
            </a:r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pPr lvl="1"/>
            <a:r>
              <a:rPr lang="en-GB" dirty="0" smtClean="0"/>
              <a:t>Multi voltage domains</a:t>
            </a:r>
          </a:p>
          <a:p>
            <a:endParaRPr lang="en-GB" dirty="0" smtClean="0"/>
          </a:p>
          <a:p>
            <a:r>
              <a:rPr lang="en-GB" dirty="0" smtClean="0"/>
              <a:t>The PIC18xxQ20 offers 14 and 20 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60338"/>
            <a:ext cx="1682644" cy="1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3678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</a:p>
          <a:p>
            <a:pPr algn="ctr"/>
            <a:r>
              <a:rPr lang="en-GB" sz="1100" dirty="0" err="1" smtClean="0"/>
              <a:t>Toolchain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GCBASIC </a:t>
            </a:r>
            <a:r>
              <a:rPr lang="en-GB" dirty="0" err="1" smtClean="0"/>
              <a:t>Toolchain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1"/>
            <a:ext cx="3528392" cy="139394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18FxxQ20 chip family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971854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10799"/>
            <a:ext cx="8229601" cy="3394472"/>
          </a:xfrm>
        </p:spPr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Potentiometer</a:t>
            </a:r>
          </a:p>
          <a:p>
            <a:r>
              <a:rPr lang="en-GB" dirty="0" smtClean="0"/>
              <a:t>Switch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1347614"/>
            <a:ext cx="5400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Hardware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PORTA----------------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Bit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#:  -7---6---5---4---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---2---1---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IO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:    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-----------------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SW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---------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ADC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-----------------------------------------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PORTB----------------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Bit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#:  -7---6---5---4---3---2---1---0---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IO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:    ---------------------------------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-----------------------------------------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PORTC-----------------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Bit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#:  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7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6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---3---2---1---0---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IO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:    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LED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LED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LED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LED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-----------------------------------------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endParaRPr lang="en-GB" sz="1200" dirty="0"/>
          </a:p>
        </p:txBody>
      </p:sp>
      <p:sp>
        <p:nvSpPr>
          <p:cNvPr id="5" name="Oval 4"/>
          <p:cNvSpPr/>
          <p:nvPr/>
        </p:nvSpPr>
        <p:spPr>
          <a:xfrm>
            <a:off x="6876256" y="1635646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283968" y="3867894"/>
            <a:ext cx="180020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796136" y="1635646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10739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 fontScale="90000"/>
          </a:bodyPr>
          <a:lstStyle/>
          <a:p>
            <a:pPr algn="l"/>
            <a:r>
              <a:rPr lang="en-GB" dirty="0" smtClean="0"/>
              <a:t>Using the Reset as input or Master Clear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1200151"/>
            <a:ext cx="5698974" cy="339447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The switch is connected RA3</a:t>
            </a:r>
          </a:p>
          <a:p>
            <a:endParaRPr lang="en-GB" i="1" dirty="0" smtClean="0"/>
          </a:p>
          <a:p>
            <a:r>
              <a:rPr lang="en-GB" dirty="0" smtClean="0"/>
              <a:t>The configuration switches control the operation of RA3</a:t>
            </a:r>
          </a:p>
          <a:p>
            <a:pPr lvl="1"/>
            <a:r>
              <a:rPr lang="en-GB" dirty="0" smtClean="0"/>
              <a:t>MCRLE</a:t>
            </a:r>
          </a:p>
          <a:p>
            <a:pPr lvl="2"/>
            <a:r>
              <a:rPr lang="en-GB" i="1" dirty="0" smtClean="0"/>
              <a:t>EXTMCRL - </a:t>
            </a:r>
            <a:r>
              <a:rPr lang="en-GB" dirty="0" smtClean="0"/>
              <a:t>pin is MCLR</a:t>
            </a:r>
            <a:endParaRPr lang="en-GB" i="1" dirty="0" smtClean="0"/>
          </a:p>
          <a:p>
            <a:pPr lvl="2"/>
            <a:r>
              <a:rPr lang="en-GB" i="1" dirty="0" smtClean="0"/>
              <a:t>INTMCRL - </a:t>
            </a:r>
            <a:r>
              <a:rPr lang="en-GB" dirty="0" smtClean="0"/>
              <a:t>pin function is port defined function</a:t>
            </a:r>
            <a:endParaRPr lang="en-GB" i="1" dirty="0" smtClean="0"/>
          </a:p>
          <a:p>
            <a:pPr lvl="2">
              <a:buNone/>
            </a:pPr>
            <a:endParaRPr lang="en-GB" i="1" dirty="0" smtClean="0"/>
          </a:p>
          <a:p>
            <a:pPr lvl="2">
              <a:buNone/>
            </a:pP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0449" y="2499742"/>
            <a:ext cx="3056087" cy="264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690742" y="3843784"/>
            <a:ext cx="360040" cy="248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6684491" y="3924151"/>
            <a:ext cx="373534" cy="1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Tutorial overview</a:t>
            </a:r>
            <a:endParaRPr lang="en-GB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5573202" y="33950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5573202" y="91556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Flash an LED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5686358" y="2074292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900" dirty="0" err="1" smtClean="0">
                <a:solidFill>
                  <a:schemeClr val="tx1"/>
                </a:solidFill>
              </a:rPr>
              <a:t>RSTButton</a:t>
            </a:r>
            <a:r>
              <a:rPr lang="en-GB" sz="900" dirty="0" smtClean="0">
                <a:solidFill>
                  <a:schemeClr val="tx1"/>
                </a:solidFill>
              </a:rPr>
              <a:t> = 0</a:t>
            </a:r>
            <a:endParaRPr lang="en-GB" sz="9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6365290" y="69954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8" idx="0"/>
          </p:cNvCxnSpPr>
          <p:nvPr/>
        </p:nvCxnSpPr>
        <p:spPr>
          <a:xfrm>
            <a:off x="6360820" y="1809750"/>
            <a:ext cx="4471" cy="264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3" y="1200151"/>
            <a:ext cx="4762870" cy="339447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Part 1 – RA3 as input</a:t>
            </a:r>
          </a:p>
          <a:p>
            <a:pPr lvl="1"/>
            <a:r>
              <a:rPr lang="en-GB" dirty="0" smtClean="0"/>
              <a:t>Initialise</a:t>
            </a:r>
          </a:p>
          <a:p>
            <a:pPr lvl="1"/>
            <a:r>
              <a:rPr lang="en-GB" dirty="0" smtClean="0"/>
              <a:t>Check the reset switch </a:t>
            </a:r>
          </a:p>
          <a:p>
            <a:pPr lvl="2"/>
            <a:r>
              <a:rPr lang="en-GB" dirty="0" smtClean="0"/>
              <a:t>If pushed then toggle LED</a:t>
            </a:r>
          </a:p>
          <a:p>
            <a:r>
              <a:rPr lang="en-GB" dirty="0" smtClean="0"/>
              <a:t>Part 2 – RA3 as reset</a:t>
            </a:r>
          </a:p>
          <a:p>
            <a:pPr lvl="1"/>
            <a:r>
              <a:rPr lang="en-GB" dirty="0" smtClean="0"/>
              <a:t>Initialise</a:t>
            </a:r>
          </a:p>
          <a:p>
            <a:pPr lvl="1"/>
            <a:r>
              <a:rPr lang="en-GB" dirty="0" smtClean="0"/>
              <a:t>Resets every time…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endParaRPr lang="en-GB" dirty="0" smtClean="0"/>
          </a:p>
        </p:txBody>
      </p:sp>
      <p:sp>
        <p:nvSpPr>
          <p:cNvPr id="22" name="Flowchart: Alternate Process 21"/>
          <p:cNvSpPr/>
          <p:nvPr/>
        </p:nvSpPr>
        <p:spPr>
          <a:xfrm>
            <a:off x="5573202" y="4443958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Loop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33" name="Flowchart: Alternate Process 32"/>
          <p:cNvSpPr/>
          <p:nvPr/>
        </p:nvSpPr>
        <p:spPr>
          <a:xfrm>
            <a:off x="7164288" y="3075806"/>
            <a:ext cx="1008112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LED State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360236" y="2650356"/>
            <a:ext cx="10109" cy="1788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8" idx="3"/>
            <a:endCxn id="33" idx="0"/>
          </p:cNvCxnSpPr>
          <p:nvPr/>
        </p:nvCxnSpPr>
        <p:spPr>
          <a:xfrm>
            <a:off x="7044223" y="2362324"/>
            <a:ext cx="624121" cy="71348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33" idx="2"/>
            <a:endCxn id="22" idx="3"/>
          </p:cNvCxnSpPr>
          <p:nvPr/>
        </p:nvCxnSpPr>
        <p:spPr>
          <a:xfrm rot="5400000">
            <a:off x="6818795" y="3774429"/>
            <a:ext cx="1188132" cy="51096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44717" y="3075806"/>
            <a:ext cx="441146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7438058" y="2400548"/>
            <a:ext cx="468783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32" name="Flowchart: Alternate Process 31"/>
          <p:cNvSpPr/>
          <p:nvPr/>
        </p:nvSpPr>
        <p:spPr>
          <a:xfrm>
            <a:off x="5573202" y="150051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Do Forever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/>
          <p:nvPr/>
        </p:nvCxnSpPr>
        <p:spPr>
          <a:xfrm rot="10800000">
            <a:off x="5580112" y="1707654"/>
            <a:ext cx="12700" cy="294344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372200" y="127560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3394472"/>
          </a:xfrm>
        </p:spPr>
        <p:txBody>
          <a:bodyPr/>
          <a:lstStyle/>
          <a:p>
            <a:r>
              <a:rPr lang="en-GB" dirty="0" smtClean="0"/>
              <a:t>Examine the sample code</a:t>
            </a:r>
          </a:p>
          <a:p>
            <a:r>
              <a:rPr lang="en-GB" dirty="0" smtClean="0"/>
              <a:t>Review the results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12578</TotalTime>
  <Words>525</Words>
  <Application>Microsoft Office PowerPoint</Application>
  <PresentationFormat>On-screen Show (16:9)</PresentationFormat>
  <Paragraphs>121</Paragraphs>
  <Slides>13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GCBASIC Part 6</vt:lpstr>
      <vt:lpstr>Videos...</vt:lpstr>
      <vt:lpstr>PIC18FxxQ20</vt:lpstr>
      <vt:lpstr>GCBASIC Toolchain</vt:lpstr>
      <vt:lpstr>Hardware</vt:lpstr>
      <vt:lpstr>Using the Reset as input or Master Clear</vt:lpstr>
      <vt:lpstr>Tutorial overview</vt:lpstr>
      <vt:lpstr>Lab</vt:lpstr>
      <vt:lpstr>PowerPoint Presentation</vt:lpstr>
      <vt:lpstr>Videos...</vt:lpstr>
      <vt:lpstr>GCBASIC Part 6</vt:lpstr>
      <vt:lpstr>Backup Slides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736</cp:revision>
  <dcterms:created xsi:type="dcterms:W3CDTF">2019-01-08T20:03:06Z</dcterms:created>
  <dcterms:modified xsi:type="dcterms:W3CDTF">2024-02-10T12:59:04Z</dcterms:modified>
</cp:coreProperties>
</file>