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3" r:id="rId3"/>
    <p:sldId id="264" r:id="rId4"/>
    <p:sldId id="282" r:id="rId5"/>
    <p:sldId id="285" r:id="rId6"/>
    <p:sldId id="286" r:id="rId7"/>
    <p:sldId id="304" r:id="rId8"/>
    <p:sldId id="303" r:id="rId9"/>
    <p:sldId id="302" r:id="rId10"/>
    <p:sldId id="293" r:id="rId11"/>
    <p:sldId id="295" r:id="rId12"/>
    <p:sldId id="280" r:id="rId13"/>
    <p:sldId id="289" r:id="rId14"/>
    <p:sldId id="297" r:id="rId15"/>
    <p:sldId id="298" r:id="rId16"/>
    <p:sldId id="296" r:id="rId17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125" d="100"/>
          <a:sy n="125" d="100"/>
        </p:scale>
        <p:origin x="-1146" y="-6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28/01/2021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28/01/2021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28/01/2021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n_drain" TargetMode="External"/><Relationship Id="rId2" Type="http://schemas.openxmlformats.org/officeDocument/2006/relationships/hyperlink" Target="https://en.wikipedia.org/wiki/Open_collecto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Resistor" TargetMode="External"/><Relationship Id="rId4" Type="http://schemas.openxmlformats.org/officeDocument/2006/relationships/hyperlink" Target="https://en.wikipedia.org/wiki/Pull-up_resistor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Great Cow BASIC</a:t>
            </a:r>
            <a:br>
              <a:rPr lang="en-GB" dirty="0" smtClean="0"/>
            </a:br>
            <a:r>
              <a:rPr lang="en-GB" dirty="0" smtClean="0"/>
              <a:t>Part </a:t>
            </a:r>
            <a:r>
              <a:rPr lang="en-GB" dirty="0" smtClean="0"/>
              <a:t>11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PIC18FxxQ41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2021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 cstate="print"/>
          <a:srcRect l="8600" t="14166" r="7684" b="8911"/>
          <a:stretch>
            <a:fillRect/>
          </a:stretch>
        </p:blipFill>
        <p:spPr bwMode="auto">
          <a:xfrm>
            <a:off x="179512" y="238691"/>
            <a:ext cx="24482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3363839"/>
            <a:ext cx="1928242" cy="142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229601" cy="3394472"/>
          </a:xfrm>
        </p:spPr>
        <p:txBody>
          <a:bodyPr/>
          <a:lstStyle/>
          <a:p>
            <a:r>
              <a:rPr lang="en-GB" dirty="0" smtClean="0"/>
              <a:t>Examine the sample </a:t>
            </a:r>
            <a:r>
              <a:rPr lang="en-GB" dirty="0" smtClean="0"/>
              <a:t>code</a:t>
            </a:r>
          </a:p>
          <a:p>
            <a:pPr lvl="1"/>
            <a:r>
              <a:rPr lang="en-GB" dirty="0" smtClean="0"/>
              <a:t>Using PPS select </a:t>
            </a:r>
            <a:r>
              <a:rPr lang="en-GB" dirty="0" smtClean="0"/>
              <a:t>the </a:t>
            </a:r>
            <a:r>
              <a:rPr lang="en-GB" dirty="0" smtClean="0"/>
              <a:t>I</a:t>
            </a:r>
            <a:r>
              <a:rPr lang="en-GB" baseline="30000" dirty="0" smtClean="0"/>
              <a:t>2</a:t>
            </a:r>
            <a:r>
              <a:rPr lang="en-GB" dirty="0" smtClean="0"/>
              <a:t>C ports</a:t>
            </a:r>
          </a:p>
          <a:p>
            <a:pPr lvl="1"/>
            <a:r>
              <a:rPr lang="en-GB" dirty="0" smtClean="0"/>
              <a:t>Using PPS select the serial USART port</a:t>
            </a:r>
          </a:p>
          <a:p>
            <a:pPr lvl="1"/>
            <a:r>
              <a:rPr lang="en-GB" dirty="0" smtClean="0"/>
              <a:t>Set up the </a:t>
            </a:r>
            <a:r>
              <a:rPr lang="en-GB" dirty="0" smtClean="0"/>
              <a:t>I</a:t>
            </a:r>
            <a:r>
              <a:rPr lang="en-GB" baseline="30000" dirty="0" smtClean="0"/>
              <a:t>2</a:t>
            </a:r>
            <a:r>
              <a:rPr lang="en-GB" dirty="0" smtClean="0"/>
              <a:t>C </a:t>
            </a:r>
            <a:endParaRPr lang="en-GB" dirty="0" smtClean="0"/>
          </a:p>
          <a:p>
            <a:pPr lvl="1"/>
            <a:r>
              <a:rPr lang="en-GB" dirty="0" smtClean="0"/>
              <a:t>Review the code</a:t>
            </a:r>
          </a:p>
          <a:p>
            <a:pPr lvl="1"/>
            <a:r>
              <a:rPr lang="en-GB" dirty="0" smtClean="0"/>
              <a:t>See </a:t>
            </a:r>
            <a:r>
              <a:rPr lang="en-GB" dirty="0" smtClean="0"/>
              <a:t>the </a:t>
            </a:r>
            <a:r>
              <a:rPr lang="en-GB" dirty="0" smtClean="0"/>
              <a:t>results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</a:t>
            </a:r>
            <a:r>
              <a:rPr lang="en-GB" sz="1100" b="1" dirty="0" smtClean="0"/>
              <a:t>hardware</a:t>
            </a:r>
            <a:r>
              <a:rPr lang="en-GB" sz="1100" dirty="0" smtClean="0"/>
              <a:t> and make the board work – </a:t>
            </a:r>
            <a:r>
              <a:rPr lang="en-GB" sz="1100" b="1" dirty="0" smtClean="0"/>
              <a:t>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</a:t>
            </a:r>
            <a:r>
              <a:rPr lang="en-GB" sz="1100" b="1" dirty="0" smtClean="0"/>
              <a:t>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</a:t>
            </a:r>
            <a:r>
              <a:rPr lang="en-GB" sz="1100" b="1" dirty="0" smtClean="0"/>
              <a:t>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</a:t>
            </a:r>
            <a:r>
              <a:rPr lang="en-GB" sz="1100" b="1" dirty="0" smtClean="0"/>
              <a:t>delay</a:t>
            </a:r>
            <a:r>
              <a:rPr lang="en-GB" sz="1100" dirty="0" smtClean="0"/>
              <a:t>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input</a:t>
            </a:r>
            <a:r>
              <a:rPr lang="en-GB" sz="1100" dirty="0" smtClean="0"/>
              <a:t>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reset </a:t>
            </a:r>
            <a:r>
              <a:rPr lang="en-GB" sz="1100" dirty="0" smtClean="0"/>
              <a:t>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switch</a:t>
            </a:r>
            <a:r>
              <a:rPr lang="en-GB" sz="1100" dirty="0" smtClean="0"/>
              <a:t>, </a:t>
            </a:r>
            <a:r>
              <a:rPr lang="en-GB" sz="1100" b="1" dirty="0" smtClean="0"/>
              <a:t>ADC </a:t>
            </a:r>
            <a:r>
              <a:rPr lang="en-GB" sz="1100" dirty="0" smtClean="0"/>
              <a:t>– the </a:t>
            </a:r>
            <a:r>
              <a:rPr lang="en-GB" sz="1100" b="1" dirty="0" smtClean="0"/>
              <a:t>LEDs </a:t>
            </a:r>
            <a:r>
              <a:rPr lang="en-GB" sz="1100" dirty="0" smtClean="0"/>
              <a:t>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serial</a:t>
            </a:r>
            <a:r>
              <a:rPr lang="en-GB" sz="1100" dirty="0" smtClean="0"/>
              <a:t>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timer0</a:t>
            </a:r>
            <a:r>
              <a:rPr lang="en-GB" sz="1100" dirty="0" smtClean="0"/>
              <a:t>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</a:t>
            </a:r>
            <a:r>
              <a:rPr lang="en-GB" sz="1100" b="1" dirty="0" smtClean="0"/>
              <a:t>PWM</a:t>
            </a:r>
            <a:r>
              <a:rPr lang="en-GB" sz="1100" dirty="0" smtClean="0"/>
              <a:t>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smtClean="0"/>
              <a:t>Using </a:t>
            </a:r>
            <a:r>
              <a:rPr lang="en-GB" sz="1100" b="1" smtClean="0"/>
              <a:t>I2C</a:t>
            </a:r>
            <a:r>
              <a:rPr lang="en-GB" sz="1100" smtClean="0"/>
              <a:t> </a:t>
            </a:r>
            <a:r>
              <a:rPr lang="en-GB" sz="1100" dirty="0" smtClean="0"/>
              <a:t>with serial to </a:t>
            </a:r>
            <a:r>
              <a:rPr lang="en-GB" sz="1100" smtClean="0"/>
              <a:t>discover </a:t>
            </a:r>
            <a:r>
              <a:rPr lang="en-GB" sz="1100" smtClean="0"/>
              <a:t>I2C </a:t>
            </a:r>
            <a:r>
              <a:rPr lang="en-GB" sz="1100" dirty="0" smtClean="0"/>
              <a:t>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</a:t>
            </a:r>
            <a:r>
              <a:rPr lang="en-GB" sz="1100" b="1" dirty="0" err="1" smtClean="0"/>
              <a:t>EEProm</a:t>
            </a:r>
            <a:r>
              <a:rPr lang="en-GB" sz="1100" b="1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smtClean="0"/>
              <a:t>an </a:t>
            </a:r>
            <a:r>
              <a:rPr lang="en-GB" sz="1100" smtClean="0"/>
              <a:t>I2C </a:t>
            </a:r>
            <a:r>
              <a:rPr lang="en-GB" sz="1100" dirty="0" smtClean="0"/>
              <a:t>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Great Cow 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PIC18FxxQ41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2021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 Slides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" y="0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I</a:t>
            </a:r>
            <a:r>
              <a:rPr lang="en-GB" baseline="30000" dirty="0" smtClean="0"/>
              <a:t>2</a:t>
            </a:r>
            <a:r>
              <a:rPr lang="en-GB" dirty="0" smtClean="0"/>
              <a:t>C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99542"/>
            <a:ext cx="4953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5"/>
          <p:cNvGrpSpPr/>
          <p:nvPr/>
        </p:nvGrpSpPr>
        <p:grpSpPr>
          <a:xfrm rot="1993515">
            <a:off x="604967" y="3573854"/>
            <a:ext cx="1957398" cy="1348444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31840" y="1419622"/>
            <a:ext cx="4896544" cy="3569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 descr="DM164144 Microchip, Evaluation Board, PIC16G18446 MCU, Curiosity Nano |  Farnel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13249" y="3507854"/>
            <a:ext cx="2830751" cy="1419622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48264" y="123478"/>
            <a:ext cx="2088282" cy="1215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PIC18FxxQ41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8" y="1081186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PIC18-Q41 is a high performance PIC18 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12-bit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</a:t>
            </a:r>
            <a:r>
              <a:rPr lang="en-GB" smtClean="0"/>
              <a:t>, </a:t>
            </a:r>
            <a:r>
              <a:rPr lang="en-GB" smtClean="0"/>
              <a:t>I2C, </a:t>
            </a:r>
            <a:r>
              <a:rPr lang="en-GB" dirty="0" smtClean="0"/>
              <a:t>SPI</a:t>
            </a:r>
          </a:p>
          <a:p>
            <a:pPr lvl="1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endParaRPr lang="en-GB" dirty="0" smtClean="0"/>
          </a:p>
          <a:p>
            <a:r>
              <a:rPr lang="en-GB" dirty="0" smtClean="0"/>
              <a:t>The PIC18xxQ41 offers 14- and 20-pin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 l="8600" t="14166" r="7684" b="8911"/>
          <a:stretch>
            <a:fillRect/>
          </a:stretch>
        </p:blipFill>
        <p:spPr bwMode="auto">
          <a:xfrm>
            <a:off x="6300193" y="1275606"/>
            <a:ext cx="24482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</a:t>
            </a:r>
            <a:r>
              <a:rPr lang="en-GB" sz="1100" b="1" dirty="0" smtClean="0"/>
              <a:t>I</a:t>
            </a:r>
            <a:r>
              <a:rPr lang="en-GB" sz="1100" b="1" baseline="30000" dirty="0" smtClean="0"/>
              <a:t>2</a:t>
            </a:r>
            <a:r>
              <a:rPr lang="en-GB" sz="1100" b="1" dirty="0" smtClean="0"/>
              <a:t>C </a:t>
            </a:r>
            <a:r>
              <a:rPr lang="en-GB" sz="1100" b="1" dirty="0" smtClean="0"/>
              <a:t>with </a:t>
            </a:r>
            <a:r>
              <a:rPr lang="en-GB" sz="1100" b="1" dirty="0" smtClean="0"/>
              <a:t>serial to discover </a:t>
            </a:r>
            <a:r>
              <a:rPr lang="en-GB" sz="1100" b="1" dirty="0" smtClean="0"/>
              <a:t>I2C </a:t>
            </a:r>
            <a:r>
              <a:rPr lang="en-GB" sz="1100" b="1" dirty="0" smtClean="0"/>
              <a:t>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dirty="0" smtClean="0"/>
              <a:t>I</a:t>
            </a:r>
            <a:r>
              <a:rPr lang="en-GB" sz="1100" baseline="30000" dirty="0" smtClean="0"/>
              <a:t>2</a:t>
            </a:r>
            <a:r>
              <a:rPr lang="en-GB" sz="1100" dirty="0" smtClean="0"/>
              <a:t>C GCLD </a:t>
            </a:r>
            <a:r>
              <a:rPr lang="en-GB" sz="1100" dirty="0" smtClean="0"/>
              <a:t>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9" y="170765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Great Cow 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Great Cow 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2"/>
            <a:ext cx="3528392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Great Cow BASIC is an Open Source compiler for PIC and AVR microcontrollers</a:t>
            </a:r>
          </a:p>
          <a:p>
            <a:endParaRPr lang="en-GB" dirty="0" smtClean="0"/>
          </a:p>
          <a:p>
            <a:r>
              <a:rPr lang="en-GB" dirty="0" smtClean="0"/>
              <a:t>Great Cow BASIC now supports the 18FxxQ41 chip family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4" y="1210800"/>
            <a:ext cx="8229601" cy="3394472"/>
          </a:xfrm>
        </p:spPr>
        <p:txBody>
          <a:bodyPr/>
          <a:lstStyle/>
          <a:p>
            <a:r>
              <a:rPr lang="en-GB" dirty="0" smtClean="0"/>
              <a:t>Microchip Low Pin Count Demo Board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323528" y="1923678"/>
            <a:ext cx="3600400" cy="2657122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2427734"/>
            <a:ext cx="3568848" cy="160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67545" y="4256738"/>
            <a:ext cx="3168353" cy="255170"/>
          </a:xfrm>
          <a:prstGeom prst="rect">
            <a:avLst/>
          </a:prstGeom>
        </p:spPr>
        <p:txBody>
          <a:bodyPr wrap="square" lIns="85064" tIns="42531" rIns="85064" bIns="42531">
            <a:spAutoFit/>
          </a:bodyPr>
          <a:lstStyle/>
          <a:p>
            <a:r>
              <a:rPr lang="en-GB" sz="1100" dirty="0" smtClean="0"/>
              <a:t>PICKit_2_Low_Pin_Count_User_Guide_51556a.pdf</a:t>
            </a:r>
            <a:endParaRPr lang="en-GB" sz="11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Layout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4299943"/>
            <a:ext cx="1455602" cy="347503"/>
          </a:xfrm>
          <a:prstGeom prst="rect">
            <a:avLst/>
          </a:prstGeom>
          <a:noFill/>
        </p:spPr>
        <p:txBody>
          <a:bodyPr wrap="none" lIns="85064" tIns="42531" rIns="85064" bIns="42531" rtlCol="0">
            <a:spAutoFit/>
          </a:bodyPr>
          <a:lstStyle/>
          <a:p>
            <a:r>
              <a:rPr lang="en-GB" dirty="0" smtClean="0"/>
              <a:t>By Chris Roper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9" y="1664449"/>
            <a:ext cx="48768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I</a:t>
            </a:r>
            <a:r>
              <a:rPr lang="en-GB" baseline="30000" dirty="0" smtClean="0"/>
              <a:t>2</a:t>
            </a:r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mtClean="0"/>
              <a:t>I</a:t>
            </a:r>
            <a:r>
              <a:rPr lang="en-GB" baseline="30000" smtClean="0"/>
              <a:t>2</a:t>
            </a:r>
            <a:r>
              <a:rPr lang="en-GB" smtClean="0"/>
              <a:t>C </a:t>
            </a:r>
            <a:r>
              <a:rPr lang="en-GB" dirty="0" smtClean="0"/>
              <a:t>uses </a:t>
            </a:r>
            <a:r>
              <a:rPr lang="en-GB" dirty="0" smtClean="0"/>
              <a:t>two </a:t>
            </a:r>
            <a:r>
              <a:rPr lang="en-GB" dirty="0" smtClean="0"/>
              <a:t>bidirectional </a:t>
            </a:r>
            <a:r>
              <a:rPr lang="en-GB" dirty="0" smtClean="0">
                <a:hlinkClick r:id="rId2" tooltip="Open collector"/>
              </a:rPr>
              <a:t>open collector</a:t>
            </a:r>
            <a:r>
              <a:rPr lang="en-GB" dirty="0" smtClean="0"/>
              <a:t> or </a:t>
            </a:r>
            <a:r>
              <a:rPr lang="en-GB" dirty="0" smtClean="0">
                <a:hlinkClick r:id="rId3" tooltip="Open drain"/>
              </a:rPr>
              <a:t>open drain</a:t>
            </a:r>
            <a:r>
              <a:rPr lang="en-GB" dirty="0" smtClean="0"/>
              <a:t> </a:t>
            </a:r>
            <a:r>
              <a:rPr lang="en-GB" dirty="0" smtClean="0"/>
              <a:t>lines </a:t>
            </a:r>
            <a:r>
              <a:rPr lang="en-GB" dirty="0" smtClean="0">
                <a:hlinkClick r:id="rId4" tooltip="Pull-up resistor"/>
              </a:rPr>
              <a:t>pulled up</a:t>
            </a:r>
            <a:r>
              <a:rPr lang="en-GB" dirty="0" smtClean="0"/>
              <a:t> with </a:t>
            </a:r>
            <a:r>
              <a:rPr lang="en-GB" dirty="0" smtClean="0">
                <a:hlinkClick r:id="rId5" tooltip="Resistor"/>
              </a:rPr>
              <a:t>resistors</a:t>
            </a:r>
            <a:endParaRPr lang="en-GB" dirty="0" smtClean="0"/>
          </a:p>
          <a:p>
            <a:pPr lvl="1"/>
            <a:r>
              <a:rPr lang="en-GB" dirty="0" smtClean="0"/>
              <a:t>Serial </a:t>
            </a:r>
            <a:r>
              <a:rPr lang="en-GB" dirty="0" smtClean="0"/>
              <a:t>Data Line (SDA) </a:t>
            </a:r>
            <a:endParaRPr lang="en-GB" dirty="0" smtClean="0"/>
          </a:p>
          <a:p>
            <a:pPr lvl="1"/>
            <a:r>
              <a:rPr lang="en-GB" dirty="0" smtClean="0"/>
              <a:t>Serial </a:t>
            </a:r>
            <a:r>
              <a:rPr lang="en-GB" dirty="0" smtClean="0"/>
              <a:t>Clock Line (SCL</a:t>
            </a:r>
            <a:r>
              <a:rPr lang="en-GB" dirty="0" smtClean="0"/>
              <a:t>)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Typical </a:t>
            </a:r>
            <a:r>
              <a:rPr lang="en-GB" dirty="0" smtClean="0"/>
              <a:t>voltages used are +5 V or +3.3 V, although systems with other voltages are </a:t>
            </a:r>
            <a:r>
              <a:rPr lang="en-GB" dirty="0" smtClean="0"/>
              <a:t>permitted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Layout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9" y="1664449"/>
            <a:ext cx="48768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4682568" y="3579862"/>
            <a:ext cx="0" cy="1152128"/>
          </a:xfrm>
          <a:prstGeom prst="line">
            <a:avLst/>
          </a:prstGeom>
          <a:ln w="38100">
            <a:solidFill>
              <a:srgbClr val="FFFF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55754" y="4743450"/>
            <a:ext cx="40427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TX</a:t>
            </a:r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860800" y="1238002"/>
            <a:ext cx="0" cy="576064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03672" y="865862"/>
            <a:ext cx="81304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1. GND</a:t>
            </a:r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004048" y="1347614"/>
            <a:ext cx="0" cy="1440160"/>
          </a:xfrm>
          <a:prstGeom prst="line">
            <a:avLst/>
          </a:prstGeom>
          <a:ln w="38100">
            <a:solidFill>
              <a:srgbClr val="FFFF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61603" y="749354"/>
            <a:ext cx="68159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4</a:t>
            </a:r>
            <a:r>
              <a:rPr lang="en-GB" dirty="0" smtClean="0"/>
              <a:t>. I</a:t>
            </a:r>
            <a:r>
              <a:rPr lang="en-GB" baseline="30000" dirty="0" smtClean="0"/>
              <a:t>2</a:t>
            </a:r>
            <a:r>
              <a:rPr lang="en-GB" dirty="0" smtClean="0"/>
              <a:t>C</a:t>
            </a:r>
            <a:endParaRPr lang="en-GB" dirty="0" smtClean="0"/>
          </a:p>
          <a:p>
            <a:r>
              <a:rPr lang="en-GB" dirty="0" smtClean="0"/>
              <a:t>Clock</a:t>
            </a:r>
            <a:endParaRPr lang="en-GB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699640" y="733048"/>
            <a:ext cx="0" cy="2016224"/>
          </a:xfrm>
          <a:prstGeom prst="line">
            <a:avLst/>
          </a:prstGeom>
          <a:ln w="38100">
            <a:solidFill>
              <a:schemeClr val="tx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50103" y="154632"/>
            <a:ext cx="68159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3. </a:t>
            </a:r>
            <a:r>
              <a:rPr lang="en-GB" dirty="0" smtClean="0"/>
              <a:t>I</a:t>
            </a:r>
            <a:r>
              <a:rPr lang="en-GB" baseline="30000" dirty="0" smtClean="0"/>
              <a:t>2</a:t>
            </a:r>
            <a:r>
              <a:rPr lang="en-GB" dirty="0" smtClean="0"/>
              <a:t>C</a:t>
            </a:r>
            <a:endParaRPr lang="en-GB" dirty="0" smtClean="0"/>
          </a:p>
          <a:p>
            <a:r>
              <a:rPr lang="en-GB" dirty="0" smtClean="0"/>
              <a:t>Data</a:t>
            </a:r>
            <a:endParaRPr lang="en-GB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793572" y="4411608"/>
            <a:ext cx="2968" cy="274692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63778" y="4703540"/>
            <a:ext cx="75501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2. VCC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Setup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2472458"/>
            <a:ext cx="3868689" cy="2312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0"/>
            <a:ext cx="1910822" cy="216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15"/>
          <p:cNvCxnSpPr/>
          <p:nvPr/>
        </p:nvCxnSpPr>
        <p:spPr>
          <a:xfrm flipV="1">
            <a:off x="5181600" y="96396"/>
            <a:ext cx="0" cy="43204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88848" y="106680"/>
            <a:ext cx="1265292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6446520" y="114300"/>
            <a:ext cx="52144" cy="324953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5303520" y="350520"/>
            <a:ext cx="11440" cy="16761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6228184" y="339502"/>
            <a:ext cx="35476" cy="297933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292080" y="339502"/>
            <a:ext cx="93610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516216" y="1347614"/>
            <a:ext cx="76335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CLOCK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5542776" y="2018546"/>
            <a:ext cx="64107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DATA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t="12335"/>
          <a:stretch>
            <a:fillRect/>
          </a:stretch>
        </p:blipFill>
        <p:spPr bwMode="auto">
          <a:xfrm>
            <a:off x="827584" y="1707654"/>
            <a:ext cx="2047875" cy="129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Box 40"/>
          <p:cNvSpPr txBox="1"/>
          <p:nvPr/>
        </p:nvSpPr>
        <p:spPr>
          <a:xfrm>
            <a:off x="1244352" y="1402080"/>
            <a:ext cx="54021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VCC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13055</TotalTime>
  <Words>478</Words>
  <Application>Microsoft Office PowerPoint</Application>
  <PresentationFormat>On-screen Show (16:9)</PresentationFormat>
  <Paragraphs>109</Paragraphs>
  <Slides>16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Great Cow BASIC Part 11</vt:lpstr>
      <vt:lpstr>PIC18FxxQ41</vt:lpstr>
      <vt:lpstr>Videos...</vt:lpstr>
      <vt:lpstr>Great Cow BASIC Compiler</vt:lpstr>
      <vt:lpstr>Hardware</vt:lpstr>
      <vt:lpstr>Hardware</vt:lpstr>
      <vt:lpstr>I2C</vt:lpstr>
      <vt:lpstr>Hardware</vt:lpstr>
      <vt:lpstr>Setup</vt:lpstr>
      <vt:lpstr>Lab</vt:lpstr>
      <vt:lpstr>Slide 11</vt:lpstr>
      <vt:lpstr>Videos...</vt:lpstr>
      <vt:lpstr>Great Cow BASIC</vt:lpstr>
      <vt:lpstr>Slide 14</vt:lpstr>
      <vt:lpstr>Backup Slides</vt:lpstr>
      <vt:lpstr>I2C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787</cp:revision>
  <dcterms:created xsi:type="dcterms:W3CDTF">2019-01-08T20:03:06Z</dcterms:created>
  <dcterms:modified xsi:type="dcterms:W3CDTF">2021-01-28T11:33:57Z</dcterms:modified>
</cp:coreProperties>
</file>