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3" r:id="rId3"/>
    <p:sldId id="264" r:id="rId4"/>
    <p:sldId id="282" r:id="rId5"/>
    <p:sldId id="285" r:id="rId6"/>
    <p:sldId id="286" r:id="rId7"/>
    <p:sldId id="307" r:id="rId8"/>
    <p:sldId id="310" r:id="rId9"/>
    <p:sldId id="308" r:id="rId10"/>
    <p:sldId id="309" r:id="rId11"/>
    <p:sldId id="295" r:id="rId12"/>
    <p:sldId id="306" r:id="rId13"/>
    <p:sldId id="280" r:id="rId14"/>
    <p:sldId id="289" r:id="rId15"/>
    <p:sldId id="297" r:id="rId16"/>
    <p:sldId id="298" r:id="rId17"/>
    <p:sldId id="311" r:id="rId18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146" y="-6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31/01/2021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31/01/2021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14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9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pPr lvl="1"/>
            <a:r>
              <a:rPr lang="en-GB" dirty="0" smtClean="0"/>
              <a:t>Lines</a:t>
            </a:r>
            <a:r>
              <a:rPr lang="en-GB" dirty="0" smtClean="0"/>
              <a:t>, Circles, Text </a:t>
            </a:r>
            <a:r>
              <a:rPr lang="en-GB" dirty="0" smtClean="0"/>
              <a:t>etc</a:t>
            </a:r>
            <a:endParaRPr lang="en-GB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SPI</a:t>
            </a:r>
            <a:endParaRPr lang="en-GB" dirty="0"/>
          </a:p>
        </p:txBody>
      </p:sp>
      <p:grpSp>
        <p:nvGrpSpPr>
          <p:cNvPr id="2" name="Group 5"/>
          <p:cNvGrpSpPr/>
          <p:nvPr/>
        </p:nvGrpSpPr>
        <p:grpSpPr>
          <a:xfrm rot="1993515">
            <a:off x="388944" y="3369014"/>
            <a:ext cx="1957398" cy="1348444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363838"/>
            <a:ext cx="2492248" cy="151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267495"/>
            <a:ext cx="2117229" cy="152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 l="5195" t="53780" r="35065"/>
          <a:stretch>
            <a:fillRect/>
          </a:stretch>
        </p:blipFill>
        <p:spPr bwMode="auto">
          <a:xfrm>
            <a:off x="683568" y="771550"/>
            <a:ext cx="4968552" cy="176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2211710"/>
            <a:ext cx="26765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123478"/>
            <a:ext cx="26384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I2C</a:t>
            </a:r>
            <a:r>
              <a:rPr lang="en-GB" sz="1100" dirty="0" smtClean="0"/>
              <a:t>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I2C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SPI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93179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SPI</a:t>
            </a:r>
            <a:endParaRPr lang="en-GB" dirty="0"/>
          </a:p>
        </p:txBody>
      </p:sp>
      <p:grpSp>
        <p:nvGrpSpPr>
          <p:cNvPr id="2" name="Group 5"/>
          <p:cNvGrpSpPr/>
          <p:nvPr/>
        </p:nvGrpSpPr>
        <p:grpSpPr>
          <a:xfrm rot="1993515">
            <a:off x="388944" y="3369014"/>
            <a:ext cx="1957398" cy="1348444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363838"/>
            <a:ext cx="2492248" cy="151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267495"/>
            <a:ext cx="2117229" cy="152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 l="5195" t="53780" r="35065"/>
          <a:stretch>
            <a:fillRect/>
          </a:stretch>
        </p:blipFill>
        <p:spPr bwMode="auto">
          <a:xfrm>
            <a:off x="683568" y="771550"/>
            <a:ext cx="4968552" cy="176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/>
          <a:srcRect l="2433" t="6160" r="2193" b="5501"/>
          <a:stretch>
            <a:fillRect/>
          </a:stretch>
        </p:blipFill>
        <p:spPr bwMode="auto">
          <a:xfrm>
            <a:off x="3635896" y="2571750"/>
            <a:ext cx="163842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123478"/>
            <a:ext cx="26384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PIC18-Q41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</a:t>
            </a:r>
            <a:r>
              <a:rPr lang="en-GB" smtClean="0"/>
              <a:t>, I2C, </a:t>
            </a:r>
            <a:r>
              <a:rPr lang="en-GB" dirty="0" smtClean="0"/>
              <a:t>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PIC18xxQ41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18FxxQ41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27734"/>
            <a:ext cx="3568848" cy="1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3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664449"/>
            <a:ext cx="4876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664449"/>
            <a:ext cx="4876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flipV="1">
            <a:off x="3860800" y="1238002"/>
            <a:ext cx="0" cy="57606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3672" y="865862"/>
            <a:ext cx="81304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GND</a:t>
            </a:r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793572" y="4411608"/>
            <a:ext cx="2968" cy="27469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63778" y="4703540"/>
            <a:ext cx="75501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 VCC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915566"/>
            <a:ext cx="5194918" cy="3679057"/>
          </a:xfrm>
        </p:spPr>
        <p:txBody>
          <a:bodyPr>
            <a:normAutofit/>
          </a:bodyPr>
          <a:lstStyle/>
          <a:p>
            <a:r>
              <a:rPr lang="en-GB" sz="2000" dirty="0" smtClean="0"/>
              <a:t>Serial Peripheral Interface (SPI) is an interface bus commonly used to send data between microcontrollers and small peripherals such as </a:t>
            </a:r>
            <a:r>
              <a:rPr lang="en-GB" sz="2000" dirty="0" smtClean="0"/>
              <a:t>GLCD, shift </a:t>
            </a:r>
            <a:r>
              <a:rPr lang="en-GB" sz="2000" dirty="0" smtClean="0"/>
              <a:t>registers, sensors, and SD cards. </a:t>
            </a:r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It </a:t>
            </a:r>
            <a:r>
              <a:rPr lang="en-GB" sz="2000" dirty="0" smtClean="0"/>
              <a:t>uses separate </a:t>
            </a:r>
            <a:r>
              <a:rPr lang="en-GB" sz="2000" u="sng" dirty="0" smtClean="0"/>
              <a:t>clock</a:t>
            </a:r>
            <a:r>
              <a:rPr lang="en-GB" sz="2000" dirty="0" smtClean="0"/>
              <a:t> and </a:t>
            </a:r>
            <a:r>
              <a:rPr lang="en-GB" sz="2000" u="sng" dirty="0" smtClean="0"/>
              <a:t>data</a:t>
            </a:r>
            <a:r>
              <a:rPr lang="en-GB" sz="2000" dirty="0" smtClean="0"/>
              <a:t> lines, along with a </a:t>
            </a:r>
            <a:r>
              <a:rPr lang="en-GB" sz="2000" u="sng" dirty="0" smtClean="0"/>
              <a:t>select line </a:t>
            </a:r>
            <a:r>
              <a:rPr lang="en-GB" sz="2000" dirty="0" smtClean="0"/>
              <a:t>to choose the device you wish to talk to</a:t>
            </a:r>
            <a:r>
              <a:rPr lang="en-GB" sz="2000" dirty="0" smtClean="0"/>
              <a:t>.</a:t>
            </a:r>
          </a:p>
          <a:p>
            <a:endParaRPr lang="en-GB" sz="2000" dirty="0" smtClean="0"/>
          </a:p>
          <a:p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7817" y="52042"/>
            <a:ext cx="3533506" cy="149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643758"/>
            <a:ext cx="5354282" cy="2057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9737" y="120409"/>
            <a:ext cx="3496511" cy="135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472458"/>
            <a:ext cx="3868689" cy="231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 flipV="1">
            <a:off x="5181600" y="96396"/>
            <a:ext cx="0" cy="4320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88848" y="106680"/>
            <a:ext cx="3343592" cy="167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6216" y="3795886"/>
            <a:ext cx="0" cy="108012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5303520" y="350520"/>
            <a:ext cx="11440" cy="1676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372200" y="339502"/>
            <a:ext cx="0" cy="30243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92080" y="339502"/>
            <a:ext cx="10801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42776" y="2018546"/>
            <a:ext cx="64107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r="14956"/>
          <a:stretch>
            <a:fillRect/>
          </a:stretch>
        </p:blipFill>
        <p:spPr bwMode="auto">
          <a:xfrm>
            <a:off x="4391040" y="485016"/>
            <a:ext cx="1837144" cy="185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Straight Connector 21"/>
          <p:cNvCxnSpPr/>
          <p:nvPr/>
        </p:nvCxnSpPr>
        <p:spPr>
          <a:xfrm>
            <a:off x="6516216" y="4876006"/>
            <a:ext cx="208823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532440" y="123478"/>
            <a:ext cx="72008" cy="475252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54040" y="2324100"/>
            <a:ext cx="0" cy="10736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443364" y="252606"/>
            <a:ext cx="12556" cy="3722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436096" y="266700"/>
            <a:ext cx="1056144" cy="79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477000" y="257532"/>
            <a:ext cx="8032" cy="20665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654040" y="2315686"/>
            <a:ext cx="834792" cy="841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655310" y="3887346"/>
            <a:ext cx="1920" cy="113423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652120" y="5020022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8718550" y="400050"/>
            <a:ext cx="28590" cy="462029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560318" y="387350"/>
            <a:ext cx="3170932" cy="635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576838" y="386655"/>
            <a:ext cx="0" cy="126122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720557" y="471338"/>
            <a:ext cx="0" cy="12612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5536617" y="3872236"/>
            <a:ext cx="9548" cy="123167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546166" y="5074024"/>
            <a:ext cx="3346822" cy="1195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8869082" y="466165"/>
            <a:ext cx="13865" cy="462089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707580" y="472141"/>
            <a:ext cx="3173455" cy="1419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23528" y="1347614"/>
            <a:ext cx="3906839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000" dirty="0" smtClean="0"/>
              <a:t> This </a:t>
            </a:r>
            <a:r>
              <a:rPr lang="en-GB" sz="1000" dirty="0" smtClean="0"/>
              <a:t>is a PPS chip, so, needs to make the PPS match these assignments</a:t>
            </a:r>
          </a:p>
          <a:p>
            <a:endParaRPr lang="en-GB" sz="1000" dirty="0" smtClean="0"/>
          </a:p>
          <a:p>
            <a:r>
              <a:rPr lang="en-GB" sz="1000" dirty="0" smtClean="0"/>
              <a:t>#</a:t>
            </a:r>
            <a:r>
              <a:rPr lang="en-GB" sz="1000" dirty="0" smtClean="0"/>
              <a:t>DEFINE GLCD_</a:t>
            </a:r>
            <a:r>
              <a:rPr lang="en-GB" sz="1000" b="1" dirty="0" smtClean="0"/>
              <a:t>DO</a:t>
            </a:r>
            <a:r>
              <a:rPr lang="en-GB" sz="1000" dirty="0" smtClean="0"/>
              <a:t>     portB.5</a:t>
            </a:r>
          </a:p>
          <a:p>
            <a:r>
              <a:rPr lang="en-GB" sz="1000" dirty="0" smtClean="0"/>
              <a:t>#DEFINE GLCD_</a:t>
            </a:r>
            <a:r>
              <a:rPr lang="en-GB" sz="1000" b="1" dirty="0" smtClean="0"/>
              <a:t>SCK  </a:t>
            </a:r>
            <a:r>
              <a:rPr lang="en-GB" sz="1000" dirty="0" smtClean="0"/>
              <a:t>  portB.7</a:t>
            </a:r>
          </a:p>
          <a:p>
            <a:endParaRPr lang="en-GB" sz="1000" dirty="0" smtClean="0"/>
          </a:p>
          <a:p>
            <a:r>
              <a:rPr lang="en-GB" sz="1000" dirty="0" smtClean="0"/>
              <a:t>'Pin mappings for </a:t>
            </a:r>
            <a:r>
              <a:rPr lang="en-GB" sz="1000" dirty="0" smtClean="0"/>
              <a:t>GCLD</a:t>
            </a:r>
            <a:endParaRPr lang="en-GB" sz="1000" dirty="0" smtClean="0"/>
          </a:p>
          <a:p>
            <a:r>
              <a:rPr lang="en-GB" sz="1000" dirty="0" smtClean="0"/>
              <a:t>#DEFINE GLCD_</a:t>
            </a:r>
            <a:r>
              <a:rPr lang="en-GB" sz="1000" b="1" dirty="0" smtClean="0"/>
              <a:t>DC</a:t>
            </a:r>
            <a:r>
              <a:rPr lang="en-GB" sz="1000" dirty="0" smtClean="0"/>
              <a:t>     porta.4</a:t>
            </a:r>
          </a:p>
          <a:p>
            <a:r>
              <a:rPr lang="en-GB" sz="1000" dirty="0" smtClean="0"/>
              <a:t>#DEFINE GLCD_</a:t>
            </a:r>
            <a:r>
              <a:rPr lang="en-GB" sz="1000" b="1" dirty="0" smtClean="0"/>
              <a:t>CS</a:t>
            </a:r>
            <a:r>
              <a:rPr lang="en-GB" sz="1000" dirty="0" smtClean="0"/>
              <a:t>     porta.5</a:t>
            </a:r>
          </a:p>
          <a:p>
            <a:r>
              <a:rPr lang="en-GB" sz="1000" dirty="0" smtClean="0"/>
              <a:t>#DEFINE GLCD_</a:t>
            </a:r>
            <a:r>
              <a:rPr lang="en-GB" sz="1000" b="1" dirty="0" smtClean="0"/>
              <a:t>RESET</a:t>
            </a:r>
            <a:r>
              <a:rPr lang="en-GB" sz="1000" dirty="0" smtClean="0"/>
              <a:t>  porta.1</a:t>
            </a:r>
          </a:p>
          <a:p>
            <a:endParaRPr lang="en-GB" dirty="0"/>
          </a:p>
        </p:txBody>
      </p:sp>
      <p:sp>
        <p:nvSpPr>
          <p:cNvPr id="83" name="Rectangle 82"/>
          <p:cNvSpPr/>
          <p:nvPr/>
        </p:nvSpPr>
        <p:spPr>
          <a:xfrm>
            <a:off x="4499992" y="915566"/>
            <a:ext cx="1656184" cy="864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/>
              <a:t>SPI GLCD</a:t>
            </a:r>
          </a:p>
          <a:p>
            <a:pPr algn="ctr"/>
            <a:r>
              <a:rPr lang="en-GB" dirty="0" smtClean="0"/>
              <a:t>Great Cow BASIC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13638</TotalTime>
  <Words>549</Words>
  <Application>Microsoft Office PowerPoint</Application>
  <PresentationFormat>On-screen Show (16:9)</PresentationFormat>
  <Paragraphs>108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Great Cow BASIC Part 14</vt:lpstr>
      <vt:lpstr>PIC18FxxQ41</vt:lpstr>
      <vt:lpstr>Videos...</vt:lpstr>
      <vt:lpstr>Great Cow BASIC Compiler</vt:lpstr>
      <vt:lpstr>Hardware</vt:lpstr>
      <vt:lpstr>Hardware</vt:lpstr>
      <vt:lpstr>Hardware</vt:lpstr>
      <vt:lpstr>SPI</vt:lpstr>
      <vt:lpstr>Setup</vt:lpstr>
      <vt:lpstr>Lab</vt:lpstr>
      <vt:lpstr>Slide 11</vt:lpstr>
      <vt:lpstr>SPI</vt:lpstr>
      <vt:lpstr>Videos...</vt:lpstr>
      <vt:lpstr>Great Cow BASIC</vt:lpstr>
      <vt:lpstr>Slide 15</vt:lpstr>
      <vt:lpstr>Backup Slides</vt:lpstr>
      <vt:lpstr>SPI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850</cp:revision>
  <dcterms:created xsi:type="dcterms:W3CDTF">2019-01-08T20:03:06Z</dcterms:created>
  <dcterms:modified xsi:type="dcterms:W3CDTF">2021-01-31T16:50:06Z</dcterms:modified>
</cp:coreProperties>
</file>