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83" r:id="rId3"/>
    <p:sldId id="264" r:id="rId4"/>
    <p:sldId id="285" r:id="rId5"/>
    <p:sldId id="282" r:id="rId6"/>
    <p:sldId id="326" r:id="rId7"/>
    <p:sldId id="327" r:id="rId8"/>
    <p:sldId id="322" r:id="rId9"/>
    <p:sldId id="324" r:id="rId10"/>
    <p:sldId id="325" r:id="rId11"/>
    <p:sldId id="329" r:id="rId12"/>
    <p:sldId id="331" r:id="rId13"/>
    <p:sldId id="333" r:id="rId14"/>
    <p:sldId id="330" r:id="rId15"/>
    <p:sldId id="280" r:id="rId16"/>
    <p:sldId id="289" r:id="rId17"/>
    <p:sldId id="297" r:id="rId18"/>
    <p:sldId id="298" r:id="rId19"/>
    <p:sldId id="332" r:id="rId20"/>
  </p:sldIdLst>
  <p:sldSz cx="9144000" cy="5143500" type="screen16x9"/>
  <p:notesSz cx="6858000" cy="9144000"/>
  <p:defaultTextStyle>
    <a:defPPr>
      <a:defRPr lang="en-US"/>
    </a:defPPr>
    <a:lvl1pPr marL="0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25318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50636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275954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701273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126591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551909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2977227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402546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4C3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 autoAdjust="0"/>
    <p:restoredTop sz="94660"/>
  </p:normalViewPr>
  <p:slideViewPr>
    <p:cSldViewPr>
      <p:cViewPr>
        <p:scale>
          <a:sx n="150" d="100"/>
          <a:sy n="150" d="100"/>
        </p:scale>
        <p:origin x="-72" y="-19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7" d="100"/>
          <a:sy n="97" d="100"/>
        </p:scale>
        <p:origin x="-3582" y="-11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2E545A-AB39-44F0-B5A6-04A90C6C9399}" type="datetimeFigureOut">
              <a:rPr lang="en-GB" smtClean="0"/>
              <a:pPr/>
              <a:t>04/02/2021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4131C5-F37A-4CF6-BFE3-A572240BD623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100B3C-2E11-428B-8555-A77018253716}" type="datetimeFigureOut">
              <a:rPr lang="en-GB" smtClean="0"/>
              <a:pPr/>
              <a:t>04/02/2021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33471A-AA0F-4CD3-BA89-C1C7FB68C6DB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25318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850636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275954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701273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126591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551909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977227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402546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1" y="1597824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1" y="2914651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25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506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759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012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265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51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77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4025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04/02/2021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04/02/2021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3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1" y="154783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04/02/2021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04/02/2021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7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425318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85063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27595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701273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12659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55190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977227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402546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04/02/2021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900115"/>
            <a:ext cx="4038599" cy="254555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2" y="900115"/>
            <a:ext cx="4038599" cy="254555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04/02/2021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5980"/>
            <a:ext cx="8229601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151336"/>
            <a:ext cx="4040188" cy="479823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25318" indent="0">
              <a:buNone/>
              <a:defRPr sz="1900" b="1"/>
            </a:lvl2pPr>
            <a:lvl3pPr marL="850636" indent="0">
              <a:buNone/>
              <a:defRPr sz="1700" b="1"/>
            </a:lvl3pPr>
            <a:lvl4pPr marL="1275954" indent="0">
              <a:buNone/>
              <a:defRPr sz="1500" b="1"/>
            </a:lvl4pPr>
            <a:lvl5pPr marL="1701273" indent="0">
              <a:buNone/>
              <a:defRPr sz="1500" b="1"/>
            </a:lvl5pPr>
            <a:lvl6pPr marL="2126591" indent="0">
              <a:buNone/>
              <a:defRPr sz="1500" b="1"/>
            </a:lvl6pPr>
            <a:lvl7pPr marL="2551909" indent="0">
              <a:buNone/>
              <a:defRPr sz="1500" b="1"/>
            </a:lvl7pPr>
            <a:lvl8pPr marL="2977227" indent="0">
              <a:buNone/>
              <a:defRPr sz="1500" b="1"/>
            </a:lvl8pPr>
            <a:lvl9pPr marL="3402546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1631156"/>
            <a:ext cx="4040188" cy="2963466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6"/>
            <a:ext cx="4041775" cy="479823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25318" indent="0">
              <a:buNone/>
              <a:defRPr sz="1900" b="1"/>
            </a:lvl2pPr>
            <a:lvl3pPr marL="850636" indent="0">
              <a:buNone/>
              <a:defRPr sz="1700" b="1"/>
            </a:lvl3pPr>
            <a:lvl4pPr marL="1275954" indent="0">
              <a:buNone/>
              <a:defRPr sz="1500" b="1"/>
            </a:lvl4pPr>
            <a:lvl5pPr marL="1701273" indent="0">
              <a:buNone/>
              <a:defRPr sz="1500" b="1"/>
            </a:lvl5pPr>
            <a:lvl6pPr marL="2126591" indent="0">
              <a:buNone/>
              <a:defRPr sz="1500" b="1"/>
            </a:lvl6pPr>
            <a:lvl7pPr marL="2551909" indent="0">
              <a:buNone/>
              <a:defRPr sz="1500" b="1"/>
            </a:lvl7pPr>
            <a:lvl8pPr marL="2977227" indent="0">
              <a:buNone/>
              <a:defRPr sz="1500" b="1"/>
            </a:lvl8pPr>
            <a:lvl9pPr marL="3402546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04/02/2021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04/02/2021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04/02/2021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9" y="204789"/>
            <a:ext cx="3008313" cy="871538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2" y="204790"/>
            <a:ext cx="5111749" cy="4389834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9" y="1076328"/>
            <a:ext cx="3008313" cy="3518297"/>
          </a:xfrm>
        </p:spPr>
        <p:txBody>
          <a:bodyPr/>
          <a:lstStyle>
            <a:lvl1pPr marL="0" indent="0">
              <a:buNone/>
              <a:defRPr sz="1300"/>
            </a:lvl1pPr>
            <a:lvl2pPr marL="425318" indent="0">
              <a:buNone/>
              <a:defRPr sz="1100"/>
            </a:lvl2pPr>
            <a:lvl3pPr marL="850636" indent="0">
              <a:buNone/>
              <a:defRPr sz="900"/>
            </a:lvl3pPr>
            <a:lvl4pPr marL="1275954" indent="0">
              <a:buNone/>
              <a:defRPr sz="800"/>
            </a:lvl4pPr>
            <a:lvl5pPr marL="1701273" indent="0">
              <a:buNone/>
              <a:defRPr sz="800"/>
            </a:lvl5pPr>
            <a:lvl6pPr marL="2126591" indent="0">
              <a:buNone/>
              <a:defRPr sz="800"/>
            </a:lvl6pPr>
            <a:lvl7pPr marL="2551909" indent="0">
              <a:buNone/>
              <a:defRPr sz="800"/>
            </a:lvl7pPr>
            <a:lvl8pPr marL="2977227" indent="0">
              <a:buNone/>
              <a:defRPr sz="800"/>
            </a:lvl8pPr>
            <a:lvl9pPr marL="3402546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04/02/2021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000"/>
            </a:lvl1pPr>
            <a:lvl2pPr marL="425318" indent="0">
              <a:buNone/>
              <a:defRPr sz="2600"/>
            </a:lvl2pPr>
            <a:lvl3pPr marL="850636" indent="0">
              <a:buNone/>
              <a:defRPr sz="2200"/>
            </a:lvl3pPr>
            <a:lvl4pPr marL="1275954" indent="0">
              <a:buNone/>
              <a:defRPr sz="1900"/>
            </a:lvl4pPr>
            <a:lvl5pPr marL="1701273" indent="0">
              <a:buNone/>
              <a:defRPr sz="1900"/>
            </a:lvl5pPr>
            <a:lvl6pPr marL="2126591" indent="0">
              <a:buNone/>
              <a:defRPr sz="1900"/>
            </a:lvl6pPr>
            <a:lvl7pPr marL="2551909" indent="0">
              <a:buNone/>
              <a:defRPr sz="1900"/>
            </a:lvl7pPr>
            <a:lvl8pPr marL="2977227" indent="0">
              <a:buNone/>
              <a:defRPr sz="1900"/>
            </a:lvl8pPr>
            <a:lvl9pPr marL="3402546" indent="0">
              <a:buNone/>
              <a:defRPr sz="19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8"/>
            <a:ext cx="5486400" cy="603647"/>
          </a:xfrm>
        </p:spPr>
        <p:txBody>
          <a:bodyPr/>
          <a:lstStyle>
            <a:lvl1pPr marL="0" indent="0">
              <a:buNone/>
              <a:defRPr sz="1300"/>
            </a:lvl1pPr>
            <a:lvl2pPr marL="425318" indent="0">
              <a:buNone/>
              <a:defRPr sz="1100"/>
            </a:lvl2pPr>
            <a:lvl3pPr marL="850636" indent="0">
              <a:buNone/>
              <a:defRPr sz="900"/>
            </a:lvl3pPr>
            <a:lvl4pPr marL="1275954" indent="0">
              <a:buNone/>
              <a:defRPr sz="800"/>
            </a:lvl4pPr>
            <a:lvl5pPr marL="1701273" indent="0">
              <a:buNone/>
              <a:defRPr sz="800"/>
            </a:lvl5pPr>
            <a:lvl6pPr marL="2126591" indent="0">
              <a:buNone/>
              <a:defRPr sz="800"/>
            </a:lvl6pPr>
            <a:lvl7pPr marL="2551909" indent="0">
              <a:buNone/>
              <a:defRPr sz="800"/>
            </a:lvl7pPr>
            <a:lvl8pPr marL="2977227" indent="0">
              <a:buNone/>
              <a:defRPr sz="800"/>
            </a:lvl8pPr>
            <a:lvl9pPr marL="3402546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04/02/2021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2" y="205980"/>
            <a:ext cx="8229601" cy="857250"/>
          </a:xfrm>
          <a:prstGeom prst="rect">
            <a:avLst/>
          </a:prstGeom>
        </p:spPr>
        <p:txBody>
          <a:bodyPr vert="horz" lIns="85064" tIns="42531" rIns="85064" bIns="4253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200151"/>
            <a:ext cx="8229601" cy="3394472"/>
          </a:xfrm>
          <a:prstGeom prst="rect">
            <a:avLst/>
          </a:prstGeom>
        </p:spPr>
        <p:txBody>
          <a:bodyPr vert="horz" lIns="85064" tIns="42531" rIns="85064" bIns="425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1" y="4767267"/>
            <a:ext cx="2133600" cy="273844"/>
          </a:xfrm>
          <a:prstGeom prst="rect">
            <a:avLst/>
          </a:prstGeom>
        </p:spPr>
        <p:txBody>
          <a:bodyPr vert="horz" lIns="85064" tIns="42531" rIns="85064" bIns="42531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3AACB-D821-4991-9D88-46EB8D29E619}" type="datetimeFigureOut">
              <a:rPr lang="en-GB" smtClean="0"/>
              <a:pPr/>
              <a:t>04/02/2021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1" y="4767267"/>
            <a:ext cx="2895600" cy="273844"/>
          </a:xfrm>
          <a:prstGeom prst="rect">
            <a:avLst/>
          </a:prstGeom>
        </p:spPr>
        <p:txBody>
          <a:bodyPr vert="horz" lIns="85064" tIns="42531" rIns="85064" bIns="42531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7"/>
            <a:ext cx="2133600" cy="273844"/>
          </a:xfrm>
          <a:prstGeom prst="rect">
            <a:avLst/>
          </a:prstGeom>
        </p:spPr>
        <p:txBody>
          <a:bodyPr vert="horz" lIns="85064" tIns="42531" rIns="85064" bIns="42531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advClick="0"/>
  <p:txStyles>
    <p:titleStyle>
      <a:lvl1pPr algn="ctr" defTabSz="850636" rtl="0" eaLnBrk="1" latinLnBrk="0" hangingPunct="1">
        <a:spcBef>
          <a:spcPct val="0"/>
        </a:spcBef>
        <a:buNone/>
        <a:defRPr sz="4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8988" indent="-318988" algn="l" defTabSz="850636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91142" indent="-265824" algn="l" defTabSz="850636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63295" indent="-212659" algn="l" defTabSz="850636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88614" indent="-212659" algn="l" defTabSz="850636" rtl="0" eaLnBrk="1" latinLnBrk="0" hangingPunct="1">
        <a:spcBef>
          <a:spcPct val="20000"/>
        </a:spcBef>
        <a:buFont typeface="Arial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3932" indent="-212659" algn="l" defTabSz="850636" rtl="0" eaLnBrk="1" latinLnBrk="0" hangingPunct="1">
        <a:spcBef>
          <a:spcPct val="20000"/>
        </a:spcBef>
        <a:buFont typeface="Arial" pitchFamily="34" charset="0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39250" indent="-212659" algn="l" defTabSz="850636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64568" indent="-212659" algn="l" defTabSz="850636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89887" indent="-212659" algn="l" defTabSz="850636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15205" indent="-212659" algn="l" defTabSz="850636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25318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50636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75954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01273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26591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51909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77227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02546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Great Cow BASIC</a:t>
            </a:r>
            <a:br>
              <a:rPr lang="en-GB" dirty="0" smtClean="0"/>
            </a:br>
            <a:r>
              <a:rPr lang="en-GB" dirty="0" smtClean="0"/>
              <a:t>Part 17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3" y="2914650"/>
            <a:ext cx="8784976" cy="1925352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Great Cow BASIC  for the PIC18FxxQ41 chip Family</a:t>
            </a:r>
            <a:endParaRPr lang="en-GB" dirty="0"/>
          </a:p>
          <a:p>
            <a:pPr algn="l"/>
            <a:endParaRPr lang="en-GB" dirty="0" smtClean="0"/>
          </a:p>
          <a:p>
            <a:pPr algn="l"/>
            <a:endParaRPr lang="en-GB" dirty="0"/>
          </a:p>
          <a:p>
            <a:pPr algn="l"/>
            <a:r>
              <a:rPr lang="en-GB" sz="1700" dirty="0" smtClean="0"/>
              <a:t>January 2021</a:t>
            </a:r>
            <a:endParaRPr lang="en-GB" sz="1700" dirty="0"/>
          </a:p>
        </p:txBody>
      </p:sp>
      <p:pic>
        <p:nvPicPr>
          <p:cNvPr id="1026" name="Picture 2" descr="D:\Build\AnobiumTranspare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15149" y="0"/>
            <a:ext cx="1828859" cy="771550"/>
          </a:xfrm>
          <a:prstGeom prst="rect">
            <a:avLst/>
          </a:prstGeom>
          <a:noFill/>
        </p:spPr>
      </p:pic>
      <p:sp>
        <p:nvSpPr>
          <p:cNvPr id="4" name="AutoShape 2" descr="ICSP connection"/>
          <p:cNvSpPr>
            <a:spLocks noChangeAspect="1" noChangeArrowheads="1"/>
          </p:cNvSpPr>
          <p:nvPr/>
        </p:nvSpPr>
        <p:spPr bwMode="auto">
          <a:xfrm>
            <a:off x="155575" y="-144461"/>
            <a:ext cx="304800" cy="304801"/>
          </a:xfrm>
          <a:prstGeom prst="rect">
            <a:avLst/>
          </a:prstGeom>
          <a:noFill/>
        </p:spPr>
        <p:txBody>
          <a:bodyPr vert="horz" wrap="square" lIns="85064" tIns="42531" rIns="85064" bIns="42531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pic>
        <p:nvPicPr>
          <p:cNvPr id="10241" name="Picture 1"/>
          <p:cNvPicPr>
            <a:picLocks noChangeAspect="1" noChangeArrowheads="1"/>
          </p:cNvPicPr>
          <p:nvPr/>
        </p:nvPicPr>
        <p:blipFill>
          <a:blip r:embed="rId3" cstate="print"/>
          <a:srcRect l="8600" t="14166" r="7684" b="8911"/>
          <a:stretch>
            <a:fillRect/>
          </a:stretch>
        </p:blipFill>
        <p:spPr bwMode="auto">
          <a:xfrm>
            <a:off x="179512" y="238691"/>
            <a:ext cx="2448272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76256" y="3363839"/>
            <a:ext cx="1928242" cy="1429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Flowchart: Process 43"/>
          <p:cNvSpPr/>
          <p:nvPr/>
        </p:nvSpPr>
        <p:spPr>
          <a:xfrm>
            <a:off x="2051720" y="2161188"/>
            <a:ext cx="4796755" cy="1152128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/>
          <p:cNvSpPr/>
          <p:nvPr/>
        </p:nvSpPr>
        <p:spPr>
          <a:xfrm>
            <a:off x="107504" y="2161187"/>
            <a:ext cx="1605103" cy="14252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200" dirty="0" smtClean="0"/>
              <a:t>Great Cow BASIC </a:t>
            </a:r>
            <a:r>
              <a:rPr lang="en-GB" sz="1600" dirty="0" smtClean="0"/>
              <a:t>Compiler</a:t>
            </a:r>
            <a:endParaRPr lang="en-GB" sz="1200" dirty="0"/>
          </a:p>
        </p:txBody>
      </p:sp>
      <p:sp>
        <p:nvSpPr>
          <p:cNvPr id="15" name="Flowchart: Document 14"/>
          <p:cNvSpPr/>
          <p:nvPr/>
        </p:nvSpPr>
        <p:spPr>
          <a:xfrm>
            <a:off x="2451115" y="1297092"/>
            <a:ext cx="1152128" cy="72008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Source Code</a:t>
            </a:r>
            <a:endParaRPr lang="en-GB" sz="1600" dirty="0"/>
          </a:p>
        </p:txBody>
      </p:sp>
      <p:sp>
        <p:nvSpPr>
          <p:cNvPr id="16" name="Flowchart: Process 15"/>
          <p:cNvSpPr/>
          <p:nvPr/>
        </p:nvSpPr>
        <p:spPr>
          <a:xfrm>
            <a:off x="2271095" y="2449220"/>
            <a:ext cx="1512168" cy="57606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 smtClean="0"/>
              <a:t>Preprocessor</a:t>
            </a:r>
            <a:endParaRPr lang="en-GB" sz="1600" dirty="0"/>
          </a:p>
        </p:txBody>
      </p:sp>
      <p:sp>
        <p:nvSpPr>
          <p:cNvPr id="17" name="Flowchart: Document 16"/>
          <p:cNvSpPr/>
          <p:nvPr/>
        </p:nvSpPr>
        <p:spPr>
          <a:xfrm>
            <a:off x="2451115" y="3601348"/>
            <a:ext cx="1152128" cy="72008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Libraries</a:t>
            </a:r>
            <a:endParaRPr lang="en-GB" sz="1600" dirty="0"/>
          </a:p>
        </p:txBody>
      </p:sp>
      <p:sp>
        <p:nvSpPr>
          <p:cNvPr id="18" name="Flowchart: Process 17"/>
          <p:cNvSpPr/>
          <p:nvPr/>
        </p:nvSpPr>
        <p:spPr>
          <a:xfrm>
            <a:off x="3995936" y="2449220"/>
            <a:ext cx="1224136" cy="57606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Code Translator</a:t>
            </a:r>
            <a:endParaRPr lang="en-GB" sz="1600" dirty="0"/>
          </a:p>
        </p:txBody>
      </p:sp>
      <p:sp>
        <p:nvSpPr>
          <p:cNvPr id="19" name="Flowchart: Process 18"/>
          <p:cNvSpPr/>
          <p:nvPr/>
        </p:nvSpPr>
        <p:spPr>
          <a:xfrm>
            <a:off x="5436096" y="2449220"/>
            <a:ext cx="1224136" cy="57606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Assembler</a:t>
            </a:r>
            <a:endParaRPr lang="en-GB" sz="1600" dirty="0"/>
          </a:p>
        </p:txBody>
      </p:sp>
      <p:sp>
        <p:nvSpPr>
          <p:cNvPr id="20" name="Flowchart: Process 19"/>
          <p:cNvSpPr/>
          <p:nvPr/>
        </p:nvSpPr>
        <p:spPr>
          <a:xfrm>
            <a:off x="6948264" y="2449220"/>
            <a:ext cx="1224136" cy="576064"/>
          </a:xfrm>
          <a:prstGeom prst="flowChartProcess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Linker</a:t>
            </a:r>
            <a:endParaRPr lang="en-GB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2066182" y="920259"/>
            <a:ext cx="18742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High Level Language</a:t>
            </a:r>
            <a:endParaRPr lang="en-GB" sz="1600" dirty="0"/>
          </a:p>
        </p:txBody>
      </p:sp>
      <p:cxnSp>
        <p:nvCxnSpPr>
          <p:cNvPr id="27" name="Straight Arrow Connector 26"/>
          <p:cNvCxnSpPr>
            <a:stCxn id="18" idx="3"/>
            <a:endCxn id="19" idx="1"/>
          </p:cNvCxnSpPr>
          <p:nvPr/>
        </p:nvCxnSpPr>
        <p:spPr>
          <a:xfrm>
            <a:off x="5220072" y="2737252"/>
            <a:ext cx="2160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027179" y="1969567"/>
            <a:ext cx="0" cy="4796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3027179" y="3025284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6" idx="3"/>
            <a:endCxn id="18" idx="1"/>
          </p:cNvCxnSpPr>
          <p:nvPr/>
        </p:nvCxnSpPr>
        <p:spPr>
          <a:xfrm>
            <a:off x="3783263" y="2737252"/>
            <a:ext cx="21267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lowchart: Document 36"/>
          <p:cNvSpPr/>
          <p:nvPr/>
        </p:nvSpPr>
        <p:spPr>
          <a:xfrm>
            <a:off x="6156176" y="3457332"/>
            <a:ext cx="1296144" cy="1008112"/>
          </a:xfrm>
          <a:prstGeom prst="flowChartDocumen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GB" sz="1600" dirty="0" smtClean="0"/>
              <a:t>Assembly Language</a:t>
            </a:r>
          </a:p>
          <a:p>
            <a:pPr algn="ctr"/>
            <a:r>
              <a:rPr lang="en-GB" sz="1600" dirty="0" smtClean="0"/>
              <a:t>file</a:t>
            </a:r>
          </a:p>
          <a:p>
            <a:pPr algn="ctr"/>
            <a:endParaRPr lang="en-GB" sz="1600" dirty="0"/>
          </a:p>
        </p:txBody>
      </p:sp>
      <p:sp>
        <p:nvSpPr>
          <p:cNvPr id="38" name="Flowchart: Document 37"/>
          <p:cNvSpPr/>
          <p:nvPr/>
        </p:nvSpPr>
        <p:spPr>
          <a:xfrm>
            <a:off x="7668344" y="3457332"/>
            <a:ext cx="1296144" cy="1008112"/>
          </a:xfrm>
          <a:prstGeom prst="flowChartDocumen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GB" sz="1600" dirty="0" smtClean="0"/>
              <a:t>Absolute Machine Code</a:t>
            </a:r>
          </a:p>
          <a:p>
            <a:pPr algn="ctr"/>
            <a:r>
              <a:rPr lang="en-GB" sz="1600" dirty="0" smtClean="0"/>
              <a:t>HEX file</a:t>
            </a:r>
          </a:p>
          <a:p>
            <a:pPr algn="ctr"/>
            <a:endParaRPr lang="en-GB" sz="1600" dirty="0"/>
          </a:p>
        </p:txBody>
      </p:sp>
      <p:cxnSp>
        <p:nvCxnSpPr>
          <p:cNvPr id="40" name="Shape 39"/>
          <p:cNvCxnSpPr>
            <a:stCxn id="19" idx="3"/>
            <a:endCxn id="37" idx="0"/>
          </p:cNvCxnSpPr>
          <p:nvPr/>
        </p:nvCxnSpPr>
        <p:spPr>
          <a:xfrm>
            <a:off x="6660232" y="2737252"/>
            <a:ext cx="144016" cy="72008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hape 41"/>
          <p:cNvCxnSpPr>
            <a:stCxn id="20" idx="3"/>
            <a:endCxn id="38" idx="0"/>
          </p:cNvCxnSpPr>
          <p:nvPr/>
        </p:nvCxnSpPr>
        <p:spPr>
          <a:xfrm>
            <a:off x="8172400" y="2737252"/>
            <a:ext cx="144016" cy="72008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660232" y="4537452"/>
            <a:ext cx="16152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8 bit PIC and AVR</a:t>
            </a:r>
            <a:endParaRPr lang="en-GB" sz="1600" dirty="0"/>
          </a:p>
        </p:txBody>
      </p:sp>
      <p:sp>
        <p:nvSpPr>
          <p:cNvPr id="4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857250"/>
          </a:xfrm>
        </p:spPr>
        <p:txBody>
          <a:bodyPr/>
          <a:lstStyle/>
          <a:p>
            <a:pPr algn="l"/>
            <a:r>
              <a:rPr lang="en-GB" dirty="0" smtClean="0"/>
              <a:t>Compiler options</a:t>
            </a:r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6960121" y="1724025"/>
            <a:ext cx="1255712" cy="6463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PIC-AS, MPASM, </a:t>
            </a:r>
          </a:p>
          <a:p>
            <a:pPr algn="ctr"/>
            <a:r>
              <a:rPr lang="en-GB" sz="1200" dirty="0" smtClean="0"/>
              <a:t>MPLAB-IDE,</a:t>
            </a:r>
          </a:p>
          <a:p>
            <a:pPr algn="ctr"/>
            <a:r>
              <a:rPr lang="en-GB" sz="1200" dirty="0" smtClean="0"/>
              <a:t>GPASM, etc </a:t>
            </a:r>
            <a:endParaRPr lang="en-GB" sz="1200" dirty="0"/>
          </a:p>
        </p:txBody>
      </p:sp>
      <p:cxnSp>
        <p:nvCxnSpPr>
          <p:cNvPr id="28" name="Shape 27"/>
          <p:cNvCxnSpPr>
            <a:stCxn id="37" idx="3"/>
            <a:endCxn id="20" idx="2"/>
          </p:cNvCxnSpPr>
          <p:nvPr/>
        </p:nvCxnSpPr>
        <p:spPr>
          <a:xfrm flipV="1">
            <a:off x="7452320" y="3025284"/>
            <a:ext cx="108012" cy="93610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lowchart: Document 32"/>
          <p:cNvSpPr/>
          <p:nvPr/>
        </p:nvSpPr>
        <p:spPr>
          <a:xfrm>
            <a:off x="5508104" y="843558"/>
            <a:ext cx="1296144" cy="720080"/>
          </a:xfrm>
          <a:prstGeom prst="flowChartDocumen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GB" sz="1600" dirty="0" smtClean="0"/>
              <a:t>Reports:</a:t>
            </a:r>
          </a:p>
          <a:p>
            <a:pPr algn="ctr"/>
            <a:r>
              <a:rPr lang="en-GB" sz="1600" dirty="0" smtClean="0"/>
              <a:t>TXT and HTML</a:t>
            </a:r>
          </a:p>
          <a:p>
            <a:pPr algn="ctr"/>
            <a:endParaRPr lang="en-GB" sz="1600" dirty="0"/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6300192" y="1491630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764310" y="1905000"/>
            <a:ext cx="267227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Great Cow BASIC Compiler</a:t>
            </a:r>
            <a:endParaRPr lang="en-GB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835695" y="2475300"/>
            <a:ext cx="1605103" cy="14252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200" dirty="0" smtClean="0"/>
              <a:t>Great Cow BASIC </a:t>
            </a:r>
            <a:r>
              <a:rPr lang="en-GB" sz="1600" dirty="0" smtClean="0"/>
              <a:t>Compiler</a:t>
            </a:r>
            <a:endParaRPr lang="en-GB" sz="1200" dirty="0"/>
          </a:p>
        </p:txBody>
      </p:sp>
      <p:grpSp>
        <p:nvGrpSpPr>
          <p:cNvPr id="2" name="Group 15"/>
          <p:cNvGrpSpPr/>
          <p:nvPr/>
        </p:nvGrpSpPr>
        <p:grpSpPr>
          <a:xfrm>
            <a:off x="1783854" y="2366980"/>
            <a:ext cx="3313129" cy="1754113"/>
            <a:chOff x="1783854" y="2366980"/>
            <a:chExt cx="3313129" cy="1754113"/>
          </a:xfrm>
        </p:grpSpPr>
        <p:sp>
          <p:nvSpPr>
            <p:cNvPr id="5" name="Oval 4"/>
            <p:cNvSpPr/>
            <p:nvPr/>
          </p:nvSpPr>
          <p:spPr>
            <a:xfrm>
              <a:off x="1783854" y="2366980"/>
              <a:ext cx="1852042" cy="1754113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GB" sz="1200" dirty="0" smtClean="0"/>
                <a:t>An Editor</a:t>
              </a:r>
              <a:endParaRPr lang="en-GB" sz="1200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3491880" y="2931790"/>
              <a:ext cx="1605103" cy="8770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GB" sz="1200" dirty="0" smtClean="0"/>
                <a:t>Scripts</a:t>
              </a:r>
              <a:endParaRPr lang="en-GB" sz="1200" dirty="0"/>
            </a:p>
          </p:txBody>
        </p:sp>
      </p:grpSp>
      <p:sp>
        <p:nvSpPr>
          <p:cNvPr id="6" name="Oval 5"/>
          <p:cNvSpPr/>
          <p:nvPr/>
        </p:nvSpPr>
        <p:spPr>
          <a:xfrm>
            <a:off x="323528" y="2805508"/>
            <a:ext cx="1605103" cy="8770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200" dirty="0" smtClean="0"/>
              <a:t>Programmers</a:t>
            </a:r>
            <a:endParaRPr lang="en-GB" sz="1200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857250"/>
          </a:xfrm>
        </p:spPr>
        <p:txBody>
          <a:bodyPr/>
          <a:lstStyle/>
          <a:p>
            <a:pPr algn="l"/>
            <a:r>
              <a:rPr lang="en-GB" dirty="0" smtClean="0"/>
              <a:t>The Variants for Linux, BSD &amp; Mac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5436096" y="1563638"/>
            <a:ext cx="3528392" cy="22929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$ time LC_ALL=C  /opt/GCBASIC/makehex.sh code9.gcb</a:t>
            </a:r>
            <a:br>
              <a:rPr lang="en-GB" sz="1100" dirty="0" smtClean="0"/>
            </a:br>
            <a:r>
              <a:rPr lang="en-GB" sz="1100" dirty="0" smtClean="0"/>
              <a:t>Great Cow BASIC (0.98.07 RC07 2020-04-01 (Linux 64 bit))</a:t>
            </a:r>
            <a:br>
              <a:rPr lang="en-GB" sz="1100" dirty="0" smtClean="0"/>
            </a:br>
            <a:r>
              <a:rPr lang="en-GB" sz="1100" dirty="0" smtClean="0"/>
              <a:t/>
            </a:r>
            <a:br>
              <a:rPr lang="en-GB" sz="1100" dirty="0" smtClean="0"/>
            </a:br>
            <a:r>
              <a:rPr lang="en-GB" sz="1100" dirty="0" smtClean="0"/>
              <a:t>Compiling code9.gcb ...</a:t>
            </a:r>
            <a:br>
              <a:rPr lang="en-GB" sz="1100" dirty="0" smtClean="0"/>
            </a:br>
            <a:r>
              <a:rPr lang="en-GB" sz="1100" dirty="0" smtClean="0"/>
              <a:t>Done</a:t>
            </a:r>
            <a:br>
              <a:rPr lang="en-GB" sz="1100" dirty="0" smtClean="0"/>
            </a:br>
            <a:r>
              <a:rPr lang="en-GB" sz="1100" dirty="0" smtClean="0"/>
              <a:t/>
            </a:r>
            <a:br>
              <a:rPr lang="en-GB" sz="1100" dirty="0" smtClean="0"/>
            </a:br>
            <a:r>
              <a:rPr lang="en-GB" sz="1100" dirty="0" smtClean="0"/>
              <a:t>Assembling program ...</a:t>
            </a:r>
            <a:br>
              <a:rPr lang="en-GB" sz="1100" dirty="0" smtClean="0"/>
            </a:br>
            <a:r>
              <a:rPr lang="en-GB" sz="1100" dirty="0" smtClean="0"/>
              <a:t/>
            </a:r>
            <a:br>
              <a:rPr lang="en-GB" sz="1100" dirty="0" smtClean="0"/>
            </a:br>
            <a:r>
              <a:rPr lang="en-GB" sz="1100" dirty="0" smtClean="0"/>
              <a:t>Program assembled successfully!</a:t>
            </a:r>
            <a:br>
              <a:rPr lang="en-GB" sz="1100" dirty="0" smtClean="0"/>
            </a:br>
            <a:r>
              <a:rPr lang="en-GB" sz="1100" dirty="0" smtClean="0"/>
              <a:t/>
            </a:r>
            <a:br>
              <a:rPr lang="en-GB" sz="1100" dirty="0" smtClean="0"/>
            </a:br>
            <a:r>
              <a:rPr lang="en-GB" sz="1100" dirty="0" smtClean="0"/>
              <a:t>real 0m2,947s</a:t>
            </a:r>
            <a:br>
              <a:rPr lang="en-GB" sz="1100" dirty="0" smtClean="0"/>
            </a:br>
            <a:r>
              <a:rPr lang="en-GB" sz="1100" dirty="0" smtClean="0"/>
              <a:t>user 0m2,886s</a:t>
            </a:r>
            <a:br>
              <a:rPr lang="en-GB" sz="1100" dirty="0" smtClean="0"/>
            </a:br>
            <a:r>
              <a:rPr lang="en-GB" sz="1100" dirty="0" smtClean="0"/>
              <a:t>sys 0m0,045s</a:t>
            </a:r>
            <a:endParaRPr lang="en-GB" sz="1100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Lab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3250704" cy="3394472"/>
          </a:xfrm>
        </p:spPr>
        <p:txBody>
          <a:bodyPr>
            <a:normAutofit/>
          </a:bodyPr>
          <a:lstStyle/>
          <a:p>
            <a:pPr marL="457200" indent="-457200">
              <a:buNone/>
            </a:pPr>
            <a:r>
              <a:rPr lang="en-GB" sz="1400" dirty="0" smtClean="0"/>
              <a:t>We will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400" dirty="0" smtClean="0"/>
              <a:t>Review PICINFO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400" dirty="0" smtClean="0"/>
              <a:t>Review </a:t>
            </a:r>
            <a:r>
              <a:rPr lang="en-GB" sz="1400" dirty="0" err="1" smtClean="0"/>
              <a:t>PPSTool</a:t>
            </a:r>
            <a:endParaRPr lang="en-GB" sz="1400" dirty="0" smtClean="0"/>
          </a:p>
          <a:p>
            <a:pPr marL="457200" indent="-457200">
              <a:buFont typeface="+mj-lt"/>
              <a:buAutoNum type="arabicPeriod"/>
            </a:pPr>
            <a:r>
              <a:rPr lang="en-GB" sz="1400" dirty="0" smtClean="0"/>
              <a:t>Edit Preferences and code portability</a:t>
            </a:r>
          </a:p>
          <a:p>
            <a:pPr marL="457200" indent="-457200">
              <a:buFont typeface="+mj-lt"/>
              <a:buAutoNum type="arabicPeriod"/>
            </a:pPr>
            <a:endParaRPr lang="en-GB" sz="1400" dirty="0" smtClean="0"/>
          </a:p>
          <a:p>
            <a:pPr marL="457200" indent="-457200">
              <a:buFont typeface="+mj-lt"/>
              <a:buAutoNum type="arabicPeriod"/>
            </a:pPr>
            <a:r>
              <a:rPr lang="en-GB" sz="1400" dirty="0" smtClean="0"/>
              <a:t>Review </a:t>
            </a:r>
            <a:r>
              <a:rPr lang="en-GB" sz="1400" dirty="0" err="1" smtClean="0"/>
              <a:t>CLCTool</a:t>
            </a:r>
            <a:r>
              <a:rPr lang="en-GB" sz="1400" dirty="0" smtClean="0"/>
              <a:t> and usage</a:t>
            </a:r>
          </a:p>
          <a:p>
            <a:pPr marL="457200" indent="-457200">
              <a:buFont typeface="+mj-lt"/>
              <a:buAutoNum type="arabicPeriod"/>
            </a:pPr>
            <a:endParaRPr lang="en-GB" sz="1000" dirty="0" smtClean="0"/>
          </a:p>
          <a:p>
            <a:pPr marL="457200" indent="-457200">
              <a:buFont typeface="+mj-lt"/>
              <a:buAutoNum type="arabicPeriod"/>
            </a:pPr>
            <a:endParaRPr lang="en-GB" sz="1400" dirty="0" smtClean="0"/>
          </a:p>
          <a:p>
            <a:pPr marL="457200" indent="-457200">
              <a:buFont typeface="+mj-lt"/>
              <a:buAutoNum type="arabicPeriod"/>
            </a:pPr>
            <a:endParaRPr lang="en-GB" sz="1400" dirty="0" smtClean="0"/>
          </a:p>
          <a:p>
            <a:pPr marL="457200" indent="-457200">
              <a:buFont typeface="+mj-lt"/>
              <a:buAutoNum type="arabicPeriod"/>
            </a:pPr>
            <a:endParaRPr lang="en-GB" sz="1400" dirty="0" smtClean="0"/>
          </a:p>
          <a:p>
            <a:pPr marL="457200" indent="-457200">
              <a:buFont typeface="+mj-lt"/>
              <a:buAutoNum type="arabicPeriod" startAt="3"/>
            </a:pPr>
            <a:endParaRPr lang="en-GB" sz="1400" dirty="0" smtClean="0"/>
          </a:p>
          <a:p>
            <a:pPr marL="457200" indent="-457200">
              <a:buFont typeface="+mj-lt"/>
              <a:buAutoNum type="arabicPeriod" startAt="3"/>
            </a:pPr>
            <a:endParaRPr lang="en-GB" sz="1000" dirty="0" smtClean="0"/>
          </a:p>
          <a:p>
            <a:pPr marL="457200" indent="-457200">
              <a:buFont typeface="+mj-lt"/>
              <a:buAutoNum type="arabicPeriod" startAt="3"/>
            </a:pPr>
            <a:endParaRPr lang="en-GB" sz="1400" dirty="0" smtClean="0"/>
          </a:p>
          <a:p>
            <a:pPr marL="457200" indent="-457200">
              <a:buNone/>
            </a:pPr>
            <a:endParaRPr lang="en-GB" sz="1400" dirty="0" smtClean="0"/>
          </a:p>
          <a:p>
            <a:pPr marL="457200" indent="-457200">
              <a:buFont typeface="+mj-lt"/>
              <a:buAutoNum type="arabicPeriod"/>
            </a:pPr>
            <a:endParaRPr lang="en-GB" sz="1400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6228184" y="5452070"/>
            <a:ext cx="9144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Lab</a:t>
            </a:r>
            <a:endParaRPr lang="en-GB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6228184" y="5452070"/>
            <a:ext cx="9144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60032" y="3147814"/>
            <a:ext cx="3480513" cy="1837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3563888" y="123478"/>
            <a:ext cx="5328592" cy="29700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smtClean="0"/>
              <a:t>Configurable Logic Cell on PIC MCUs</a:t>
            </a:r>
          </a:p>
          <a:p>
            <a:endParaRPr lang="en-GB" b="1" dirty="0" smtClean="0"/>
          </a:p>
          <a:p>
            <a:r>
              <a:rPr lang="en-GB" dirty="0" smtClean="0"/>
              <a:t>The CLC has a variety of basic gates as well as sequential logic options that can be customised to create the logic specific to your application. </a:t>
            </a:r>
          </a:p>
          <a:p>
            <a:endParaRPr lang="en-GB" dirty="0" smtClean="0"/>
          </a:p>
          <a:p>
            <a:r>
              <a:rPr lang="en-GB" dirty="0" smtClean="0"/>
              <a:t>Through these logic gates, the CLC gives you the ability to combine signals to make a new custom signal without running code to execute it. </a:t>
            </a:r>
          </a:p>
          <a:p>
            <a:endParaRPr lang="en-GB" dirty="0" smtClean="0"/>
          </a:p>
          <a:p>
            <a:r>
              <a:rPr lang="en-GB" dirty="0" smtClean="0"/>
              <a:t>Example – switch to LEDs with no </a:t>
            </a:r>
            <a:r>
              <a:rPr lang="en-GB" dirty="0" err="1" smtClean="0"/>
              <a:t>cpu</a:t>
            </a:r>
            <a:r>
              <a:rPr lang="en-GB" dirty="0" smtClean="0"/>
              <a:t> code</a:t>
            </a:r>
            <a:endParaRPr lang="en-GB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3250704" cy="3394472"/>
          </a:xfrm>
        </p:spPr>
        <p:txBody>
          <a:bodyPr>
            <a:normAutofit/>
          </a:bodyPr>
          <a:lstStyle/>
          <a:p>
            <a:pPr marL="457200" indent="-457200">
              <a:buNone/>
            </a:pPr>
            <a:r>
              <a:rPr lang="en-GB" sz="1400" dirty="0" smtClean="0"/>
              <a:t>We will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400" dirty="0" smtClean="0">
                <a:solidFill>
                  <a:schemeClr val="bg1">
                    <a:lumMod val="75000"/>
                  </a:schemeClr>
                </a:solidFill>
              </a:rPr>
              <a:t>Review PICINFO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400" dirty="0" smtClean="0">
                <a:solidFill>
                  <a:schemeClr val="bg1">
                    <a:lumMod val="75000"/>
                  </a:schemeClr>
                </a:solidFill>
              </a:rPr>
              <a:t>Review </a:t>
            </a:r>
            <a:r>
              <a:rPr lang="en-GB" sz="1400" dirty="0" err="1" smtClean="0">
                <a:solidFill>
                  <a:schemeClr val="bg1">
                    <a:lumMod val="75000"/>
                  </a:schemeClr>
                </a:solidFill>
              </a:rPr>
              <a:t>PPSTool</a:t>
            </a:r>
            <a:endParaRPr lang="en-GB" sz="14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1400" dirty="0" smtClean="0">
                <a:solidFill>
                  <a:schemeClr val="bg1">
                    <a:lumMod val="75000"/>
                  </a:schemeClr>
                </a:solidFill>
              </a:rPr>
              <a:t>Edit Preferences and code portability</a:t>
            </a:r>
          </a:p>
          <a:p>
            <a:pPr marL="457200" indent="-457200">
              <a:buFont typeface="+mj-lt"/>
              <a:buAutoNum type="arabicPeriod"/>
            </a:pPr>
            <a:endParaRPr lang="en-GB" sz="1400" dirty="0" smtClean="0"/>
          </a:p>
          <a:p>
            <a:pPr marL="457200" indent="-457200">
              <a:buFont typeface="+mj-lt"/>
              <a:buAutoNum type="arabicPeriod"/>
            </a:pPr>
            <a:r>
              <a:rPr lang="en-GB" sz="1400" dirty="0" smtClean="0"/>
              <a:t>Review </a:t>
            </a:r>
            <a:r>
              <a:rPr lang="en-GB" sz="1400" dirty="0" err="1" smtClean="0"/>
              <a:t>CLCTool</a:t>
            </a:r>
            <a:r>
              <a:rPr lang="en-GB" sz="1400" dirty="0" smtClean="0"/>
              <a:t> and usage</a:t>
            </a:r>
          </a:p>
          <a:p>
            <a:pPr marL="457200" indent="-457200">
              <a:buFont typeface="+mj-lt"/>
              <a:buAutoNum type="arabicPeriod"/>
            </a:pPr>
            <a:endParaRPr lang="en-GB" sz="1000" dirty="0" smtClean="0"/>
          </a:p>
          <a:p>
            <a:pPr marL="457200" indent="-457200">
              <a:buFont typeface="+mj-lt"/>
              <a:buAutoNum type="arabicPeriod"/>
            </a:pPr>
            <a:endParaRPr lang="en-GB" sz="1400" dirty="0" smtClean="0"/>
          </a:p>
          <a:p>
            <a:pPr marL="457200" indent="-457200">
              <a:buFont typeface="+mj-lt"/>
              <a:buAutoNum type="arabicPeriod"/>
            </a:pPr>
            <a:endParaRPr lang="en-GB" sz="1400" dirty="0" smtClean="0"/>
          </a:p>
          <a:p>
            <a:pPr marL="457200" indent="-457200">
              <a:buFont typeface="+mj-lt"/>
              <a:buAutoNum type="arabicPeriod"/>
            </a:pPr>
            <a:endParaRPr lang="en-GB" sz="1400" dirty="0" smtClean="0"/>
          </a:p>
          <a:p>
            <a:pPr marL="457200" indent="-457200">
              <a:buFont typeface="+mj-lt"/>
              <a:buAutoNum type="arabicPeriod" startAt="3"/>
            </a:pPr>
            <a:endParaRPr lang="en-GB" sz="1400" dirty="0" smtClean="0"/>
          </a:p>
          <a:p>
            <a:pPr marL="457200" indent="-457200">
              <a:buFont typeface="+mj-lt"/>
              <a:buAutoNum type="arabicPeriod" startAt="3"/>
            </a:pPr>
            <a:endParaRPr lang="en-GB" sz="1000" dirty="0" smtClean="0"/>
          </a:p>
          <a:p>
            <a:pPr marL="457200" indent="-457200">
              <a:buFont typeface="+mj-lt"/>
              <a:buAutoNum type="arabicPeriod" startAt="3"/>
            </a:pPr>
            <a:endParaRPr lang="en-GB" sz="1400" dirty="0" smtClean="0"/>
          </a:p>
          <a:p>
            <a:pPr marL="457200" indent="-457200">
              <a:buNone/>
            </a:pPr>
            <a:endParaRPr lang="en-GB" sz="1400" dirty="0" smtClean="0"/>
          </a:p>
          <a:p>
            <a:pPr marL="457200" indent="-457200">
              <a:buFont typeface="+mj-lt"/>
              <a:buAutoNum type="arabicPeriod"/>
            </a:pPr>
            <a:endParaRPr lang="en-GB" sz="1400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857250"/>
          </a:xfrm>
        </p:spPr>
        <p:txBody>
          <a:bodyPr/>
          <a:lstStyle/>
          <a:p>
            <a:pPr algn="l"/>
            <a:r>
              <a:rPr lang="en-GB" dirty="0" smtClean="0"/>
              <a:t>Tool chain</a:t>
            </a:r>
            <a:endParaRPr lang="en-GB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4573" y="1083965"/>
            <a:ext cx="6531779" cy="3680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-92546"/>
            <a:ext cx="8229601" cy="857250"/>
          </a:xfrm>
        </p:spPr>
        <p:txBody>
          <a:bodyPr>
            <a:normAutofit/>
          </a:bodyPr>
          <a:lstStyle/>
          <a:p>
            <a:r>
              <a:rPr lang="en-GB" dirty="0" smtClean="0"/>
              <a:t>Videos...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3" y="689050"/>
            <a:ext cx="8229601" cy="3394472"/>
          </a:xfrm>
        </p:spPr>
        <p:txBody>
          <a:bodyPr>
            <a:noAutofit/>
          </a:bodyPr>
          <a:lstStyle/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Install the </a:t>
            </a:r>
            <a:r>
              <a:rPr lang="en-GB" sz="1100" b="1" dirty="0" smtClean="0"/>
              <a:t>hardware</a:t>
            </a:r>
            <a:r>
              <a:rPr lang="en-GB" sz="1100" dirty="0" smtClean="0"/>
              <a:t> and make the board work – </a:t>
            </a:r>
            <a:r>
              <a:rPr lang="en-GB" sz="1100" b="1" dirty="0" smtClean="0"/>
              <a:t>three LED programs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Make  four LEDs flash in a </a:t>
            </a:r>
            <a:r>
              <a:rPr lang="en-GB" sz="1100" b="1" dirty="0" smtClean="0"/>
              <a:t>sequence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Set the LEDs to represent the value of </a:t>
            </a:r>
            <a:r>
              <a:rPr lang="en-GB" sz="1100" b="1" dirty="0" smtClean="0"/>
              <a:t>ADC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Sequence the LEDs with a </a:t>
            </a:r>
            <a:r>
              <a:rPr lang="en-GB" sz="1100" b="1" dirty="0" smtClean="0"/>
              <a:t>delay</a:t>
            </a:r>
            <a:r>
              <a:rPr lang="en-GB" sz="1100" dirty="0" smtClean="0"/>
              <a:t> using the value of ADC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an </a:t>
            </a:r>
            <a:r>
              <a:rPr lang="en-GB" sz="1100" b="1" dirty="0" smtClean="0"/>
              <a:t>input</a:t>
            </a:r>
            <a:r>
              <a:rPr lang="en-GB" sz="1100" dirty="0" smtClean="0"/>
              <a:t> to set the state of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</a:t>
            </a:r>
            <a:r>
              <a:rPr lang="en-GB" sz="1100" b="1" dirty="0" smtClean="0"/>
              <a:t>reset </a:t>
            </a:r>
            <a:r>
              <a:rPr lang="en-GB" sz="1100" dirty="0" smtClean="0"/>
              <a:t>switch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</a:t>
            </a:r>
            <a:r>
              <a:rPr lang="en-GB" sz="1100" b="1" dirty="0" smtClean="0"/>
              <a:t>switch</a:t>
            </a:r>
            <a:r>
              <a:rPr lang="en-GB" sz="1100" dirty="0" smtClean="0"/>
              <a:t>, </a:t>
            </a:r>
            <a:r>
              <a:rPr lang="en-GB" sz="1100" b="1" dirty="0" smtClean="0"/>
              <a:t>ADC </a:t>
            </a:r>
            <a:r>
              <a:rPr lang="en-GB" sz="1100" dirty="0" smtClean="0"/>
              <a:t>– the </a:t>
            </a:r>
            <a:r>
              <a:rPr lang="en-GB" sz="1100" b="1" dirty="0" smtClean="0"/>
              <a:t>LEDs </a:t>
            </a:r>
            <a:r>
              <a:rPr lang="en-GB" sz="1100" dirty="0" smtClean="0"/>
              <a:t>flash in a sequence with reverse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</a:t>
            </a:r>
            <a:r>
              <a:rPr lang="en-GB" sz="1100" b="1" dirty="0" smtClean="0"/>
              <a:t>serial</a:t>
            </a:r>
            <a:r>
              <a:rPr lang="en-GB" sz="1100" dirty="0" smtClean="0"/>
              <a:t> to display values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</a:t>
            </a:r>
            <a:r>
              <a:rPr lang="en-GB" sz="1100" b="1" dirty="0" smtClean="0"/>
              <a:t>timer0</a:t>
            </a:r>
            <a:r>
              <a:rPr lang="en-GB" sz="1100" dirty="0" smtClean="0"/>
              <a:t> overflow, 8bit timer, 16bit timer to flash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CCP/</a:t>
            </a:r>
            <a:r>
              <a:rPr lang="en-GB" sz="1100" b="1" dirty="0" smtClean="0"/>
              <a:t>PWM</a:t>
            </a:r>
            <a:r>
              <a:rPr lang="en-GB" sz="1100" dirty="0" smtClean="0"/>
              <a:t> to dim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</a:t>
            </a:r>
            <a:r>
              <a:rPr lang="en-GB" sz="1100" b="1" dirty="0" smtClean="0"/>
              <a:t>I2C</a:t>
            </a:r>
            <a:r>
              <a:rPr lang="en-GB" sz="1100" dirty="0" smtClean="0"/>
              <a:t> with serial to discover I2C devices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</a:t>
            </a:r>
            <a:r>
              <a:rPr lang="en-GB" sz="1100" b="1" dirty="0" err="1" smtClean="0"/>
              <a:t>EEProm</a:t>
            </a:r>
            <a:r>
              <a:rPr lang="en-GB" sz="1100" dirty="0" smtClean="0"/>
              <a:t> – showing values on the serial terminal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an </a:t>
            </a:r>
            <a:r>
              <a:rPr lang="en-GB" sz="1100" b="1" dirty="0" smtClean="0"/>
              <a:t>I2C GCLD </a:t>
            </a:r>
            <a:r>
              <a:rPr lang="en-GB" sz="1100" dirty="0" smtClean="0"/>
              <a:t>display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an </a:t>
            </a:r>
            <a:r>
              <a:rPr lang="en-GB" sz="1100" b="1" dirty="0" smtClean="0"/>
              <a:t>SPI GCLD </a:t>
            </a:r>
            <a:r>
              <a:rPr lang="en-GB" sz="1100" dirty="0" smtClean="0"/>
              <a:t>display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PWM to dim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memory within the PIC – </a:t>
            </a:r>
            <a:r>
              <a:rPr lang="en-GB" sz="1100" dirty="0" err="1" smtClean="0"/>
              <a:t>Progmem</a:t>
            </a:r>
            <a:r>
              <a:rPr lang="en-GB" sz="1100" dirty="0" smtClean="0"/>
              <a:t> and SAF memory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The Great Cow BASIC tool chain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b="1" dirty="0" smtClean="0"/>
              <a:t>Assembly and alternatives assemblers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Summary</a:t>
            </a:r>
          </a:p>
          <a:p>
            <a:pPr marL="478483" indent="-478483">
              <a:buFont typeface="+mj-lt"/>
              <a:buAutoNum type="arabicPeriod"/>
            </a:pPr>
            <a:endParaRPr lang="en-GB" sz="9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478483" indent="-478483">
              <a:buNone/>
            </a:pPr>
            <a:endParaRPr lang="en-GB" sz="1100" dirty="0" smtClean="0"/>
          </a:p>
          <a:p>
            <a:pPr marL="478483" indent="-478483">
              <a:buFont typeface="+mj-lt"/>
              <a:buAutoNum type="arabicPeriod"/>
            </a:pPr>
            <a:endParaRPr lang="en-GB" sz="11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Great Cow BASIC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2931790"/>
            <a:ext cx="8784976" cy="1925352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Great Cow BASIC  for the PIC18FxxQ41 chip Family</a:t>
            </a:r>
            <a:endParaRPr lang="en-GB" dirty="0"/>
          </a:p>
          <a:p>
            <a:pPr algn="l"/>
            <a:endParaRPr lang="en-GB" dirty="0" smtClean="0"/>
          </a:p>
          <a:p>
            <a:pPr algn="l"/>
            <a:endParaRPr lang="en-GB" dirty="0"/>
          </a:p>
          <a:p>
            <a:pPr algn="l"/>
            <a:r>
              <a:rPr lang="en-GB" sz="1700" dirty="0" smtClean="0"/>
              <a:t>January 2021</a:t>
            </a:r>
            <a:endParaRPr lang="en-GB" sz="1700" dirty="0"/>
          </a:p>
        </p:txBody>
      </p:sp>
      <p:pic>
        <p:nvPicPr>
          <p:cNvPr id="1026" name="Picture 2" descr="D:\Build\AnobiumTranspare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15149" y="0"/>
            <a:ext cx="1828859" cy="771550"/>
          </a:xfrm>
          <a:prstGeom prst="rect">
            <a:avLst/>
          </a:prstGeom>
          <a:noFill/>
        </p:spPr>
      </p:pic>
      <p:sp>
        <p:nvSpPr>
          <p:cNvPr id="4" name="AutoShape 2" descr="ICSP connection"/>
          <p:cNvSpPr>
            <a:spLocks noChangeAspect="1" noChangeArrowheads="1"/>
          </p:cNvSpPr>
          <p:nvPr/>
        </p:nvSpPr>
        <p:spPr bwMode="auto">
          <a:xfrm>
            <a:off x="155575" y="-144461"/>
            <a:ext cx="304800" cy="304801"/>
          </a:xfrm>
          <a:prstGeom prst="rect">
            <a:avLst/>
          </a:prstGeom>
          <a:noFill/>
        </p:spPr>
        <p:txBody>
          <a:bodyPr vert="horz" wrap="square" lIns="85064" tIns="42531" rIns="85064" bIns="42531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Backup Slides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Flowchart: Process 43"/>
          <p:cNvSpPr/>
          <p:nvPr/>
        </p:nvSpPr>
        <p:spPr>
          <a:xfrm>
            <a:off x="2051720" y="2161188"/>
            <a:ext cx="6480720" cy="1152128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/>
          <p:cNvSpPr/>
          <p:nvPr/>
        </p:nvSpPr>
        <p:spPr>
          <a:xfrm>
            <a:off x="107504" y="2161187"/>
            <a:ext cx="1605103" cy="14252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200" dirty="0" smtClean="0"/>
              <a:t>Great Cow BASIC </a:t>
            </a:r>
            <a:r>
              <a:rPr lang="en-GB" sz="1600" dirty="0" smtClean="0"/>
              <a:t>Compiler</a:t>
            </a:r>
            <a:endParaRPr lang="en-GB" sz="1200" dirty="0"/>
          </a:p>
        </p:txBody>
      </p:sp>
      <p:sp>
        <p:nvSpPr>
          <p:cNvPr id="15" name="Flowchart: Document 14"/>
          <p:cNvSpPr/>
          <p:nvPr/>
        </p:nvSpPr>
        <p:spPr>
          <a:xfrm>
            <a:off x="2451115" y="1297092"/>
            <a:ext cx="1152128" cy="72008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Source Code</a:t>
            </a:r>
            <a:endParaRPr lang="en-GB" sz="1600" dirty="0"/>
          </a:p>
        </p:txBody>
      </p:sp>
      <p:sp>
        <p:nvSpPr>
          <p:cNvPr id="16" name="Flowchart: Process 15"/>
          <p:cNvSpPr/>
          <p:nvPr/>
        </p:nvSpPr>
        <p:spPr>
          <a:xfrm>
            <a:off x="2271095" y="2449220"/>
            <a:ext cx="1512168" cy="57606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 smtClean="0"/>
              <a:t>Preprocessor</a:t>
            </a:r>
            <a:endParaRPr lang="en-GB" sz="1600" dirty="0"/>
          </a:p>
        </p:txBody>
      </p:sp>
      <p:sp>
        <p:nvSpPr>
          <p:cNvPr id="17" name="Flowchart: Document 16"/>
          <p:cNvSpPr/>
          <p:nvPr/>
        </p:nvSpPr>
        <p:spPr>
          <a:xfrm>
            <a:off x="2451115" y="3601348"/>
            <a:ext cx="1152128" cy="72008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Libraries</a:t>
            </a:r>
            <a:endParaRPr lang="en-GB" sz="1600" dirty="0"/>
          </a:p>
        </p:txBody>
      </p:sp>
      <p:sp>
        <p:nvSpPr>
          <p:cNvPr id="18" name="Flowchart: Process 17"/>
          <p:cNvSpPr/>
          <p:nvPr/>
        </p:nvSpPr>
        <p:spPr>
          <a:xfrm>
            <a:off x="3995936" y="2449220"/>
            <a:ext cx="1224136" cy="57606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Code Translator</a:t>
            </a:r>
            <a:endParaRPr lang="en-GB" sz="1600" dirty="0"/>
          </a:p>
        </p:txBody>
      </p:sp>
      <p:sp>
        <p:nvSpPr>
          <p:cNvPr id="19" name="Flowchart: Process 18"/>
          <p:cNvSpPr/>
          <p:nvPr/>
        </p:nvSpPr>
        <p:spPr>
          <a:xfrm>
            <a:off x="5436096" y="2449220"/>
            <a:ext cx="1224136" cy="57606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Assembler</a:t>
            </a:r>
            <a:endParaRPr lang="en-GB" sz="1600" dirty="0"/>
          </a:p>
        </p:txBody>
      </p:sp>
      <p:sp>
        <p:nvSpPr>
          <p:cNvPr id="20" name="Flowchart: Process 19"/>
          <p:cNvSpPr/>
          <p:nvPr/>
        </p:nvSpPr>
        <p:spPr>
          <a:xfrm>
            <a:off x="6948264" y="2449220"/>
            <a:ext cx="1224136" cy="57606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Linker</a:t>
            </a:r>
            <a:endParaRPr lang="en-GB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2066182" y="920259"/>
            <a:ext cx="18742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High Level Language</a:t>
            </a:r>
            <a:endParaRPr lang="en-GB" sz="1600" dirty="0"/>
          </a:p>
        </p:txBody>
      </p:sp>
      <p:cxnSp>
        <p:nvCxnSpPr>
          <p:cNvPr id="27" name="Straight Arrow Connector 26"/>
          <p:cNvCxnSpPr>
            <a:stCxn id="18" idx="3"/>
            <a:endCxn id="19" idx="1"/>
          </p:cNvCxnSpPr>
          <p:nvPr/>
        </p:nvCxnSpPr>
        <p:spPr>
          <a:xfrm>
            <a:off x="5220072" y="2737252"/>
            <a:ext cx="2160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9" idx="3"/>
            <a:endCxn id="20" idx="1"/>
          </p:cNvCxnSpPr>
          <p:nvPr/>
        </p:nvCxnSpPr>
        <p:spPr>
          <a:xfrm>
            <a:off x="6660232" y="2737252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027179" y="1969567"/>
            <a:ext cx="0" cy="4796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3027179" y="3025284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6" idx="3"/>
            <a:endCxn id="18" idx="1"/>
          </p:cNvCxnSpPr>
          <p:nvPr/>
        </p:nvCxnSpPr>
        <p:spPr>
          <a:xfrm>
            <a:off x="3783263" y="2737252"/>
            <a:ext cx="21267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lowchart: Document 36"/>
          <p:cNvSpPr/>
          <p:nvPr/>
        </p:nvSpPr>
        <p:spPr>
          <a:xfrm>
            <a:off x="6156176" y="3457332"/>
            <a:ext cx="1296144" cy="1008112"/>
          </a:xfrm>
          <a:prstGeom prst="flowChartDocumen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GB" sz="1600" dirty="0" smtClean="0"/>
              <a:t>Assembly Language</a:t>
            </a:r>
          </a:p>
          <a:p>
            <a:pPr algn="ctr"/>
            <a:r>
              <a:rPr lang="en-GB" sz="1600" dirty="0" smtClean="0"/>
              <a:t>ASM file</a:t>
            </a:r>
          </a:p>
          <a:p>
            <a:pPr algn="ctr"/>
            <a:endParaRPr lang="en-GB" sz="1600" dirty="0"/>
          </a:p>
        </p:txBody>
      </p:sp>
      <p:sp>
        <p:nvSpPr>
          <p:cNvPr id="38" name="Flowchart: Document 37"/>
          <p:cNvSpPr/>
          <p:nvPr/>
        </p:nvSpPr>
        <p:spPr>
          <a:xfrm>
            <a:off x="7668344" y="3457332"/>
            <a:ext cx="1296144" cy="1008112"/>
          </a:xfrm>
          <a:prstGeom prst="flowChartDocumen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GB" sz="1600" dirty="0" smtClean="0"/>
              <a:t>Absolute Machine Code</a:t>
            </a:r>
          </a:p>
          <a:p>
            <a:pPr algn="ctr"/>
            <a:r>
              <a:rPr lang="en-GB" sz="1600" dirty="0" smtClean="0"/>
              <a:t>HEX file</a:t>
            </a:r>
          </a:p>
          <a:p>
            <a:pPr algn="ctr"/>
            <a:endParaRPr lang="en-GB" sz="1600" dirty="0"/>
          </a:p>
        </p:txBody>
      </p:sp>
      <p:cxnSp>
        <p:nvCxnSpPr>
          <p:cNvPr id="40" name="Shape 39"/>
          <p:cNvCxnSpPr>
            <a:stCxn id="19" idx="3"/>
            <a:endCxn id="37" idx="0"/>
          </p:cNvCxnSpPr>
          <p:nvPr/>
        </p:nvCxnSpPr>
        <p:spPr>
          <a:xfrm>
            <a:off x="6660232" y="2737252"/>
            <a:ext cx="144016" cy="72008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hape 41"/>
          <p:cNvCxnSpPr>
            <a:stCxn id="20" idx="3"/>
            <a:endCxn id="38" idx="0"/>
          </p:cNvCxnSpPr>
          <p:nvPr/>
        </p:nvCxnSpPr>
        <p:spPr>
          <a:xfrm>
            <a:off x="8172400" y="2737252"/>
            <a:ext cx="144016" cy="72008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660232" y="4537452"/>
            <a:ext cx="20222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8 bit PIC, AVR and LGT</a:t>
            </a:r>
            <a:endParaRPr lang="en-GB" sz="1600" dirty="0"/>
          </a:p>
        </p:txBody>
      </p:sp>
      <p:sp>
        <p:nvSpPr>
          <p:cNvPr id="4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857250"/>
          </a:xfrm>
        </p:spPr>
        <p:txBody>
          <a:bodyPr/>
          <a:lstStyle/>
          <a:p>
            <a:pPr algn="l"/>
            <a:r>
              <a:rPr lang="en-GB" dirty="0" smtClean="0"/>
              <a:t>Great Cow BASIC – PIC, AVR and LGT</a:t>
            </a:r>
            <a:endParaRPr lang="en-GB" dirty="0"/>
          </a:p>
        </p:txBody>
      </p:sp>
      <p:sp>
        <p:nvSpPr>
          <p:cNvPr id="48" name="Flowchart: Document 47"/>
          <p:cNvSpPr/>
          <p:nvPr/>
        </p:nvSpPr>
        <p:spPr>
          <a:xfrm>
            <a:off x="5508104" y="843558"/>
            <a:ext cx="1296144" cy="720080"/>
          </a:xfrm>
          <a:prstGeom prst="flowChartDocumen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GB" sz="1600" dirty="0" smtClean="0"/>
              <a:t>Reports:</a:t>
            </a:r>
          </a:p>
          <a:p>
            <a:pPr algn="ctr"/>
            <a:r>
              <a:rPr lang="en-GB" sz="1600" dirty="0" smtClean="0"/>
              <a:t>TXT and HTML</a:t>
            </a:r>
          </a:p>
          <a:p>
            <a:pPr algn="ctr"/>
            <a:endParaRPr lang="en-GB" sz="1600" dirty="0"/>
          </a:p>
        </p:txBody>
      </p:sp>
      <p:cxnSp>
        <p:nvCxnSpPr>
          <p:cNvPr id="57" name="Straight Arrow Connector 56"/>
          <p:cNvCxnSpPr/>
          <p:nvPr/>
        </p:nvCxnSpPr>
        <p:spPr>
          <a:xfrm flipV="1">
            <a:off x="6300192" y="1491630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208537" y="1948959"/>
            <a:ext cx="267227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Great Cow BASIC Compiler</a:t>
            </a:r>
            <a:endParaRPr lang="en-GB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" y="1"/>
            <a:ext cx="8229601" cy="857250"/>
          </a:xfrm>
        </p:spPr>
        <p:txBody>
          <a:bodyPr/>
          <a:lstStyle/>
          <a:p>
            <a:pPr algn="l"/>
            <a:r>
              <a:rPr lang="en-GB" dirty="0" smtClean="0"/>
              <a:t>PIC18FxxQ41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8" y="1081186"/>
            <a:ext cx="8229601" cy="3394472"/>
          </a:xfrm>
        </p:spPr>
        <p:txBody>
          <a:bodyPr>
            <a:normAutofit fontScale="70000" lnSpcReduction="20000"/>
          </a:bodyPr>
          <a:lstStyle/>
          <a:p>
            <a:r>
              <a:rPr lang="en-GB" dirty="0" smtClean="0"/>
              <a:t>PIC18-Q41 is a high performance PIC18 </a:t>
            </a:r>
          </a:p>
          <a:p>
            <a:pPr lvl="1"/>
            <a:r>
              <a:rPr lang="en-GB" dirty="0" smtClean="0"/>
              <a:t>Digital and </a:t>
            </a:r>
            <a:r>
              <a:rPr lang="en-GB" dirty="0" err="1" smtClean="0"/>
              <a:t>Analog</a:t>
            </a:r>
            <a:r>
              <a:rPr lang="en-GB" dirty="0" smtClean="0"/>
              <a:t> peripherals </a:t>
            </a:r>
          </a:p>
          <a:p>
            <a:pPr lvl="1"/>
            <a:r>
              <a:rPr lang="en-GB" dirty="0" smtClean="0"/>
              <a:t>12-bit ADC</a:t>
            </a:r>
          </a:p>
          <a:p>
            <a:pPr lvl="1"/>
            <a:r>
              <a:rPr lang="en-GB" dirty="0" smtClean="0"/>
              <a:t>Multiple communication interfaces</a:t>
            </a:r>
          </a:p>
          <a:p>
            <a:pPr lvl="2"/>
            <a:r>
              <a:rPr lang="en-GB" dirty="0" smtClean="0"/>
              <a:t>Serial</a:t>
            </a:r>
            <a:r>
              <a:rPr lang="en-GB" smtClean="0"/>
              <a:t>, I2C, </a:t>
            </a:r>
            <a:r>
              <a:rPr lang="en-GB" dirty="0" smtClean="0"/>
              <a:t>SPI</a:t>
            </a:r>
          </a:p>
          <a:p>
            <a:pPr lvl="1"/>
            <a:r>
              <a:rPr lang="en-GB" dirty="0" smtClean="0"/>
              <a:t>PWM – CCP/PWM and 16Bit</a:t>
            </a:r>
          </a:p>
          <a:p>
            <a:pPr lvl="1"/>
            <a:r>
              <a:rPr lang="en-GB" dirty="0" smtClean="0"/>
              <a:t>Configurable Logic Cells</a:t>
            </a:r>
          </a:p>
          <a:p>
            <a:endParaRPr lang="en-GB" dirty="0" smtClean="0"/>
          </a:p>
          <a:p>
            <a:r>
              <a:rPr lang="en-GB" dirty="0" smtClean="0"/>
              <a:t>The PIC18xxQ41 offers 14- and 20-pin products in small footprint packages to support customers in a variety of space constrained and sensor node applications. </a:t>
            </a:r>
          </a:p>
          <a:p>
            <a:endParaRPr lang="en-GB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/>
          <a:srcRect l="8600" t="14166" r="7684" b="8911"/>
          <a:stretch>
            <a:fillRect/>
          </a:stretch>
        </p:blipFill>
        <p:spPr bwMode="auto">
          <a:xfrm>
            <a:off x="6300193" y="1275606"/>
            <a:ext cx="2448272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-92546"/>
            <a:ext cx="8229601" cy="857250"/>
          </a:xfrm>
        </p:spPr>
        <p:txBody>
          <a:bodyPr>
            <a:normAutofit/>
          </a:bodyPr>
          <a:lstStyle/>
          <a:p>
            <a:r>
              <a:rPr lang="en-GB" dirty="0" smtClean="0"/>
              <a:t>Videos...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3" y="689050"/>
            <a:ext cx="8229601" cy="3394472"/>
          </a:xfrm>
        </p:spPr>
        <p:txBody>
          <a:bodyPr>
            <a:noAutofit/>
          </a:bodyPr>
          <a:lstStyle/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Install the hardware and make the board work – three LED programs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Make  four LEDs flash in a sequence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Set the LEDs to represent the value of ADC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Sequence the LEDs with a delay using the value of ADC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an input to set the state of the LED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reset switch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switch, ADC – the LEDs flash in a sequence with reverse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serial to display values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timer0 overflow, 8bit timer, 16bit timer to flash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CCP/PWM to dim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I</a:t>
            </a:r>
            <a:r>
              <a:rPr lang="en-GB" sz="1100" baseline="30000" dirty="0" smtClean="0"/>
              <a:t>2</a:t>
            </a:r>
            <a:r>
              <a:rPr lang="en-GB" sz="1100" dirty="0" smtClean="0"/>
              <a:t>C with serial to discover I2C devices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</a:t>
            </a:r>
            <a:r>
              <a:rPr lang="en-GB" sz="1100" dirty="0" err="1" smtClean="0"/>
              <a:t>EEProm</a:t>
            </a:r>
            <a:r>
              <a:rPr lang="en-GB" sz="1100" dirty="0" smtClean="0"/>
              <a:t> – showing values on the serial terminal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an I</a:t>
            </a:r>
            <a:r>
              <a:rPr lang="en-GB" sz="1100" baseline="30000" dirty="0" smtClean="0"/>
              <a:t>2</a:t>
            </a:r>
            <a:r>
              <a:rPr lang="en-GB" sz="1100" dirty="0" smtClean="0"/>
              <a:t>C GCLD display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an SPI GCLD display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PWM to dim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memory within the PIC – </a:t>
            </a:r>
            <a:r>
              <a:rPr lang="en-GB" sz="1100" dirty="0" err="1" smtClean="0"/>
              <a:t>Progmem</a:t>
            </a:r>
            <a:r>
              <a:rPr lang="en-GB" sz="1100" dirty="0" smtClean="0"/>
              <a:t> and SAF memory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b="1" dirty="0" smtClean="0"/>
              <a:t>The Great Cow BASIC tool chain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Assembly and alternatives assemblers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Summary</a:t>
            </a:r>
          </a:p>
          <a:p>
            <a:pPr marL="478483" indent="-478483">
              <a:buFont typeface="+mj-lt"/>
              <a:buAutoNum type="arabicPeriod"/>
            </a:pPr>
            <a:endParaRPr lang="en-GB" sz="9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478483" indent="-478483">
              <a:buNone/>
            </a:pPr>
            <a:endParaRPr lang="en-GB" sz="1100" dirty="0" smtClean="0"/>
          </a:p>
          <a:p>
            <a:pPr marL="478483" indent="-478483">
              <a:buFont typeface="+mj-lt"/>
              <a:buAutoNum type="arabicPeriod"/>
            </a:pPr>
            <a:endParaRPr lang="en-GB" sz="11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" y="1"/>
            <a:ext cx="8229601" cy="857250"/>
          </a:xfrm>
        </p:spPr>
        <p:txBody>
          <a:bodyPr/>
          <a:lstStyle/>
          <a:p>
            <a:pPr algn="l"/>
            <a:r>
              <a:rPr lang="en-GB" dirty="0" smtClean="0"/>
              <a:t>Hardware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4" y="1210800"/>
            <a:ext cx="8229601" cy="3394472"/>
          </a:xfrm>
        </p:spPr>
        <p:txBody>
          <a:bodyPr/>
          <a:lstStyle/>
          <a:p>
            <a:r>
              <a:rPr lang="en-GB" dirty="0" smtClean="0"/>
              <a:t>Microchip Low Pin Count Demo Board</a:t>
            </a:r>
            <a:endParaRPr lang="en-GB" dirty="0"/>
          </a:p>
        </p:txBody>
      </p:sp>
      <p:grpSp>
        <p:nvGrpSpPr>
          <p:cNvPr id="6" name="Group 5"/>
          <p:cNvGrpSpPr/>
          <p:nvPr/>
        </p:nvGrpSpPr>
        <p:grpSpPr>
          <a:xfrm>
            <a:off x="323528" y="1923678"/>
            <a:ext cx="3600400" cy="2657122"/>
            <a:chOff x="1475656" y="1851670"/>
            <a:chExt cx="3600400" cy="2657122"/>
          </a:xfrm>
        </p:grpSpPr>
        <p:pic>
          <p:nvPicPr>
            <p:cNvPr id="1026" name="Picture 2" descr="See the source image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rot="786728">
              <a:off x="1475656" y="1851670"/>
              <a:ext cx="3600400" cy="2657122"/>
            </a:xfrm>
            <a:prstGeom prst="rect">
              <a:avLst/>
            </a:prstGeom>
            <a:noFill/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 t="26867" b="13144"/>
            <a:stretch>
              <a:fillRect/>
            </a:stretch>
          </p:blipFill>
          <p:spPr bwMode="auto">
            <a:xfrm>
              <a:off x="3559944" y="2915667"/>
              <a:ext cx="792088" cy="1810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48064" y="2427734"/>
            <a:ext cx="3568848" cy="1603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467545" y="4256738"/>
            <a:ext cx="3168353" cy="255170"/>
          </a:xfrm>
          <a:prstGeom prst="rect">
            <a:avLst/>
          </a:prstGeom>
        </p:spPr>
        <p:txBody>
          <a:bodyPr wrap="square" lIns="85064" tIns="42531" rIns="85064" bIns="42531">
            <a:spAutoFit/>
          </a:bodyPr>
          <a:lstStyle/>
          <a:p>
            <a:r>
              <a:rPr lang="en-GB" sz="1100" dirty="0" smtClean="0"/>
              <a:t>PICKit_2_Low_Pin_Count_User_Guide_51556a.pdf</a:t>
            </a:r>
            <a:endParaRPr lang="en-GB" sz="1100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835699" y="1707657"/>
            <a:ext cx="1605103" cy="14252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dirty="0" smtClean="0"/>
              <a:t>Great Cow BASIC </a:t>
            </a:r>
            <a:r>
              <a:rPr lang="en-GB" sz="1500" dirty="0" smtClean="0"/>
              <a:t>Compiler</a:t>
            </a:r>
            <a:endParaRPr lang="en-GB" sz="1100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" y="1"/>
            <a:ext cx="8229601" cy="857250"/>
          </a:xfrm>
        </p:spPr>
        <p:txBody>
          <a:bodyPr/>
          <a:lstStyle/>
          <a:p>
            <a:pPr algn="l"/>
            <a:r>
              <a:rPr lang="en-GB" dirty="0" smtClean="0"/>
              <a:t>Great Cow BASIC Compiler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4139952" y="1491632"/>
            <a:ext cx="3960440" cy="2440383"/>
          </a:xfrm>
          <a:prstGeom prst="rect">
            <a:avLst/>
          </a:prstGeom>
          <a:noFill/>
        </p:spPr>
        <p:txBody>
          <a:bodyPr wrap="square" lIns="85064" tIns="42531" rIns="85064" bIns="42531" rtlCol="0">
            <a:spAutoFit/>
          </a:bodyPr>
          <a:lstStyle/>
          <a:p>
            <a:r>
              <a:rPr lang="en-GB" dirty="0" smtClean="0"/>
              <a:t>Great Cow BASIC is an Open Source compiler for PIC, AVR and LGT microcontrollers</a:t>
            </a:r>
          </a:p>
          <a:p>
            <a:endParaRPr lang="en-GB" dirty="0" smtClean="0"/>
          </a:p>
          <a:p>
            <a:r>
              <a:rPr lang="en-GB" dirty="0" smtClean="0"/>
              <a:t>Great Cow BASIC now supports the 18FxxQ41 chip family</a:t>
            </a:r>
          </a:p>
          <a:p>
            <a:endParaRPr lang="en-GB" dirty="0" smtClean="0"/>
          </a:p>
          <a:p>
            <a:r>
              <a:rPr lang="en-GB" dirty="0" smtClean="0"/>
              <a:t>Great Cow BASIC is a cross platform with common code translation </a:t>
            </a:r>
            <a:endParaRPr lang="en-GB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835696" y="2283718"/>
            <a:ext cx="1605103" cy="14252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200" dirty="0" smtClean="0"/>
              <a:t>Great Cow BASIC </a:t>
            </a:r>
            <a:r>
              <a:rPr lang="en-GB" sz="1600" dirty="0" smtClean="0"/>
              <a:t>Compiler</a:t>
            </a:r>
            <a:endParaRPr lang="en-GB" sz="1200" dirty="0"/>
          </a:p>
        </p:txBody>
      </p:sp>
      <p:grpSp>
        <p:nvGrpSpPr>
          <p:cNvPr id="2" name="Group 12"/>
          <p:cNvGrpSpPr/>
          <p:nvPr/>
        </p:nvGrpSpPr>
        <p:grpSpPr>
          <a:xfrm>
            <a:off x="323529" y="1526463"/>
            <a:ext cx="3312368" cy="2413439"/>
            <a:chOff x="323528" y="950398"/>
            <a:chExt cx="3312368" cy="2413439"/>
          </a:xfrm>
        </p:grpSpPr>
        <p:sp>
          <p:nvSpPr>
            <p:cNvPr id="5" name="Oval 4"/>
            <p:cNvSpPr/>
            <p:nvPr/>
          </p:nvSpPr>
          <p:spPr>
            <a:xfrm>
              <a:off x="1783854" y="1609724"/>
              <a:ext cx="1852042" cy="1754113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GB" sz="1200" dirty="0" smtClean="0"/>
                <a:t>Great Cow  Graphical BASIC</a:t>
              </a:r>
              <a:endParaRPr lang="en-GB" sz="1200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323528" y="2139702"/>
              <a:ext cx="1605103" cy="8770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GB" sz="1200" dirty="0" smtClean="0"/>
                <a:t>Programmers</a:t>
              </a:r>
              <a:endParaRPr lang="en-GB" sz="1200" dirty="0"/>
            </a:p>
          </p:txBody>
        </p:sp>
        <p:sp>
          <p:nvSpPr>
            <p:cNvPr id="7" name="Oval 6"/>
            <p:cNvSpPr/>
            <p:nvPr/>
          </p:nvSpPr>
          <p:spPr>
            <a:xfrm rot="2221719">
              <a:off x="857817" y="950398"/>
              <a:ext cx="1605103" cy="8770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GB" sz="1200" dirty="0" err="1" smtClean="0"/>
                <a:t>PPSTool</a:t>
              </a:r>
              <a:endParaRPr lang="en-GB" sz="1200" dirty="0"/>
            </a:p>
          </p:txBody>
        </p:sp>
      </p:grpSp>
      <p:grpSp>
        <p:nvGrpSpPr>
          <p:cNvPr id="3" name="Group 10"/>
          <p:cNvGrpSpPr/>
          <p:nvPr/>
        </p:nvGrpSpPr>
        <p:grpSpPr>
          <a:xfrm>
            <a:off x="3018058" y="1947031"/>
            <a:ext cx="1724257" cy="2544721"/>
            <a:chOff x="3018057" y="1370966"/>
            <a:chExt cx="1724257" cy="2544721"/>
          </a:xfrm>
        </p:grpSpPr>
        <p:sp>
          <p:nvSpPr>
            <p:cNvPr id="9" name="Oval 8"/>
            <p:cNvSpPr/>
            <p:nvPr/>
          </p:nvSpPr>
          <p:spPr>
            <a:xfrm rot="20829677">
              <a:off x="3137211" y="1370966"/>
              <a:ext cx="1605103" cy="8770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GB" sz="1200" dirty="0" smtClean="0"/>
                <a:t>CLC</a:t>
              </a:r>
              <a:endParaRPr lang="en-GB" sz="1200" dirty="0"/>
            </a:p>
          </p:txBody>
        </p:sp>
        <p:sp>
          <p:nvSpPr>
            <p:cNvPr id="10" name="Oval 9"/>
            <p:cNvSpPr/>
            <p:nvPr/>
          </p:nvSpPr>
          <p:spPr>
            <a:xfrm rot="2221719">
              <a:off x="3018057" y="3038630"/>
              <a:ext cx="1605103" cy="8770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GB" sz="1200" dirty="0" smtClean="0"/>
                <a:t>PSMC</a:t>
              </a:r>
              <a:endParaRPr lang="en-GB" sz="1200" dirty="0"/>
            </a:p>
          </p:txBody>
        </p:sp>
      </p:grp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857250"/>
          </a:xfrm>
        </p:spPr>
        <p:txBody>
          <a:bodyPr/>
          <a:lstStyle/>
          <a:p>
            <a:pPr algn="l"/>
            <a:r>
              <a:rPr lang="en-GB" dirty="0" smtClean="0"/>
              <a:t>Great Cow Graphical BASIC</a:t>
            </a:r>
            <a:endParaRPr lang="en-GB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62266" y="915566"/>
            <a:ext cx="3793277" cy="3168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11960" y="411510"/>
            <a:ext cx="7832494" cy="4731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Oval 3"/>
          <p:cNvSpPr/>
          <p:nvPr/>
        </p:nvSpPr>
        <p:spPr>
          <a:xfrm>
            <a:off x="1835695" y="2475300"/>
            <a:ext cx="1605103" cy="14252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200" dirty="0" smtClean="0"/>
              <a:t>Great Cow BASIC </a:t>
            </a:r>
            <a:r>
              <a:rPr lang="en-GB" sz="1600" dirty="0" smtClean="0"/>
              <a:t>Compiler</a:t>
            </a:r>
            <a:endParaRPr lang="en-GB" sz="1200" dirty="0"/>
          </a:p>
        </p:txBody>
      </p:sp>
      <p:grpSp>
        <p:nvGrpSpPr>
          <p:cNvPr id="2" name="Group 15"/>
          <p:cNvGrpSpPr/>
          <p:nvPr/>
        </p:nvGrpSpPr>
        <p:grpSpPr>
          <a:xfrm>
            <a:off x="1783854" y="2366980"/>
            <a:ext cx="3313129" cy="1754113"/>
            <a:chOff x="1783854" y="2366980"/>
            <a:chExt cx="3313129" cy="1754113"/>
          </a:xfrm>
        </p:grpSpPr>
        <p:sp>
          <p:nvSpPr>
            <p:cNvPr id="5" name="Oval 4"/>
            <p:cNvSpPr/>
            <p:nvPr/>
          </p:nvSpPr>
          <p:spPr>
            <a:xfrm>
              <a:off x="1783854" y="2366980"/>
              <a:ext cx="1852042" cy="1754113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GB" sz="1200" dirty="0" err="1" smtClean="0"/>
                <a:t>SynWrite</a:t>
              </a:r>
              <a:r>
                <a:rPr lang="en-GB" sz="1200" dirty="0" smtClean="0"/>
                <a:t> IDE</a:t>
              </a:r>
              <a:endParaRPr lang="en-GB" sz="1200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3491880" y="2859782"/>
              <a:ext cx="1605103" cy="8770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GB" sz="1200" dirty="0" err="1" smtClean="0"/>
                <a:t>G+Stool</a:t>
              </a:r>
              <a:endParaRPr lang="en-GB" sz="1200" dirty="0"/>
            </a:p>
          </p:txBody>
        </p:sp>
      </p:grpSp>
      <p:sp>
        <p:nvSpPr>
          <p:cNvPr id="6" name="Oval 5"/>
          <p:cNvSpPr/>
          <p:nvPr/>
        </p:nvSpPr>
        <p:spPr>
          <a:xfrm>
            <a:off x="323528" y="2805508"/>
            <a:ext cx="1605103" cy="8770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200" dirty="0" smtClean="0"/>
              <a:t>Programmers</a:t>
            </a:r>
            <a:endParaRPr lang="en-GB" sz="1200" dirty="0"/>
          </a:p>
        </p:txBody>
      </p:sp>
      <p:sp>
        <p:nvSpPr>
          <p:cNvPr id="7" name="Oval 6"/>
          <p:cNvSpPr/>
          <p:nvPr/>
        </p:nvSpPr>
        <p:spPr>
          <a:xfrm rot="2221719">
            <a:off x="857817" y="1707654"/>
            <a:ext cx="1605103" cy="8770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200" dirty="0" err="1" smtClean="0"/>
              <a:t>PPSTool</a:t>
            </a:r>
            <a:endParaRPr lang="en-GB" sz="1200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857250"/>
          </a:xfrm>
        </p:spPr>
        <p:txBody>
          <a:bodyPr/>
          <a:lstStyle/>
          <a:p>
            <a:pPr algn="l"/>
            <a:r>
              <a:rPr lang="en-GB" dirty="0" smtClean="0"/>
              <a:t>The Windows IDE</a:t>
            </a:r>
            <a:endParaRPr lang="en-GB" dirty="0"/>
          </a:p>
        </p:txBody>
      </p:sp>
      <p:grpSp>
        <p:nvGrpSpPr>
          <p:cNvPr id="3" name="Tools"/>
          <p:cNvGrpSpPr/>
          <p:nvPr/>
        </p:nvGrpSpPr>
        <p:grpSpPr>
          <a:xfrm>
            <a:off x="2919440" y="1765436"/>
            <a:ext cx="1641041" cy="3057911"/>
            <a:chOff x="2805657" y="1165157"/>
            <a:chExt cx="1641041" cy="3057911"/>
          </a:xfrm>
        </p:grpSpPr>
        <p:sp>
          <p:nvSpPr>
            <p:cNvPr id="9" name="Oval 8"/>
            <p:cNvSpPr/>
            <p:nvPr/>
          </p:nvSpPr>
          <p:spPr>
            <a:xfrm rot="19275749">
              <a:off x="2841595" y="1165157"/>
              <a:ext cx="1605103" cy="8770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GB" sz="1200" dirty="0" smtClean="0"/>
                <a:t>CLC</a:t>
              </a:r>
            </a:p>
            <a:p>
              <a:pPr algn="ctr"/>
              <a:r>
                <a:rPr lang="en-GB" sz="1200" dirty="0" err="1" smtClean="0"/>
                <a:t>PicInfo</a:t>
              </a:r>
              <a:r>
                <a:rPr lang="en-GB" sz="1200" dirty="0" smtClean="0"/>
                <a:t> </a:t>
              </a:r>
            </a:p>
            <a:p>
              <a:pPr algn="ctr"/>
              <a:r>
                <a:rPr lang="en-GB" sz="1200" dirty="0" smtClean="0"/>
                <a:t>PSMC</a:t>
              </a:r>
              <a:endParaRPr lang="en-GB" sz="1200" dirty="0"/>
            </a:p>
          </p:txBody>
        </p:sp>
        <p:sp>
          <p:nvSpPr>
            <p:cNvPr id="10" name="Oval 9"/>
            <p:cNvSpPr/>
            <p:nvPr/>
          </p:nvSpPr>
          <p:spPr>
            <a:xfrm rot="2691868">
              <a:off x="2805657" y="3346011"/>
              <a:ext cx="1605103" cy="8770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GB" sz="1200" dirty="0" smtClean="0"/>
                <a:t>Terminal</a:t>
              </a:r>
              <a:endParaRPr lang="en-GB" sz="1200" dirty="0"/>
            </a:p>
          </p:txBody>
        </p:sp>
      </p:grpSp>
      <p:grpSp>
        <p:nvGrpSpPr>
          <p:cNvPr id="8" name="Group 23"/>
          <p:cNvGrpSpPr/>
          <p:nvPr/>
        </p:nvGrpSpPr>
        <p:grpSpPr>
          <a:xfrm>
            <a:off x="38100" y="3314700"/>
            <a:ext cx="2426025" cy="1466850"/>
            <a:chOff x="38100" y="3314700"/>
            <a:chExt cx="2426025" cy="1466850"/>
          </a:xfrm>
        </p:grpSpPr>
        <p:sp>
          <p:nvSpPr>
            <p:cNvPr id="11" name="Oval 10"/>
            <p:cNvSpPr/>
            <p:nvPr/>
          </p:nvSpPr>
          <p:spPr>
            <a:xfrm rot="19109505">
              <a:off x="859022" y="3875123"/>
              <a:ext cx="1605103" cy="8770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GB" sz="1200" dirty="0" smtClean="0"/>
                <a:t>Program Editor</a:t>
              </a:r>
            </a:p>
          </p:txBody>
        </p:sp>
        <p:sp>
          <p:nvSpPr>
            <p:cNvPr id="23" name="Freeform 22"/>
            <p:cNvSpPr/>
            <p:nvPr/>
          </p:nvSpPr>
          <p:spPr>
            <a:xfrm>
              <a:off x="38100" y="3314700"/>
              <a:ext cx="971550" cy="1466850"/>
            </a:xfrm>
            <a:custGeom>
              <a:avLst/>
              <a:gdLst>
                <a:gd name="connsiteX0" fmla="*/ 971550 w 971550"/>
                <a:gd name="connsiteY0" fmla="*/ 1466850 h 1466850"/>
                <a:gd name="connsiteX1" fmla="*/ 114300 w 971550"/>
                <a:gd name="connsiteY1" fmla="*/ 971550 h 1466850"/>
                <a:gd name="connsiteX2" fmla="*/ 285750 w 971550"/>
                <a:gd name="connsiteY2" fmla="*/ 0 h 1466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71550" h="1466850">
                  <a:moveTo>
                    <a:pt x="971550" y="1466850"/>
                  </a:moveTo>
                  <a:cubicBezTo>
                    <a:pt x="600075" y="1341437"/>
                    <a:pt x="228600" y="1216025"/>
                    <a:pt x="114300" y="971550"/>
                  </a:cubicBezTo>
                  <a:cubicBezTo>
                    <a:pt x="0" y="727075"/>
                    <a:pt x="239713" y="144463"/>
                    <a:pt x="285750" y="0"/>
                  </a:cubicBezTo>
                </a:path>
              </a:pathLst>
            </a:custGeom>
            <a:ln w="38100">
              <a:solidFill>
                <a:srgbClr val="FF00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857250"/>
          </a:xfrm>
        </p:spPr>
        <p:txBody>
          <a:bodyPr/>
          <a:lstStyle/>
          <a:p>
            <a:pPr algn="l"/>
            <a:r>
              <a:rPr lang="en-GB" dirty="0" smtClean="0"/>
              <a:t>Tool chain</a:t>
            </a:r>
            <a:endParaRPr lang="en-GB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4573" y="1083965"/>
            <a:ext cx="6531779" cy="3680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Flowchart: Process 43"/>
          <p:cNvSpPr/>
          <p:nvPr/>
        </p:nvSpPr>
        <p:spPr>
          <a:xfrm>
            <a:off x="2051720" y="2161188"/>
            <a:ext cx="6480720" cy="1152128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/>
          <p:cNvSpPr/>
          <p:nvPr/>
        </p:nvSpPr>
        <p:spPr>
          <a:xfrm>
            <a:off x="107504" y="2161187"/>
            <a:ext cx="1605103" cy="14252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200" dirty="0" smtClean="0"/>
              <a:t>Great Cow BASIC </a:t>
            </a:r>
            <a:r>
              <a:rPr lang="en-GB" sz="1600" dirty="0" smtClean="0"/>
              <a:t>Compiler</a:t>
            </a:r>
            <a:endParaRPr lang="en-GB" sz="1200" dirty="0"/>
          </a:p>
        </p:txBody>
      </p:sp>
      <p:sp>
        <p:nvSpPr>
          <p:cNvPr id="15" name="Flowchart: Document 14"/>
          <p:cNvSpPr/>
          <p:nvPr/>
        </p:nvSpPr>
        <p:spPr>
          <a:xfrm>
            <a:off x="2451115" y="1297092"/>
            <a:ext cx="1152128" cy="72008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Source Code</a:t>
            </a:r>
            <a:endParaRPr lang="en-GB" sz="1600" dirty="0"/>
          </a:p>
        </p:txBody>
      </p:sp>
      <p:sp>
        <p:nvSpPr>
          <p:cNvPr id="16" name="Flowchart: Process 15"/>
          <p:cNvSpPr/>
          <p:nvPr/>
        </p:nvSpPr>
        <p:spPr>
          <a:xfrm>
            <a:off x="2271095" y="2449220"/>
            <a:ext cx="1512168" cy="57606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 smtClean="0"/>
              <a:t>Preprocessor</a:t>
            </a:r>
            <a:endParaRPr lang="en-GB" sz="1600" dirty="0"/>
          </a:p>
        </p:txBody>
      </p:sp>
      <p:sp>
        <p:nvSpPr>
          <p:cNvPr id="17" name="Flowchart: Document 16"/>
          <p:cNvSpPr/>
          <p:nvPr/>
        </p:nvSpPr>
        <p:spPr>
          <a:xfrm>
            <a:off x="2451115" y="3601348"/>
            <a:ext cx="1152128" cy="72008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Libraries</a:t>
            </a:r>
            <a:endParaRPr lang="en-GB" sz="1600" dirty="0"/>
          </a:p>
        </p:txBody>
      </p:sp>
      <p:sp>
        <p:nvSpPr>
          <p:cNvPr id="18" name="Flowchart: Process 17"/>
          <p:cNvSpPr/>
          <p:nvPr/>
        </p:nvSpPr>
        <p:spPr>
          <a:xfrm>
            <a:off x="3995936" y="2449220"/>
            <a:ext cx="1224136" cy="57606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Code Translator</a:t>
            </a:r>
            <a:endParaRPr lang="en-GB" sz="1600" dirty="0"/>
          </a:p>
        </p:txBody>
      </p:sp>
      <p:sp>
        <p:nvSpPr>
          <p:cNvPr id="19" name="Flowchart: Process 18"/>
          <p:cNvSpPr/>
          <p:nvPr/>
        </p:nvSpPr>
        <p:spPr>
          <a:xfrm>
            <a:off x="5436096" y="2449220"/>
            <a:ext cx="1224136" cy="57606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Assembler</a:t>
            </a:r>
            <a:endParaRPr lang="en-GB" sz="1600" dirty="0"/>
          </a:p>
        </p:txBody>
      </p:sp>
      <p:sp>
        <p:nvSpPr>
          <p:cNvPr id="20" name="Flowchart: Process 19"/>
          <p:cNvSpPr/>
          <p:nvPr/>
        </p:nvSpPr>
        <p:spPr>
          <a:xfrm>
            <a:off x="6948264" y="2449220"/>
            <a:ext cx="1224136" cy="57606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Linker</a:t>
            </a:r>
            <a:endParaRPr lang="en-GB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2066182" y="920259"/>
            <a:ext cx="18742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High Level Language</a:t>
            </a:r>
            <a:endParaRPr lang="en-GB" sz="1600" dirty="0"/>
          </a:p>
        </p:txBody>
      </p:sp>
      <p:cxnSp>
        <p:nvCxnSpPr>
          <p:cNvPr id="27" name="Straight Arrow Connector 26"/>
          <p:cNvCxnSpPr>
            <a:stCxn id="18" idx="3"/>
            <a:endCxn id="19" idx="1"/>
          </p:cNvCxnSpPr>
          <p:nvPr/>
        </p:nvCxnSpPr>
        <p:spPr>
          <a:xfrm>
            <a:off x="5220072" y="2737252"/>
            <a:ext cx="2160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9" idx="3"/>
            <a:endCxn id="20" idx="1"/>
          </p:cNvCxnSpPr>
          <p:nvPr/>
        </p:nvCxnSpPr>
        <p:spPr>
          <a:xfrm>
            <a:off x="6660232" y="2737252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027179" y="1969567"/>
            <a:ext cx="0" cy="4796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3027179" y="3025284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6" idx="3"/>
            <a:endCxn id="18" idx="1"/>
          </p:cNvCxnSpPr>
          <p:nvPr/>
        </p:nvCxnSpPr>
        <p:spPr>
          <a:xfrm>
            <a:off x="3783263" y="2737252"/>
            <a:ext cx="21267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lowchart: Document 36"/>
          <p:cNvSpPr/>
          <p:nvPr/>
        </p:nvSpPr>
        <p:spPr>
          <a:xfrm>
            <a:off x="6156176" y="3457332"/>
            <a:ext cx="1296144" cy="1008112"/>
          </a:xfrm>
          <a:prstGeom prst="flowChartDocumen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GB" sz="1600" dirty="0" smtClean="0"/>
              <a:t>Assembly Language</a:t>
            </a:r>
          </a:p>
          <a:p>
            <a:pPr algn="ctr"/>
            <a:r>
              <a:rPr lang="en-GB" sz="1600" dirty="0" smtClean="0"/>
              <a:t>ASM file</a:t>
            </a:r>
          </a:p>
          <a:p>
            <a:pPr algn="ctr"/>
            <a:endParaRPr lang="en-GB" sz="1600" dirty="0"/>
          </a:p>
        </p:txBody>
      </p:sp>
      <p:sp>
        <p:nvSpPr>
          <p:cNvPr id="38" name="Flowchart: Document 37"/>
          <p:cNvSpPr/>
          <p:nvPr/>
        </p:nvSpPr>
        <p:spPr>
          <a:xfrm>
            <a:off x="7668344" y="3457332"/>
            <a:ext cx="1296144" cy="1008112"/>
          </a:xfrm>
          <a:prstGeom prst="flowChartDocumen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GB" sz="1600" dirty="0" smtClean="0"/>
              <a:t>Absolute Machine Code</a:t>
            </a:r>
          </a:p>
          <a:p>
            <a:pPr algn="ctr"/>
            <a:r>
              <a:rPr lang="en-GB" sz="1600" dirty="0" smtClean="0"/>
              <a:t>HEX file</a:t>
            </a:r>
          </a:p>
          <a:p>
            <a:pPr algn="ctr"/>
            <a:endParaRPr lang="en-GB" sz="1600" dirty="0"/>
          </a:p>
        </p:txBody>
      </p:sp>
      <p:cxnSp>
        <p:nvCxnSpPr>
          <p:cNvPr id="40" name="Shape 39"/>
          <p:cNvCxnSpPr>
            <a:stCxn id="19" idx="3"/>
            <a:endCxn id="37" idx="0"/>
          </p:cNvCxnSpPr>
          <p:nvPr/>
        </p:nvCxnSpPr>
        <p:spPr>
          <a:xfrm>
            <a:off x="6660232" y="2737252"/>
            <a:ext cx="144016" cy="72008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hape 41"/>
          <p:cNvCxnSpPr>
            <a:stCxn id="20" idx="3"/>
            <a:endCxn id="38" idx="0"/>
          </p:cNvCxnSpPr>
          <p:nvPr/>
        </p:nvCxnSpPr>
        <p:spPr>
          <a:xfrm>
            <a:off x="8172400" y="2737252"/>
            <a:ext cx="144016" cy="72008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660232" y="4537452"/>
            <a:ext cx="16152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8 bit PIC and AVR</a:t>
            </a:r>
            <a:endParaRPr lang="en-GB" sz="1600" dirty="0"/>
          </a:p>
        </p:txBody>
      </p:sp>
      <p:sp>
        <p:nvSpPr>
          <p:cNvPr id="4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857250"/>
          </a:xfrm>
        </p:spPr>
        <p:txBody>
          <a:bodyPr/>
          <a:lstStyle/>
          <a:p>
            <a:pPr algn="l"/>
            <a:r>
              <a:rPr lang="en-GB" dirty="0" smtClean="0"/>
              <a:t>The core compiler</a:t>
            </a:r>
            <a:endParaRPr lang="en-GB" dirty="0"/>
          </a:p>
        </p:txBody>
      </p:sp>
      <p:sp>
        <p:nvSpPr>
          <p:cNvPr id="48" name="Flowchart: Document 47"/>
          <p:cNvSpPr/>
          <p:nvPr/>
        </p:nvSpPr>
        <p:spPr>
          <a:xfrm>
            <a:off x="5508104" y="843558"/>
            <a:ext cx="1296144" cy="720080"/>
          </a:xfrm>
          <a:prstGeom prst="flowChartDocumen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GB" sz="1600" dirty="0" smtClean="0"/>
              <a:t>Reports:</a:t>
            </a:r>
          </a:p>
          <a:p>
            <a:pPr algn="ctr"/>
            <a:r>
              <a:rPr lang="en-GB" sz="1600" dirty="0" smtClean="0"/>
              <a:t>TXT and HTML</a:t>
            </a:r>
          </a:p>
          <a:p>
            <a:pPr algn="ctr"/>
            <a:endParaRPr lang="en-GB" sz="1600" dirty="0"/>
          </a:p>
        </p:txBody>
      </p:sp>
      <p:cxnSp>
        <p:nvCxnSpPr>
          <p:cNvPr id="57" name="Straight Arrow Connector 56"/>
          <p:cNvCxnSpPr/>
          <p:nvPr/>
        </p:nvCxnSpPr>
        <p:spPr>
          <a:xfrm flipV="1">
            <a:off x="6300192" y="1491630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208537" y="1948959"/>
            <a:ext cx="267227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Great Cow BASIC Compiler</a:t>
            </a:r>
            <a:endParaRPr lang="en-GB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16401</TotalTime>
  <Words>727</Words>
  <Application>Microsoft Office PowerPoint</Application>
  <PresentationFormat>On-screen Show (16:9)</PresentationFormat>
  <Paragraphs>196</Paragraphs>
  <Slides>19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Great Cow BASIC Part 17</vt:lpstr>
      <vt:lpstr>PIC18FxxQ41</vt:lpstr>
      <vt:lpstr>Videos...</vt:lpstr>
      <vt:lpstr>Hardware</vt:lpstr>
      <vt:lpstr>Great Cow BASIC Compiler</vt:lpstr>
      <vt:lpstr>Great Cow Graphical BASIC</vt:lpstr>
      <vt:lpstr>The Windows IDE</vt:lpstr>
      <vt:lpstr>Tool chain</vt:lpstr>
      <vt:lpstr>The core compiler</vt:lpstr>
      <vt:lpstr>Compiler options</vt:lpstr>
      <vt:lpstr>The Variants for Linux, BSD &amp; Mac</vt:lpstr>
      <vt:lpstr>Lab</vt:lpstr>
      <vt:lpstr>Lab</vt:lpstr>
      <vt:lpstr>Tool chain</vt:lpstr>
      <vt:lpstr>Videos...</vt:lpstr>
      <vt:lpstr>Great Cow BASIC</vt:lpstr>
      <vt:lpstr>Slide 17</vt:lpstr>
      <vt:lpstr>Backup Slides</vt:lpstr>
      <vt:lpstr>Great Cow BASIC – PIC, AVR and LGT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Great Cow BASIC</dc:title>
  <dc:creator>admin</dc:creator>
  <cp:lastModifiedBy>admin</cp:lastModifiedBy>
  <cp:revision>893</cp:revision>
  <dcterms:created xsi:type="dcterms:W3CDTF">2019-01-08T20:03:06Z</dcterms:created>
  <dcterms:modified xsi:type="dcterms:W3CDTF">2021-02-04T06:13:36Z</dcterms:modified>
</cp:coreProperties>
</file>