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83" r:id="rId3"/>
    <p:sldId id="264" r:id="rId4"/>
    <p:sldId id="285" r:id="rId5"/>
    <p:sldId id="334" r:id="rId6"/>
    <p:sldId id="282" r:id="rId7"/>
    <p:sldId id="324" r:id="rId8"/>
    <p:sldId id="325" r:id="rId9"/>
    <p:sldId id="331" r:id="rId10"/>
    <p:sldId id="333" r:id="rId11"/>
    <p:sldId id="280" r:id="rId12"/>
    <p:sldId id="289" r:id="rId13"/>
    <p:sldId id="297" r:id="rId14"/>
    <p:sldId id="298" r:id="rId15"/>
    <p:sldId id="332" r:id="rId16"/>
  </p:sldIdLst>
  <p:sldSz cx="9144000" cy="5143500" type="screen16x9"/>
  <p:notesSz cx="6858000" cy="9144000"/>
  <p:defaultTextStyle>
    <a:defPPr>
      <a:defRPr lang="en-US"/>
    </a:defPPr>
    <a:lvl1pPr marL="0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C3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>
      <p:cViewPr>
        <p:scale>
          <a:sx n="100" d="100"/>
          <a:sy n="100" d="100"/>
        </p:scale>
        <p:origin x="-1866" y="-108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82" y="-11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E545A-AB39-44F0-B5A6-04A90C6C9399}" type="datetimeFigureOut">
              <a:rPr lang="en-GB" smtClean="0"/>
              <a:pPr/>
              <a:t>04/02/2021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131C5-F37A-4CF6-BFE3-A572240BD62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00B3C-2E11-428B-8555-A77018253716}" type="datetimeFigureOut">
              <a:rPr lang="en-GB" smtClean="0"/>
              <a:pPr/>
              <a:t>04/02/2021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3471A-AA0F-4CD3-BA89-C1C7FB68C6D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1597824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2914651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5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0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75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01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26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51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77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02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04/02/2021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04/02/2021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154783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04/02/2021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04/02/2021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531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5063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7595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0127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2659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5190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7722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0254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04/02/2021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900115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900115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04/02/2021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5980"/>
            <a:ext cx="8229601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6"/>
            <a:ext cx="4040188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6"/>
            <a:ext cx="4041775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04/02/2021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04/02/2021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04/02/2021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9" y="204789"/>
            <a:ext cx="3008313" cy="8715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9" y="1076328"/>
            <a:ext cx="3008313" cy="351829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04/02/2021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000"/>
            </a:lvl1pPr>
            <a:lvl2pPr marL="425318" indent="0">
              <a:buNone/>
              <a:defRPr sz="2600"/>
            </a:lvl2pPr>
            <a:lvl3pPr marL="850636" indent="0">
              <a:buNone/>
              <a:defRPr sz="2200"/>
            </a:lvl3pPr>
            <a:lvl4pPr marL="1275954" indent="0">
              <a:buNone/>
              <a:defRPr sz="1900"/>
            </a:lvl4pPr>
            <a:lvl5pPr marL="1701273" indent="0">
              <a:buNone/>
              <a:defRPr sz="1900"/>
            </a:lvl5pPr>
            <a:lvl6pPr marL="2126591" indent="0">
              <a:buNone/>
              <a:defRPr sz="1900"/>
            </a:lvl6pPr>
            <a:lvl7pPr marL="2551909" indent="0">
              <a:buNone/>
              <a:defRPr sz="1900"/>
            </a:lvl7pPr>
            <a:lvl8pPr marL="2977227" indent="0">
              <a:buNone/>
              <a:defRPr sz="1900"/>
            </a:lvl8pPr>
            <a:lvl9pPr marL="3402546" indent="0">
              <a:buNone/>
              <a:defRPr sz="19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8"/>
            <a:ext cx="5486400" cy="60364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04/02/2021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2" y="205980"/>
            <a:ext cx="8229601" cy="857250"/>
          </a:xfrm>
          <a:prstGeom prst="rect">
            <a:avLst/>
          </a:prstGeom>
        </p:spPr>
        <p:txBody>
          <a:bodyPr vert="horz" lIns="85064" tIns="42531" rIns="85064" bIns="4253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200151"/>
            <a:ext cx="8229601" cy="3394472"/>
          </a:xfrm>
          <a:prstGeom prst="rect">
            <a:avLst/>
          </a:prstGeom>
        </p:spPr>
        <p:txBody>
          <a:bodyPr vert="horz" lIns="85064" tIns="42531" rIns="85064" bIns="425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4767267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3AACB-D821-4991-9D88-46EB8D29E619}" type="datetimeFigureOut">
              <a:rPr lang="en-GB" smtClean="0"/>
              <a:pPr/>
              <a:t>04/02/2021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4767267"/>
            <a:ext cx="2895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7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/>
  <p:txStyles>
    <p:titleStyle>
      <a:lvl1pPr algn="ctr" defTabSz="850636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8988" indent="-318988" algn="l" defTabSz="850636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1142" indent="-265824" algn="l" defTabSz="850636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6329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88614" indent="-212659" algn="l" defTabSz="850636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3932" indent="-212659" algn="l" defTabSz="850636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39250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64568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89887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1520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5318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5063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5954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1273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6591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51909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77227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0254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Conf:[defaul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Great Cow BASIC</a:t>
            </a:r>
            <a:br>
              <a:rPr lang="en-GB" dirty="0" smtClean="0"/>
            </a:br>
            <a:r>
              <a:rPr lang="en-GB" dirty="0" smtClean="0"/>
              <a:t>Part </a:t>
            </a:r>
            <a:r>
              <a:rPr lang="en-GB" dirty="0" smtClean="0"/>
              <a:t>18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Great Cow BASIC  for the PIC18FxxQ41 chip Family</a:t>
            </a:r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r>
              <a:rPr lang="en-GB" sz="1700" dirty="0" smtClean="0"/>
              <a:t>January 2021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9" y="0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1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3" cstate="print"/>
          <a:srcRect l="8600" t="14166" r="7684" b="8911"/>
          <a:stretch>
            <a:fillRect/>
          </a:stretch>
        </p:blipFill>
        <p:spPr bwMode="auto">
          <a:xfrm>
            <a:off x="179512" y="238691"/>
            <a:ext cx="244827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76256" y="3363839"/>
            <a:ext cx="1928242" cy="142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-92546"/>
            <a:ext cx="8229601" cy="857250"/>
          </a:xfrm>
        </p:spPr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3" y="689050"/>
            <a:ext cx="8229601" cy="3394472"/>
          </a:xfrm>
        </p:spPr>
        <p:txBody>
          <a:bodyPr>
            <a:noAutofit/>
          </a:bodyPr>
          <a:lstStyle/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Install the </a:t>
            </a:r>
            <a:r>
              <a:rPr lang="en-GB" sz="1100" b="1" dirty="0" smtClean="0"/>
              <a:t>hardware</a:t>
            </a:r>
            <a:r>
              <a:rPr lang="en-GB" sz="1100" dirty="0" smtClean="0"/>
              <a:t> and make the board work – </a:t>
            </a:r>
            <a:r>
              <a:rPr lang="en-GB" sz="1100" b="1" dirty="0" smtClean="0"/>
              <a:t>three LED programs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Make  four LEDs flash in a </a:t>
            </a:r>
            <a:r>
              <a:rPr lang="en-GB" sz="1100" b="1" dirty="0" smtClean="0"/>
              <a:t>sequence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Set the LEDs to represent the value of </a:t>
            </a:r>
            <a:r>
              <a:rPr lang="en-GB" sz="1100" b="1" dirty="0" smtClean="0"/>
              <a:t>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Sequence the LEDs with a </a:t>
            </a:r>
            <a:r>
              <a:rPr lang="en-GB" sz="1100" b="1" dirty="0" smtClean="0"/>
              <a:t>delay</a:t>
            </a:r>
            <a:r>
              <a:rPr lang="en-GB" sz="1100" dirty="0" smtClean="0"/>
              <a:t> using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</a:t>
            </a:r>
            <a:r>
              <a:rPr lang="en-GB" sz="1100" b="1" dirty="0" smtClean="0"/>
              <a:t>input</a:t>
            </a:r>
            <a:r>
              <a:rPr lang="en-GB" sz="1100" dirty="0" smtClean="0"/>
              <a:t> to set the state of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</a:t>
            </a:r>
            <a:r>
              <a:rPr lang="en-GB" sz="1100" b="1" dirty="0" smtClean="0"/>
              <a:t>reset </a:t>
            </a:r>
            <a:r>
              <a:rPr lang="en-GB" sz="1100" dirty="0" smtClean="0"/>
              <a:t>switch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</a:t>
            </a:r>
            <a:r>
              <a:rPr lang="en-GB" sz="1100" b="1" dirty="0" smtClean="0"/>
              <a:t>switch</a:t>
            </a:r>
            <a:r>
              <a:rPr lang="en-GB" sz="1100" dirty="0" smtClean="0"/>
              <a:t>, </a:t>
            </a:r>
            <a:r>
              <a:rPr lang="en-GB" sz="1100" b="1" dirty="0" smtClean="0"/>
              <a:t>ADC </a:t>
            </a:r>
            <a:r>
              <a:rPr lang="en-GB" sz="1100" dirty="0" smtClean="0"/>
              <a:t>– the </a:t>
            </a:r>
            <a:r>
              <a:rPr lang="en-GB" sz="1100" b="1" dirty="0" smtClean="0"/>
              <a:t>LEDs </a:t>
            </a:r>
            <a:r>
              <a:rPr lang="en-GB" sz="1100" dirty="0" smtClean="0"/>
              <a:t>flash in a sequence with reverse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</a:t>
            </a:r>
            <a:r>
              <a:rPr lang="en-GB" sz="1100" b="1" dirty="0" smtClean="0"/>
              <a:t>serial</a:t>
            </a:r>
            <a:r>
              <a:rPr lang="en-GB" sz="1100" dirty="0" smtClean="0"/>
              <a:t> to display values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</a:t>
            </a:r>
            <a:r>
              <a:rPr lang="en-GB" sz="1100" b="1" dirty="0" smtClean="0"/>
              <a:t>timer0</a:t>
            </a:r>
            <a:r>
              <a:rPr lang="en-GB" sz="1100" dirty="0" smtClean="0"/>
              <a:t> overflow, 8bit timer, 16bit timer to flash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CCP/</a:t>
            </a:r>
            <a:r>
              <a:rPr lang="en-GB" sz="1100" b="1" dirty="0" smtClean="0"/>
              <a:t>PWM</a:t>
            </a:r>
            <a:r>
              <a:rPr lang="en-GB" sz="1100" dirty="0" smtClean="0"/>
              <a:t>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b="1" dirty="0" smtClean="0"/>
              <a:t>I2C</a:t>
            </a:r>
            <a:r>
              <a:rPr lang="en-GB" sz="1100" dirty="0" smtClean="0"/>
              <a:t> with serial to discover I2C devices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b="1" dirty="0" err="1" smtClean="0"/>
              <a:t>EEProm</a:t>
            </a:r>
            <a:r>
              <a:rPr lang="en-GB" sz="1100" dirty="0" smtClean="0"/>
              <a:t> – showing values on the serial terminal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</a:t>
            </a:r>
            <a:r>
              <a:rPr lang="en-GB" sz="1100" b="1" dirty="0" smtClean="0"/>
              <a:t>I2C GCLD </a:t>
            </a:r>
            <a:r>
              <a:rPr lang="en-GB" sz="1100" dirty="0" smtClean="0"/>
              <a:t>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</a:t>
            </a:r>
            <a:r>
              <a:rPr lang="en-GB" sz="1100" b="1" dirty="0" smtClean="0"/>
              <a:t>SPI GCLD </a:t>
            </a:r>
            <a:r>
              <a:rPr lang="en-GB" sz="1100" dirty="0" smtClean="0"/>
              <a:t>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memory within the PIC – </a:t>
            </a:r>
            <a:r>
              <a:rPr lang="en-GB" sz="1100" dirty="0" err="1" smtClean="0"/>
              <a:t>Progmem</a:t>
            </a:r>
            <a:r>
              <a:rPr lang="en-GB" sz="1100" dirty="0" smtClean="0"/>
              <a:t> and SAF memory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The Great Cow BASIC tool chain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Assembly and alternatives assemblers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b="1" dirty="0" smtClean="0"/>
              <a:t>Summary</a:t>
            </a:r>
          </a:p>
          <a:p>
            <a:pPr marL="478483" indent="-478483">
              <a:buFont typeface="+mj-lt"/>
              <a:buAutoNum type="arabicPeriod"/>
            </a:pPr>
            <a:endParaRPr lang="en-GB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78483" indent="-478483">
              <a:buNone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Great Cow BASIC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293179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Great Cow BASIC  for the PIC18FxxQ41 chip Family</a:t>
            </a:r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r>
              <a:rPr lang="en-GB" sz="1700" dirty="0" smtClean="0"/>
              <a:t>January 2021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9" y="0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1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Backup Slides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57250"/>
          </a:xfrm>
        </p:spPr>
        <p:txBody>
          <a:bodyPr/>
          <a:lstStyle/>
          <a:p>
            <a:pPr algn="l"/>
            <a:r>
              <a:rPr lang="en-GB" dirty="0" smtClean="0"/>
              <a:t>Great Cow BASIC </a:t>
            </a:r>
            <a:r>
              <a:rPr lang="en-GB" dirty="0" smtClean="0"/>
              <a:t>&amp; MPLAB-X/PIC-AS</a:t>
            </a:r>
            <a:endParaRPr lang="en-GB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987574"/>
            <a:ext cx="4001917" cy="37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8" name="Group 27"/>
          <p:cNvGrpSpPr/>
          <p:nvPr/>
        </p:nvGrpSpPr>
        <p:grpSpPr>
          <a:xfrm>
            <a:off x="251520" y="3723878"/>
            <a:ext cx="2304256" cy="1504994"/>
            <a:chOff x="1475656" y="1851670"/>
            <a:chExt cx="3600400" cy="2657122"/>
          </a:xfrm>
        </p:grpSpPr>
        <p:pic>
          <p:nvPicPr>
            <p:cNvPr id="30" name="Picture 2" descr="See the source image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786728">
              <a:off x="1475656" y="1851670"/>
              <a:ext cx="3600400" cy="2657122"/>
            </a:xfrm>
            <a:prstGeom prst="rect">
              <a:avLst/>
            </a:prstGeom>
            <a:noFill/>
          </p:spPr>
        </p:pic>
        <p:pic>
          <p:nvPicPr>
            <p:cNvPr id="31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 t="26867" b="13144"/>
            <a:stretch>
              <a:fillRect/>
            </a:stretch>
          </p:blipFill>
          <p:spPr bwMode="auto">
            <a:xfrm>
              <a:off x="3559944" y="2915667"/>
              <a:ext cx="792088" cy="1810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528" y="1347614"/>
            <a:ext cx="334327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PIC18FxxQ41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8" y="1081186"/>
            <a:ext cx="8229601" cy="3394472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PIC18-Q41 is a high performance PIC18 </a:t>
            </a:r>
          </a:p>
          <a:p>
            <a:pPr lvl="1"/>
            <a:r>
              <a:rPr lang="en-GB" dirty="0" smtClean="0"/>
              <a:t>Digital and </a:t>
            </a:r>
            <a:r>
              <a:rPr lang="en-GB" dirty="0" err="1" smtClean="0"/>
              <a:t>Analog</a:t>
            </a:r>
            <a:r>
              <a:rPr lang="en-GB" dirty="0" smtClean="0"/>
              <a:t> peripherals </a:t>
            </a:r>
          </a:p>
          <a:p>
            <a:pPr lvl="1"/>
            <a:r>
              <a:rPr lang="en-GB" dirty="0" smtClean="0"/>
              <a:t>12-bit ADC</a:t>
            </a:r>
          </a:p>
          <a:p>
            <a:pPr lvl="1"/>
            <a:r>
              <a:rPr lang="en-GB" dirty="0" smtClean="0"/>
              <a:t>Multiple communication interfaces</a:t>
            </a:r>
          </a:p>
          <a:p>
            <a:pPr lvl="2"/>
            <a:r>
              <a:rPr lang="en-GB" dirty="0" smtClean="0"/>
              <a:t>Serial</a:t>
            </a:r>
            <a:r>
              <a:rPr lang="en-GB" smtClean="0"/>
              <a:t>, I2C, </a:t>
            </a:r>
            <a:r>
              <a:rPr lang="en-GB" dirty="0" smtClean="0"/>
              <a:t>SPI</a:t>
            </a:r>
          </a:p>
          <a:p>
            <a:pPr lvl="1"/>
            <a:r>
              <a:rPr lang="en-GB" dirty="0" smtClean="0"/>
              <a:t>PWM – CCP/PWM and 16Bit</a:t>
            </a:r>
          </a:p>
          <a:p>
            <a:pPr lvl="1"/>
            <a:r>
              <a:rPr lang="en-GB" dirty="0" smtClean="0"/>
              <a:t>Configurable Logic Cells</a:t>
            </a:r>
          </a:p>
          <a:p>
            <a:endParaRPr lang="en-GB" dirty="0" smtClean="0"/>
          </a:p>
          <a:p>
            <a:r>
              <a:rPr lang="en-GB" dirty="0" smtClean="0"/>
              <a:t>The PIC18xxQ41 offers 14- and 20-pin products in small footprint packages to support customers in a variety of space constrained and sensor node applications. </a:t>
            </a:r>
          </a:p>
          <a:p>
            <a:endParaRPr lang="en-GB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 l="8600" t="14166" r="7684" b="8911"/>
          <a:stretch>
            <a:fillRect/>
          </a:stretch>
        </p:blipFill>
        <p:spPr bwMode="auto">
          <a:xfrm>
            <a:off x="6300193" y="1275606"/>
            <a:ext cx="244827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-92546"/>
            <a:ext cx="8229601" cy="857250"/>
          </a:xfrm>
        </p:spPr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3" y="689050"/>
            <a:ext cx="8229601" cy="3394472"/>
          </a:xfrm>
        </p:spPr>
        <p:txBody>
          <a:bodyPr>
            <a:noAutofit/>
          </a:bodyPr>
          <a:lstStyle/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Install the hardware and make the board work – three LED programs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Make  four LEDs flash in a sequence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Set the LEDs to represent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Sequence the LEDs with a delay using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input to set the state of the LED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reset switch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switch, ADC – the LEDs flash in a sequence with reverse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serial to display values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timer0 overflow, 8bit timer, 16bit timer to flash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CCP/PWM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I</a:t>
            </a:r>
            <a:r>
              <a:rPr lang="en-GB" sz="1100" baseline="30000" dirty="0" smtClean="0"/>
              <a:t>2</a:t>
            </a:r>
            <a:r>
              <a:rPr lang="en-GB" sz="1100" dirty="0" smtClean="0"/>
              <a:t>C with serial to discover I2C devices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dirty="0" err="1" smtClean="0"/>
              <a:t>EEProm</a:t>
            </a:r>
            <a:r>
              <a:rPr lang="en-GB" sz="1100" dirty="0" smtClean="0"/>
              <a:t> – showing values on the serial terminal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</a:t>
            </a:r>
            <a:r>
              <a:rPr lang="en-GB" sz="1100" baseline="30000" dirty="0" smtClean="0"/>
              <a:t>2</a:t>
            </a:r>
            <a:r>
              <a:rPr lang="en-GB" sz="1100" dirty="0" smtClean="0"/>
              <a:t>C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SPI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memory within the PIC – </a:t>
            </a:r>
            <a:r>
              <a:rPr lang="en-GB" sz="1100" dirty="0" err="1" smtClean="0"/>
              <a:t>Progmem</a:t>
            </a:r>
            <a:r>
              <a:rPr lang="en-GB" sz="1100" dirty="0" smtClean="0"/>
              <a:t> and SAF memory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The Great Cow BASIC tool chain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b="1" dirty="0" smtClean="0"/>
              <a:t>Assembly and alternatives assemblers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Summary</a:t>
            </a:r>
          </a:p>
          <a:p>
            <a:pPr marL="478483" indent="-478483">
              <a:buFont typeface="+mj-lt"/>
              <a:buAutoNum type="arabicPeriod"/>
            </a:pPr>
            <a:endParaRPr lang="en-GB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78483" indent="-478483">
              <a:buNone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4" y="1210800"/>
            <a:ext cx="8229601" cy="3394472"/>
          </a:xfrm>
        </p:spPr>
        <p:txBody>
          <a:bodyPr/>
          <a:lstStyle/>
          <a:p>
            <a:r>
              <a:rPr lang="en-GB" dirty="0" smtClean="0"/>
              <a:t>Microchip Low Pin Count Demo Board</a:t>
            </a:r>
            <a:endParaRPr lang="en-GB" dirty="0"/>
          </a:p>
        </p:txBody>
      </p:sp>
      <p:grpSp>
        <p:nvGrpSpPr>
          <p:cNvPr id="6" name="Group 5"/>
          <p:cNvGrpSpPr/>
          <p:nvPr/>
        </p:nvGrpSpPr>
        <p:grpSpPr>
          <a:xfrm>
            <a:off x="323528" y="1923678"/>
            <a:ext cx="3600400" cy="2657122"/>
            <a:chOff x="1475656" y="1851670"/>
            <a:chExt cx="3600400" cy="2657122"/>
          </a:xfrm>
        </p:grpSpPr>
        <p:pic>
          <p:nvPicPr>
            <p:cNvPr id="1026" name="Picture 2" descr="See the source imag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786728">
              <a:off x="1475656" y="1851670"/>
              <a:ext cx="3600400" cy="2657122"/>
            </a:xfrm>
            <a:prstGeom prst="rect">
              <a:avLst/>
            </a:prstGeom>
            <a:noFill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t="26867" b="13144"/>
            <a:stretch>
              <a:fillRect/>
            </a:stretch>
          </p:blipFill>
          <p:spPr bwMode="auto">
            <a:xfrm>
              <a:off x="3559944" y="2915667"/>
              <a:ext cx="792088" cy="1810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064" y="2427734"/>
            <a:ext cx="3568848" cy="1603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467545" y="4256738"/>
            <a:ext cx="3168353" cy="255170"/>
          </a:xfrm>
          <a:prstGeom prst="rect">
            <a:avLst/>
          </a:prstGeom>
        </p:spPr>
        <p:txBody>
          <a:bodyPr wrap="square" lIns="85064" tIns="42531" rIns="85064" bIns="42531">
            <a:spAutoFit/>
          </a:bodyPr>
          <a:lstStyle/>
          <a:p>
            <a:r>
              <a:rPr lang="en-GB" sz="1100" dirty="0" smtClean="0"/>
              <a:t>PICKit_2_Low_Pin_Count_User_Guide_51556a.pdf</a:t>
            </a:r>
            <a:endParaRPr lang="en-GB" sz="11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57250"/>
          </a:xfrm>
        </p:spPr>
        <p:txBody>
          <a:bodyPr/>
          <a:lstStyle/>
          <a:p>
            <a:pPr algn="l"/>
            <a:r>
              <a:rPr lang="en-GB" dirty="0" smtClean="0"/>
              <a:t>Great Cow BASIC </a:t>
            </a:r>
            <a:r>
              <a:rPr lang="en-GB" dirty="0" smtClean="0"/>
              <a:t>&amp; MPLAB-X/PIC-AS</a:t>
            </a:r>
            <a:endParaRPr lang="en-GB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987574"/>
            <a:ext cx="4001917" cy="37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27"/>
          <p:cNvGrpSpPr/>
          <p:nvPr/>
        </p:nvGrpSpPr>
        <p:grpSpPr>
          <a:xfrm>
            <a:off x="251520" y="3723878"/>
            <a:ext cx="2304256" cy="1504994"/>
            <a:chOff x="1475656" y="1851670"/>
            <a:chExt cx="3600400" cy="2657122"/>
          </a:xfrm>
        </p:grpSpPr>
        <p:pic>
          <p:nvPicPr>
            <p:cNvPr id="30" name="Picture 2" descr="See the source image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786728">
              <a:off x="1475656" y="1851670"/>
              <a:ext cx="3600400" cy="2657122"/>
            </a:xfrm>
            <a:prstGeom prst="rect">
              <a:avLst/>
            </a:prstGeom>
            <a:noFill/>
          </p:spPr>
        </p:pic>
        <p:pic>
          <p:nvPicPr>
            <p:cNvPr id="31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 t="26867" b="13144"/>
            <a:stretch>
              <a:fillRect/>
            </a:stretch>
          </p:blipFill>
          <p:spPr bwMode="auto">
            <a:xfrm>
              <a:off x="3559944" y="2915667"/>
              <a:ext cx="792088" cy="1810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528" y="1347614"/>
            <a:ext cx="334327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35699" y="1707657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dirty="0" smtClean="0"/>
              <a:t>Great Cow BASIC </a:t>
            </a:r>
            <a:r>
              <a:rPr lang="en-GB" sz="1500" dirty="0" smtClean="0"/>
              <a:t>Compiler</a:t>
            </a:r>
            <a:endParaRPr lang="en-GB" sz="11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Great Cow BASIC Compiler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139952" y="1491632"/>
            <a:ext cx="3960440" cy="2440383"/>
          </a:xfrm>
          <a:prstGeom prst="rect">
            <a:avLst/>
          </a:prstGeom>
          <a:noFill/>
        </p:spPr>
        <p:txBody>
          <a:bodyPr wrap="square" lIns="85064" tIns="42531" rIns="85064" bIns="42531" rtlCol="0">
            <a:spAutoFit/>
          </a:bodyPr>
          <a:lstStyle/>
          <a:p>
            <a:r>
              <a:rPr lang="en-GB" dirty="0" smtClean="0"/>
              <a:t>Great Cow BASIC is an Open Source compiler for PIC, AVR and LGT microcontrollers</a:t>
            </a:r>
          </a:p>
          <a:p>
            <a:endParaRPr lang="en-GB" dirty="0" smtClean="0"/>
          </a:p>
          <a:p>
            <a:r>
              <a:rPr lang="en-GB" dirty="0" smtClean="0"/>
              <a:t>Great Cow BASIC now supports the 18FxxQ41 chip family</a:t>
            </a:r>
          </a:p>
          <a:p>
            <a:endParaRPr lang="en-GB" dirty="0" smtClean="0"/>
          </a:p>
          <a:p>
            <a:r>
              <a:rPr lang="en-GB" dirty="0" smtClean="0"/>
              <a:t>Great Cow BASIC is a cross platform with common code translation 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lowchart: Process 43"/>
          <p:cNvSpPr/>
          <p:nvPr/>
        </p:nvSpPr>
        <p:spPr>
          <a:xfrm>
            <a:off x="2051720" y="2161188"/>
            <a:ext cx="6480720" cy="115212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107504" y="2161187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 smtClean="0"/>
              <a:t>Great Cow BASIC </a:t>
            </a:r>
            <a:r>
              <a:rPr lang="en-GB" sz="1600" dirty="0" smtClean="0"/>
              <a:t>Compiler</a:t>
            </a:r>
            <a:endParaRPr lang="en-GB" sz="1200" dirty="0"/>
          </a:p>
        </p:txBody>
      </p:sp>
      <p:sp>
        <p:nvSpPr>
          <p:cNvPr id="15" name="Flowchart: Document 14"/>
          <p:cNvSpPr/>
          <p:nvPr/>
        </p:nvSpPr>
        <p:spPr>
          <a:xfrm>
            <a:off x="2451115" y="1297092"/>
            <a:ext cx="1152128" cy="72008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Source Code</a:t>
            </a:r>
            <a:endParaRPr lang="en-GB" sz="1600" dirty="0"/>
          </a:p>
        </p:txBody>
      </p:sp>
      <p:sp>
        <p:nvSpPr>
          <p:cNvPr id="16" name="Flowchart: Process 15"/>
          <p:cNvSpPr/>
          <p:nvPr/>
        </p:nvSpPr>
        <p:spPr>
          <a:xfrm>
            <a:off x="2271095" y="2449220"/>
            <a:ext cx="1512168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Preprocessor</a:t>
            </a:r>
            <a:endParaRPr lang="en-GB" sz="1600" dirty="0"/>
          </a:p>
        </p:txBody>
      </p:sp>
      <p:sp>
        <p:nvSpPr>
          <p:cNvPr id="17" name="Flowchart: Document 16"/>
          <p:cNvSpPr/>
          <p:nvPr/>
        </p:nvSpPr>
        <p:spPr>
          <a:xfrm>
            <a:off x="2451115" y="3601348"/>
            <a:ext cx="1152128" cy="72008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Libraries</a:t>
            </a:r>
            <a:endParaRPr lang="en-GB" sz="1600" dirty="0"/>
          </a:p>
        </p:txBody>
      </p:sp>
      <p:sp>
        <p:nvSpPr>
          <p:cNvPr id="18" name="Flowchart: Process 17"/>
          <p:cNvSpPr/>
          <p:nvPr/>
        </p:nvSpPr>
        <p:spPr>
          <a:xfrm>
            <a:off x="3995936" y="2449220"/>
            <a:ext cx="122413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Code Translator</a:t>
            </a:r>
            <a:endParaRPr lang="en-GB" sz="1600" dirty="0"/>
          </a:p>
        </p:txBody>
      </p:sp>
      <p:sp>
        <p:nvSpPr>
          <p:cNvPr id="19" name="Flowchart: Process 18"/>
          <p:cNvSpPr/>
          <p:nvPr/>
        </p:nvSpPr>
        <p:spPr>
          <a:xfrm>
            <a:off x="5436096" y="2449220"/>
            <a:ext cx="122413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Assembler</a:t>
            </a:r>
            <a:endParaRPr lang="en-GB" sz="1600" dirty="0"/>
          </a:p>
        </p:txBody>
      </p:sp>
      <p:sp>
        <p:nvSpPr>
          <p:cNvPr id="20" name="Flowchart: Process 19"/>
          <p:cNvSpPr/>
          <p:nvPr/>
        </p:nvSpPr>
        <p:spPr>
          <a:xfrm>
            <a:off x="6948264" y="2449220"/>
            <a:ext cx="122413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Linker</a:t>
            </a:r>
            <a:endParaRPr lang="en-GB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2066182" y="920259"/>
            <a:ext cx="1874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High Level Language</a:t>
            </a:r>
            <a:endParaRPr lang="en-GB" sz="1600" dirty="0"/>
          </a:p>
        </p:txBody>
      </p:sp>
      <p:cxnSp>
        <p:nvCxnSpPr>
          <p:cNvPr id="27" name="Straight Arrow Connector 26"/>
          <p:cNvCxnSpPr>
            <a:stCxn id="18" idx="3"/>
            <a:endCxn id="19" idx="1"/>
          </p:cNvCxnSpPr>
          <p:nvPr/>
        </p:nvCxnSpPr>
        <p:spPr>
          <a:xfrm>
            <a:off x="5220072" y="2737252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9" idx="3"/>
            <a:endCxn id="20" idx="1"/>
          </p:cNvCxnSpPr>
          <p:nvPr/>
        </p:nvCxnSpPr>
        <p:spPr>
          <a:xfrm>
            <a:off x="6660232" y="2737252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027179" y="1969567"/>
            <a:ext cx="0" cy="4796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027179" y="3025284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3"/>
            <a:endCxn id="18" idx="1"/>
          </p:cNvCxnSpPr>
          <p:nvPr/>
        </p:nvCxnSpPr>
        <p:spPr>
          <a:xfrm>
            <a:off x="3783263" y="2737252"/>
            <a:ext cx="2126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ocument 36"/>
          <p:cNvSpPr/>
          <p:nvPr/>
        </p:nvSpPr>
        <p:spPr>
          <a:xfrm>
            <a:off x="6156176" y="3457332"/>
            <a:ext cx="1296144" cy="1008112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Assembly Language</a:t>
            </a:r>
          </a:p>
          <a:p>
            <a:pPr algn="ctr"/>
            <a:r>
              <a:rPr lang="en-GB" sz="1600" dirty="0" smtClean="0"/>
              <a:t>ASM file</a:t>
            </a:r>
          </a:p>
          <a:p>
            <a:pPr algn="ctr"/>
            <a:endParaRPr lang="en-GB" sz="1600" dirty="0"/>
          </a:p>
        </p:txBody>
      </p:sp>
      <p:sp>
        <p:nvSpPr>
          <p:cNvPr id="38" name="Flowchart: Document 37"/>
          <p:cNvSpPr/>
          <p:nvPr/>
        </p:nvSpPr>
        <p:spPr>
          <a:xfrm>
            <a:off x="7668344" y="3457332"/>
            <a:ext cx="1296144" cy="1008112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Absolute Machine Code</a:t>
            </a:r>
          </a:p>
          <a:p>
            <a:pPr algn="ctr"/>
            <a:r>
              <a:rPr lang="en-GB" sz="1600" dirty="0" smtClean="0"/>
              <a:t>HEX file</a:t>
            </a:r>
          </a:p>
          <a:p>
            <a:pPr algn="ctr"/>
            <a:endParaRPr lang="en-GB" sz="1600" dirty="0"/>
          </a:p>
        </p:txBody>
      </p:sp>
      <p:cxnSp>
        <p:nvCxnSpPr>
          <p:cNvPr id="40" name="Shape 39"/>
          <p:cNvCxnSpPr>
            <a:stCxn id="19" idx="3"/>
            <a:endCxn id="37" idx="0"/>
          </p:cNvCxnSpPr>
          <p:nvPr/>
        </p:nvCxnSpPr>
        <p:spPr>
          <a:xfrm>
            <a:off x="6660232" y="2737252"/>
            <a:ext cx="144016" cy="7200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41"/>
          <p:cNvCxnSpPr>
            <a:stCxn id="20" idx="3"/>
            <a:endCxn id="38" idx="0"/>
          </p:cNvCxnSpPr>
          <p:nvPr/>
        </p:nvCxnSpPr>
        <p:spPr>
          <a:xfrm>
            <a:off x="8172400" y="2737252"/>
            <a:ext cx="144016" cy="7200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660232" y="4537452"/>
            <a:ext cx="16152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8 bit PIC and AVR</a:t>
            </a:r>
            <a:endParaRPr lang="en-GB" sz="1600" dirty="0"/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57250"/>
          </a:xfrm>
        </p:spPr>
        <p:txBody>
          <a:bodyPr/>
          <a:lstStyle/>
          <a:p>
            <a:pPr algn="l"/>
            <a:r>
              <a:rPr lang="en-GB" dirty="0" smtClean="0"/>
              <a:t>The core compiler</a:t>
            </a:r>
            <a:endParaRPr lang="en-GB" dirty="0"/>
          </a:p>
        </p:txBody>
      </p:sp>
      <p:sp>
        <p:nvSpPr>
          <p:cNvPr id="48" name="Flowchart: Document 47"/>
          <p:cNvSpPr/>
          <p:nvPr/>
        </p:nvSpPr>
        <p:spPr>
          <a:xfrm>
            <a:off x="5508104" y="843558"/>
            <a:ext cx="1296144" cy="720080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Reports:</a:t>
            </a:r>
          </a:p>
          <a:p>
            <a:pPr algn="ctr"/>
            <a:r>
              <a:rPr lang="en-GB" sz="1600" dirty="0" smtClean="0"/>
              <a:t>TXT and HTML</a:t>
            </a:r>
          </a:p>
          <a:p>
            <a:pPr algn="ctr"/>
            <a:endParaRPr lang="en-GB" sz="1600" dirty="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6300192" y="1491630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208537" y="1948959"/>
            <a:ext cx="267227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Great Cow BASIC Compiler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lowchart: Process 43"/>
          <p:cNvSpPr/>
          <p:nvPr/>
        </p:nvSpPr>
        <p:spPr>
          <a:xfrm>
            <a:off x="2051720" y="2161188"/>
            <a:ext cx="4796755" cy="115212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107504" y="2161187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 smtClean="0"/>
              <a:t>Great Cow BASIC </a:t>
            </a:r>
            <a:r>
              <a:rPr lang="en-GB" sz="1600" dirty="0" smtClean="0"/>
              <a:t>Compiler</a:t>
            </a:r>
            <a:endParaRPr lang="en-GB" sz="1200" dirty="0"/>
          </a:p>
        </p:txBody>
      </p:sp>
      <p:sp>
        <p:nvSpPr>
          <p:cNvPr id="15" name="Flowchart: Document 14"/>
          <p:cNvSpPr/>
          <p:nvPr/>
        </p:nvSpPr>
        <p:spPr>
          <a:xfrm>
            <a:off x="2451115" y="1297092"/>
            <a:ext cx="1152128" cy="72008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Source Code</a:t>
            </a:r>
            <a:endParaRPr lang="en-GB" sz="1600" dirty="0"/>
          </a:p>
        </p:txBody>
      </p:sp>
      <p:sp>
        <p:nvSpPr>
          <p:cNvPr id="16" name="Flowchart: Process 15"/>
          <p:cNvSpPr/>
          <p:nvPr/>
        </p:nvSpPr>
        <p:spPr>
          <a:xfrm>
            <a:off x="2271095" y="2449220"/>
            <a:ext cx="1512168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Preprocessor</a:t>
            </a:r>
            <a:endParaRPr lang="en-GB" sz="1600" dirty="0"/>
          </a:p>
        </p:txBody>
      </p:sp>
      <p:sp>
        <p:nvSpPr>
          <p:cNvPr id="17" name="Flowchart: Document 16"/>
          <p:cNvSpPr/>
          <p:nvPr/>
        </p:nvSpPr>
        <p:spPr>
          <a:xfrm>
            <a:off x="2451115" y="3601348"/>
            <a:ext cx="1152128" cy="72008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Libraries</a:t>
            </a:r>
            <a:endParaRPr lang="en-GB" sz="1600" dirty="0"/>
          </a:p>
        </p:txBody>
      </p:sp>
      <p:sp>
        <p:nvSpPr>
          <p:cNvPr id="18" name="Flowchart: Process 17"/>
          <p:cNvSpPr/>
          <p:nvPr/>
        </p:nvSpPr>
        <p:spPr>
          <a:xfrm>
            <a:off x="3995936" y="2449220"/>
            <a:ext cx="122413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Code Translator</a:t>
            </a:r>
            <a:endParaRPr lang="en-GB" sz="1600" dirty="0"/>
          </a:p>
        </p:txBody>
      </p:sp>
      <p:sp>
        <p:nvSpPr>
          <p:cNvPr id="19" name="Flowchart: Process 18"/>
          <p:cNvSpPr/>
          <p:nvPr/>
        </p:nvSpPr>
        <p:spPr>
          <a:xfrm>
            <a:off x="5436096" y="2449220"/>
            <a:ext cx="122413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Assembler</a:t>
            </a:r>
            <a:endParaRPr lang="en-GB" sz="1600" dirty="0"/>
          </a:p>
        </p:txBody>
      </p:sp>
      <p:sp>
        <p:nvSpPr>
          <p:cNvPr id="20" name="Flowchart: Process 19"/>
          <p:cNvSpPr/>
          <p:nvPr/>
        </p:nvSpPr>
        <p:spPr>
          <a:xfrm>
            <a:off x="6948264" y="2449220"/>
            <a:ext cx="1224136" cy="576064"/>
          </a:xfrm>
          <a:prstGeom prst="flowChartProcess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Linker</a:t>
            </a:r>
            <a:endParaRPr lang="en-GB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2066182" y="920259"/>
            <a:ext cx="1874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High Level Language</a:t>
            </a:r>
            <a:endParaRPr lang="en-GB" sz="1600" dirty="0"/>
          </a:p>
        </p:txBody>
      </p:sp>
      <p:cxnSp>
        <p:nvCxnSpPr>
          <p:cNvPr id="27" name="Straight Arrow Connector 26"/>
          <p:cNvCxnSpPr>
            <a:stCxn id="18" idx="3"/>
            <a:endCxn id="19" idx="1"/>
          </p:cNvCxnSpPr>
          <p:nvPr/>
        </p:nvCxnSpPr>
        <p:spPr>
          <a:xfrm>
            <a:off x="5220072" y="2737252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027179" y="1969567"/>
            <a:ext cx="0" cy="4796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027179" y="3025284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3"/>
            <a:endCxn id="18" idx="1"/>
          </p:cNvCxnSpPr>
          <p:nvPr/>
        </p:nvCxnSpPr>
        <p:spPr>
          <a:xfrm>
            <a:off x="3783263" y="2737252"/>
            <a:ext cx="2126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ocument 36"/>
          <p:cNvSpPr/>
          <p:nvPr/>
        </p:nvSpPr>
        <p:spPr>
          <a:xfrm>
            <a:off x="6156176" y="3457332"/>
            <a:ext cx="1296144" cy="1008112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Assembly Language</a:t>
            </a:r>
          </a:p>
          <a:p>
            <a:pPr algn="ctr"/>
            <a:r>
              <a:rPr lang="en-GB" sz="1600" dirty="0" smtClean="0"/>
              <a:t>file</a:t>
            </a:r>
          </a:p>
          <a:p>
            <a:pPr algn="ctr"/>
            <a:endParaRPr lang="en-GB" sz="1600" dirty="0"/>
          </a:p>
        </p:txBody>
      </p:sp>
      <p:sp>
        <p:nvSpPr>
          <p:cNvPr id="38" name="Flowchart: Document 37"/>
          <p:cNvSpPr/>
          <p:nvPr/>
        </p:nvSpPr>
        <p:spPr>
          <a:xfrm>
            <a:off x="7668344" y="3457332"/>
            <a:ext cx="1296144" cy="1008112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Absolute Machine Code</a:t>
            </a:r>
          </a:p>
          <a:p>
            <a:pPr algn="ctr"/>
            <a:r>
              <a:rPr lang="en-GB" sz="1600" dirty="0" smtClean="0"/>
              <a:t>HEX file</a:t>
            </a:r>
          </a:p>
          <a:p>
            <a:pPr algn="ctr"/>
            <a:endParaRPr lang="en-GB" sz="1600" dirty="0"/>
          </a:p>
        </p:txBody>
      </p:sp>
      <p:cxnSp>
        <p:nvCxnSpPr>
          <p:cNvPr id="40" name="Shape 39"/>
          <p:cNvCxnSpPr>
            <a:stCxn id="19" idx="3"/>
            <a:endCxn id="37" idx="0"/>
          </p:cNvCxnSpPr>
          <p:nvPr/>
        </p:nvCxnSpPr>
        <p:spPr>
          <a:xfrm>
            <a:off x="6660232" y="2737252"/>
            <a:ext cx="144016" cy="7200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41"/>
          <p:cNvCxnSpPr>
            <a:stCxn id="20" idx="3"/>
            <a:endCxn id="38" idx="0"/>
          </p:cNvCxnSpPr>
          <p:nvPr/>
        </p:nvCxnSpPr>
        <p:spPr>
          <a:xfrm>
            <a:off x="8172400" y="2737252"/>
            <a:ext cx="144016" cy="7200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660232" y="4537452"/>
            <a:ext cx="16152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8 bit PIC and AVR</a:t>
            </a:r>
            <a:endParaRPr lang="en-GB" sz="1600" dirty="0"/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57250"/>
          </a:xfrm>
        </p:spPr>
        <p:txBody>
          <a:bodyPr/>
          <a:lstStyle/>
          <a:p>
            <a:pPr algn="l"/>
            <a:r>
              <a:rPr lang="en-GB" dirty="0" smtClean="0"/>
              <a:t>Using MPLAB-X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6960121" y="1724025"/>
            <a:ext cx="1255712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PIC-AS, </a:t>
            </a:r>
            <a:r>
              <a:rPr lang="en-GB" sz="1200" dirty="0" smtClean="0"/>
              <a:t> </a:t>
            </a:r>
            <a:endParaRPr lang="en-GB" sz="1200" dirty="0" smtClean="0"/>
          </a:p>
          <a:p>
            <a:pPr algn="ctr"/>
            <a:r>
              <a:rPr lang="en-GB" sz="1200" dirty="0" smtClean="0"/>
              <a:t>MPLAB-IDE </a:t>
            </a:r>
            <a:endParaRPr lang="en-GB" sz="1200" dirty="0"/>
          </a:p>
        </p:txBody>
      </p:sp>
      <p:cxnSp>
        <p:nvCxnSpPr>
          <p:cNvPr id="28" name="Shape 27"/>
          <p:cNvCxnSpPr>
            <a:stCxn id="37" idx="3"/>
            <a:endCxn id="20" idx="2"/>
          </p:cNvCxnSpPr>
          <p:nvPr/>
        </p:nvCxnSpPr>
        <p:spPr>
          <a:xfrm flipV="1">
            <a:off x="7452320" y="3025284"/>
            <a:ext cx="108012" cy="93610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Document 32"/>
          <p:cNvSpPr/>
          <p:nvPr/>
        </p:nvSpPr>
        <p:spPr>
          <a:xfrm>
            <a:off x="5508104" y="843558"/>
            <a:ext cx="1296144" cy="720080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Reports:</a:t>
            </a:r>
          </a:p>
          <a:p>
            <a:pPr algn="ctr"/>
            <a:r>
              <a:rPr lang="en-GB" sz="1600" dirty="0" smtClean="0"/>
              <a:t>TXT and HTML</a:t>
            </a:r>
          </a:p>
          <a:p>
            <a:pPr algn="ctr"/>
            <a:endParaRPr lang="en-GB" sz="1600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6300192" y="1491630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764310" y="1905000"/>
            <a:ext cx="267227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Great Cow BASIC Compiler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Lab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59582"/>
            <a:ext cx="7499176" cy="3394472"/>
          </a:xfrm>
        </p:spPr>
        <p:txBody>
          <a:bodyPr>
            <a:noAutofit/>
          </a:bodyPr>
          <a:lstStyle/>
          <a:p>
            <a:pPr marL="457200" indent="-457200">
              <a:buNone/>
            </a:pPr>
            <a:r>
              <a:rPr lang="en-GB" sz="1200" dirty="0" smtClean="0"/>
              <a:t>We will</a:t>
            </a:r>
          </a:p>
          <a:p>
            <a:pPr marL="266700" indent="-266700">
              <a:buFont typeface="+mj-lt"/>
              <a:buAutoNum type="arabicPeriod"/>
            </a:pPr>
            <a:r>
              <a:rPr lang="en-GB" sz="1000" dirty="0" smtClean="0"/>
              <a:t>Review a simple LED program</a:t>
            </a:r>
          </a:p>
          <a:p>
            <a:pPr marL="266700" indent="-266700">
              <a:buFont typeface="+mj-lt"/>
              <a:buAutoNum type="arabicPeriod"/>
            </a:pPr>
            <a:endParaRPr lang="en-GB" sz="1000" dirty="0" smtClean="0"/>
          </a:p>
          <a:p>
            <a:pPr marL="266700" indent="-266700">
              <a:buFont typeface="+mj-lt"/>
              <a:buAutoNum type="arabicPeriod"/>
            </a:pPr>
            <a:r>
              <a:rPr lang="en-GB" sz="1000" dirty="0" smtClean="0"/>
              <a:t>Create a Project in MPLAB-X using the Great Cow BASIC .S source</a:t>
            </a:r>
          </a:p>
          <a:p>
            <a:pPr marL="539750" lvl="1" indent="-168275">
              <a:buFont typeface="+mj-lt"/>
              <a:buAutoNum type="arabicPeriod"/>
            </a:pPr>
            <a:r>
              <a:rPr lang="en-GB" sz="1000" dirty="0" smtClean="0"/>
              <a:t>Select Standalone project</a:t>
            </a:r>
          </a:p>
          <a:p>
            <a:pPr marL="539750" lvl="1" indent="-168275">
              <a:buFont typeface="+mj-lt"/>
              <a:buAutoNum type="arabicPeriod"/>
            </a:pPr>
            <a:r>
              <a:rPr lang="en-GB" sz="1000" dirty="0" smtClean="0"/>
              <a:t>Specify chip, select the Simulator</a:t>
            </a:r>
          </a:p>
          <a:p>
            <a:pPr marL="539750" lvl="1" indent="-168275">
              <a:buFont typeface="+mj-lt"/>
              <a:buAutoNum type="arabicPeriod"/>
            </a:pPr>
            <a:r>
              <a:rPr lang="en-GB" sz="1000" dirty="0" smtClean="0"/>
              <a:t>Select PIC-AS, latest version</a:t>
            </a:r>
          </a:p>
          <a:p>
            <a:pPr marL="539750" lvl="1" indent="-168275">
              <a:buFont typeface="+mj-lt"/>
              <a:buAutoNum type="arabicPeriod"/>
            </a:pPr>
            <a:r>
              <a:rPr lang="en-GB" sz="1000" dirty="0" smtClean="0"/>
              <a:t>Name project {</a:t>
            </a:r>
            <a:r>
              <a:rPr lang="en-GB" sz="1000" dirty="0" err="1" smtClean="0"/>
              <a:t>chipname</a:t>
            </a:r>
            <a:r>
              <a:rPr lang="en-GB" sz="1000" dirty="0" smtClean="0"/>
              <a:t>}, specify same directory.</a:t>
            </a:r>
          </a:p>
          <a:p>
            <a:pPr marL="539750" lvl="1" indent="-168275">
              <a:buFont typeface="+mj-lt"/>
              <a:buAutoNum type="arabicPeriod"/>
            </a:pPr>
            <a:r>
              <a:rPr lang="en-GB" sz="1000" dirty="0" smtClean="0"/>
              <a:t>Finish</a:t>
            </a:r>
          </a:p>
          <a:p>
            <a:pPr marL="539750" lvl="1" indent="-168275">
              <a:buFont typeface="+mj-lt"/>
              <a:buAutoNum type="arabicPeriod"/>
            </a:pPr>
            <a:r>
              <a:rPr lang="en-GB" sz="1000" dirty="0" smtClean="0"/>
              <a:t>Now Add the Great Cow BASIC source </a:t>
            </a:r>
            <a:r>
              <a:rPr lang="en-GB" sz="1000" dirty="0" smtClean="0"/>
              <a:t>file</a:t>
            </a:r>
          </a:p>
          <a:p>
            <a:pPr marL="893763" lvl="2" indent="-88900">
              <a:buNone/>
            </a:pPr>
            <a:r>
              <a:rPr lang="en-GB" sz="1000" dirty="0" smtClean="0"/>
              <a:t>Add existing item/select source .S file with AUTO</a:t>
            </a:r>
          </a:p>
          <a:p>
            <a:pPr marL="539750" lvl="1" indent="-168275">
              <a:buFont typeface="+mj-lt"/>
              <a:buAutoNum type="arabicPeriod"/>
            </a:pPr>
            <a:endParaRPr lang="en-GB" sz="1000" dirty="0" smtClean="0"/>
          </a:p>
          <a:p>
            <a:pPr marL="539750" lvl="1" indent="-168275">
              <a:buFont typeface="+mj-lt"/>
              <a:buAutoNum type="arabicPeriod"/>
            </a:pPr>
            <a:r>
              <a:rPr lang="en-GB" sz="1000" dirty="0" smtClean="0"/>
              <a:t>Select File/Project Properties</a:t>
            </a:r>
          </a:p>
          <a:p>
            <a:pPr marL="893763" lvl="2" indent="-88900">
              <a:buNone/>
            </a:pPr>
            <a:r>
              <a:rPr lang="en-GB" sz="1000" dirty="0" smtClean="0"/>
              <a:t>Set  </a:t>
            </a:r>
            <a:r>
              <a:rPr lang="en-GB" sz="1000" dirty="0" smtClean="0">
                <a:hlinkClick r:id="rId2"/>
              </a:rPr>
              <a:t>Conf:[default</a:t>
            </a:r>
            <a:r>
              <a:rPr lang="en-GB" sz="1000" dirty="0" smtClean="0"/>
              <a:t>] Instruction Frequency to 64</a:t>
            </a:r>
          </a:p>
          <a:p>
            <a:pPr marL="893763" lvl="2" indent="-88900">
              <a:buNone/>
            </a:pPr>
            <a:r>
              <a:rPr lang="en-GB" sz="1000" dirty="0" smtClean="0"/>
              <a:t>Set  </a:t>
            </a:r>
            <a:r>
              <a:rPr lang="en-GB" sz="1000" dirty="0" smtClean="0">
                <a:hlinkClick r:id="rId2"/>
              </a:rPr>
              <a:t>Conf:[default</a:t>
            </a:r>
            <a:r>
              <a:rPr lang="en-GB" sz="1000" dirty="0" smtClean="0"/>
              <a:t>] </a:t>
            </a:r>
            <a:r>
              <a:rPr lang="en-GB" sz="1000" dirty="0" smtClean="0"/>
              <a:t>Build </a:t>
            </a:r>
            <a:r>
              <a:rPr lang="en-GB" sz="1000" dirty="0" err="1" smtClean="0"/>
              <a:t>ing</a:t>
            </a:r>
            <a:r>
              <a:rPr lang="en-GB" sz="1000" dirty="0" smtClean="0"/>
              <a:t> – check Execute this line after build</a:t>
            </a:r>
          </a:p>
          <a:p>
            <a:pPr marL="893763" lvl="3" indent="-88900">
              <a:buNone/>
            </a:pPr>
            <a:r>
              <a:rPr lang="en-GB" sz="1000" i="1" dirty="0" smtClean="0"/>
              <a:t>D</a:t>
            </a:r>
            <a:r>
              <a:rPr lang="en-GB" sz="1000" i="1" dirty="0" smtClean="0"/>
              <a:t>:\GCB@Syn38</a:t>
            </a:r>
            <a:r>
              <a:rPr lang="en-GB" sz="1000" dirty="0" smtClean="0"/>
              <a:t>\PICKitPlus\pickitcommandline.exe -w -p${Device} -f${</a:t>
            </a:r>
            <a:r>
              <a:rPr lang="en-GB" sz="1000" dirty="0" err="1" smtClean="0"/>
              <a:t>ImagePath</a:t>
            </a:r>
            <a:r>
              <a:rPr lang="en-GB" sz="1000" dirty="0" smtClean="0"/>
              <a:t>} -</a:t>
            </a:r>
            <a:r>
              <a:rPr lang="en-GB" sz="1000" dirty="0" err="1" smtClean="0"/>
              <a:t>mpec</a:t>
            </a:r>
            <a:r>
              <a:rPr lang="en-GB" sz="1000" dirty="0" smtClean="0"/>
              <a:t> -</a:t>
            </a:r>
            <a:r>
              <a:rPr lang="en-GB" sz="1000" dirty="0" err="1" smtClean="0"/>
              <a:t>zv</a:t>
            </a:r>
            <a:r>
              <a:rPr lang="en-GB" sz="1000" dirty="0" smtClean="0"/>
              <a:t> -a5</a:t>
            </a:r>
            <a:endParaRPr lang="en-GB" sz="1000" dirty="0" smtClean="0"/>
          </a:p>
          <a:p>
            <a:pPr marL="893763" lvl="2" indent="-88900">
              <a:buNone/>
            </a:pPr>
            <a:r>
              <a:rPr lang="en-GB" sz="1000" dirty="0" smtClean="0"/>
              <a:t>Press OK to save</a:t>
            </a:r>
          </a:p>
          <a:p>
            <a:pPr marL="539750" lvl="1" indent="-168275">
              <a:buFont typeface="+mj-lt"/>
              <a:buAutoNum type="arabicPeriod"/>
            </a:pPr>
            <a:endParaRPr lang="en-GB" sz="1000" dirty="0" smtClean="0"/>
          </a:p>
          <a:p>
            <a:pPr marL="539750" lvl="1" indent="-168275">
              <a:buFont typeface="+mj-lt"/>
              <a:buAutoNum type="arabicPeriod"/>
            </a:pPr>
            <a:r>
              <a:rPr lang="en-GB" sz="1000" dirty="0" smtClean="0"/>
              <a:t>Test compile &lt;F11&gt; and program</a:t>
            </a:r>
          </a:p>
          <a:p>
            <a:pPr marL="539750" lvl="1" indent="-168275">
              <a:buFont typeface="+mj-lt"/>
              <a:buAutoNum type="arabicPeriod"/>
            </a:pPr>
            <a:endParaRPr lang="en-GB" sz="1000" dirty="0" smtClean="0"/>
          </a:p>
          <a:p>
            <a:pPr marL="539750" lvl="1" indent="-168275">
              <a:buFont typeface="+mj-lt"/>
              <a:buAutoNum type="arabicPeriod"/>
            </a:pPr>
            <a:r>
              <a:rPr lang="en-GB" sz="1000" dirty="0" smtClean="0"/>
              <a:t>Use the debugger to walk the code</a:t>
            </a:r>
            <a:endParaRPr lang="en-GB" sz="800" dirty="0" smtClean="0"/>
          </a:p>
          <a:p>
            <a:pPr marL="829354" lvl="1" indent="-457200">
              <a:buFont typeface="+mj-lt"/>
              <a:buAutoNum type="arabicPeriod"/>
            </a:pPr>
            <a:endParaRPr lang="en-GB" sz="800" dirty="0" smtClean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228184" y="5452070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16483</TotalTime>
  <Words>651</Words>
  <Application>Microsoft Office PowerPoint</Application>
  <PresentationFormat>On-screen Show (16:9)</PresentationFormat>
  <Paragraphs>141</Paragraphs>
  <Slides>15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Great Cow BASIC Part 18</vt:lpstr>
      <vt:lpstr>PIC18FxxQ41</vt:lpstr>
      <vt:lpstr>Videos...</vt:lpstr>
      <vt:lpstr>Hardware</vt:lpstr>
      <vt:lpstr>Great Cow BASIC &amp; MPLAB-X/PIC-AS</vt:lpstr>
      <vt:lpstr>Great Cow BASIC Compiler</vt:lpstr>
      <vt:lpstr>The core compiler</vt:lpstr>
      <vt:lpstr>Using MPLAB-X</vt:lpstr>
      <vt:lpstr>Lab</vt:lpstr>
      <vt:lpstr>Slide 10</vt:lpstr>
      <vt:lpstr>Videos...</vt:lpstr>
      <vt:lpstr>Great Cow BASIC</vt:lpstr>
      <vt:lpstr>Slide 13</vt:lpstr>
      <vt:lpstr>Backup Slides</vt:lpstr>
      <vt:lpstr>Great Cow BASIC &amp; MPLAB-X/PIC-AS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Cow BASIC</dc:title>
  <dc:creator>admin</dc:creator>
  <cp:lastModifiedBy>admin</cp:lastModifiedBy>
  <cp:revision>904</cp:revision>
  <dcterms:created xsi:type="dcterms:W3CDTF">2019-01-08T20:03:06Z</dcterms:created>
  <dcterms:modified xsi:type="dcterms:W3CDTF">2021-02-04T07:35:03Z</dcterms:modified>
</cp:coreProperties>
</file>