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6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1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653415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6156" y="1874815"/>
            <a:ext cx="4457147" cy="1826581"/>
          </a:xfrm>
        </p:spPr>
        <p:txBody>
          <a:bodyPr anchor="b">
            <a:normAutofit/>
          </a:bodyPr>
          <a:lstStyle>
            <a:lvl1pPr algn="l">
              <a:defRPr sz="54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26156" y="3701396"/>
            <a:ext cx="445714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166070" y="211894"/>
            <a:ext cx="2236945" cy="431718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862" y="660400"/>
            <a:ext cx="4513541" cy="53809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942622"/>
            <a:ext cx="8596668" cy="385797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203292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1245704"/>
            <a:ext cx="1304743" cy="4615346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764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7552"/>
            <a:ext cx="7650914" cy="58715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82473"/>
            <a:ext cx="8596668" cy="36588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PIC18F26Q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5652057"/>
            <a:ext cx="1532041" cy="110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admin\OneDrive\Desktop\Picture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5507162"/>
            <a:ext cx="2775583" cy="1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6" y="-8467"/>
            <a:ext cx="12279106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0659" y="2404534"/>
            <a:ext cx="549960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0658" y="4050833"/>
            <a:ext cx="549960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657" y="2404534"/>
            <a:ext cx="8179612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656" y="4050833"/>
            <a:ext cx="8179612" cy="109689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85379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66526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18FXXQ24 CHIPFAMILY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514350"/>
            <a:ext cx="6678613" cy="583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GCBASIC 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 smtClean="0"/>
              <a:t>18FxxQ24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November 2024  release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9955213" y="211138"/>
            <a:ext cx="2236787" cy="431800"/>
          </a:xfrm>
        </p:spPr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357966" y="4293096"/>
            <a:ext cx="1029510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New chip family</a:t>
            </a:r>
          </a:p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The EEPROM challenge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1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7552"/>
            <a:ext cx="3600400" cy="5871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4276" y="918732"/>
            <a:ext cx="8352929" cy="5606612"/>
          </a:xfrm>
          <a:prstGeom prst="rect">
            <a:avLst/>
          </a:prstGeom>
          <a:solidFill>
            <a:schemeClr val="bg1"/>
          </a:solidFill>
        </p:spPr>
        <p:txBody>
          <a:bodyPr vert="horz" lIns="113416" tIns="56707" rIns="113416" bIns="56707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Install the hardware and make the board work – three LED programs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Make  four LEDs flash in a sequence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Set the LEDs to represent the value of ADC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Sequence the LEDs with a delay using the value of ADC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an input to set the state of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reset switch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switch, ADC – make the LEDs flash in a sequence with reverse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serial to display values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timer0 overflow, 8bit timer, 16bit timer to flash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b="1" dirty="0">
                <a:solidFill>
                  <a:srgbClr val="FF0000"/>
                </a:solidFill>
              </a:rPr>
              <a:t>Using </a:t>
            </a:r>
            <a:r>
              <a:rPr lang="en-GB" sz="1500" b="1" dirty="0" err="1">
                <a:solidFill>
                  <a:srgbClr val="FF0000"/>
                </a:solidFill>
              </a:rPr>
              <a:t>EEProm</a:t>
            </a:r>
            <a:r>
              <a:rPr lang="en-GB" sz="1500" b="1" dirty="0">
                <a:solidFill>
                  <a:srgbClr val="FF0000"/>
                </a:solidFill>
              </a:rPr>
              <a:t> – showing values on the serial terminal, and more constants insights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I2C with serial to discover I2C devices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an I2C GCLD display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 SPI GCLD display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PWM, 7  ways,  to dim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an external interrupt to control an LED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storage within the chip – </a:t>
            </a:r>
            <a:r>
              <a:rPr lang="en-GB" sz="1500" dirty="0" err="1">
                <a:solidFill>
                  <a:schemeClr val="bg1">
                    <a:lumMod val="75000"/>
                  </a:schemeClr>
                </a:solidFill>
              </a:rPr>
              <a:t>Progmem</a:t>
            </a: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, SAF memory, EEPROM and DATA blocks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CLC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The GCBASIC tool chain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Assembly , alternatives assemblers and MPLAB-X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pPr marL="637961" indent="-637961">
              <a:buFont typeface="+mj-lt"/>
              <a:buAutoNum type="arabicPeriod"/>
            </a:pPr>
            <a:endParaRPr lang="en-GB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37961" indent="-637961">
              <a:buNone/>
            </a:pPr>
            <a:endParaRPr lang="en-GB" sz="1500" dirty="0"/>
          </a:p>
          <a:p>
            <a:pPr marL="637961" indent="-637961">
              <a:buFont typeface="+mj-lt"/>
              <a:buAutoNum type="arabicPeriod"/>
            </a:pPr>
            <a:endParaRPr lang="en-GB" sz="15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26179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47600" y="2276877"/>
            <a:ext cx="2140137" cy="19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dirty="0"/>
              <a:t>GCBASIC </a:t>
            </a:r>
            <a:r>
              <a:rPr lang="en-GB" sz="2000" dirty="0"/>
              <a:t>Compiler</a:t>
            </a:r>
            <a:endParaRPr lang="en-GB" sz="15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863752" y="4149080"/>
            <a:ext cx="5280587" cy="2053514"/>
          </a:xfrm>
          <a:prstGeom prst="rect">
            <a:avLst/>
          </a:prstGeom>
          <a:noFill/>
        </p:spPr>
        <p:txBody>
          <a:bodyPr wrap="square" lIns="113416" tIns="56707" rIns="113416" bIns="56707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</a:p>
          <a:p>
            <a:endParaRPr lang="en-GB" dirty="0" smtClean="0"/>
          </a:p>
          <a:p>
            <a:r>
              <a:rPr lang="en-GB" dirty="0" smtClean="0"/>
              <a:t>GCBASIC is a cross platform with common code translation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87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338" y="1058992"/>
            <a:ext cx="11930318" cy="496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Process 43"/>
          <p:cNvSpPr/>
          <p:nvPr/>
        </p:nvSpPr>
        <p:spPr>
          <a:xfrm>
            <a:off x="2735627" y="2881584"/>
            <a:ext cx="8640960" cy="153617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43340" y="2881584"/>
            <a:ext cx="2140137" cy="19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/>
              <a:t>GCBASIC </a:t>
            </a:r>
            <a:r>
              <a:rPr lang="en-GB" sz="2100" dirty="0"/>
              <a:t>Compiler</a:t>
            </a:r>
            <a:endParaRPr lang="en-GB" sz="1600" dirty="0"/>
          </a:p>
        </p:txBody>
      </p:sp>
      <p:sp>
        <p:nvSpPr>
          <p:cNvPr id="15" name="Flowchart: Document 14"/>
          <p:cNvSpPr/>
          <p:nvPr/>
        </p:nvSpPr>
        <p:spPr>
          <a:xfrm>
            <a:off x="3508180" y="1673284"/>
            <a:ext cx="1536171" cy="9601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Source Code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3028127" y="3265627"/>
            <a:ext cx="2016224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 err="1"/>
              <a:t>Preprocessor</a:t>
            </a:r>
            <a:endParaRPr lang="en-GB" sz="2100" dirty="0"/>
          </a:p>
        </p:txBody>
      </p:sp>
      <p:sp>
        <p:nvSpPr>
          <p:cNvPr id="17" name="Flowchart: Document 16"/>
          <p:cNvSpPr/>
          <p:nvPr/>
        </p:nvSpPr>
        <p:spPr>
          <a:xfrm>
            <a:off x="4127781" y="4801797"/>
            <a:ext cx="1536171" cy="960107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Libraries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7915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Code Translator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7248128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Assembler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9264352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Linker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4909" y="1227012"/>
            <a:ext cx="2582047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High Level Language</a:t>
            </a:r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6960096" y="3649669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8880309" y="3649669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52518" y="2598613"/>
            <a:ext cx="0" cy="697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036238" y="4033713"/>
            <a:ext cx="1" cy="576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5044351" y="3649669"/>
            <a:ext cx="2835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8208235" y="4609776"/>
            <a:ext cx="1728192" cy="134414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Assembly Language</a:t>
            </a:r>
          </a:p>
          <a:p>
            <a:pPr algn="ctr"/>
            <a:r>
              <a:rPr lang="en-GB" sz="2100" dirty="0"/>
              <a:t>ASM file</a:t>
            </a:r>
          </a:p>
          <a:p>
            <a:pPr algn="ctr"/>
            <a:endParaRPr lang="en-GB" sz="2100" dirty="0"/>
          </a:p>
        </p:txBody>
      </p:sp>
      <p:sp>
        <p:nvSpPr>
          <p:cNvPr id="38" name="Flowchart: Document 37"/>
          <p:cNvSpPr/>
          <p:nvPr/>
        </p:nvSpPr>
        <p:spPr>
          <a:xfrm>
            <a:off x="10224459" y="4609776"/>
            <a:ext cx="1728192" cy="134414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Absolute Machine Code</a:t>
            </a:r>
          </a:p>
          <a:p>
            <a:pPr algn="ctr"/>
            <a:r>
              <a:rPr lang="en-GB" sz="2100" dirty="0"/>
              <a:t>HEX file</a:t>
            </a:r>
          </a:p>
          <a:p>
            <a:pPr algn="ctr"/>
            <a:endParaRPr lang="en-GB" sz="21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8880310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10896534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23398" y="6213310"/>
            <a:ext cx="3763653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8 bit PIC, AVR, AVR-DX and LGT</a:t>
            </a: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7344139" y="1124744"/>
            <a:ext cx="1728192" cy="960107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Reports:</a:t>
            </a:r>
          </a:p>
          <a:p>
            <a:pPr algn="ctr"/>
            <a:r>
              <a:rPr lang="en-GB" sz="2100" dirty="0"/>
              <a:t>TXT and HTML</a:t>
            </a:r>
          </a:p>
          <a:p>
            <a:pPr algn="ctr"/>
            <a:endParaRPr lang="en-GB" sz="21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8400256" y="198884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11383" y="2598613"/>
            <a:ext cx="2045362" cy="400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Flowchart: Document 25"/>
          <p:cNvSpPr/>
          <p:nvPr/>
        </p:nvSpPr>
        <p:spPr>
          <a:xfrm>
            <a:off x="2203100" y="4801797"/>
            <a:ext cx="1752195" cy="960107"/>
          </a:xfrm>
          <a:prstGeom prst="flowChartDocumen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Chip Specific DAT file</a:t>
            </a:r>
            <a:endParaRPr lang="en-GB" sz="2100" dirty="0"/>
          </a:p>
        </p:txBody>
      </p:sp>
      <p:cxnSp>
        <p:nvCxnSpPr>
          <p:cNvPr id="7" name="Straight Connector 6"/>
          <p:cNvCxnSpPr>
            <a:stCxn id="26" idx="0"/>
          </p:cNvCxnSpPr>
          <p:nvPr/>
        </p:nvCxnSpPr>
        <p:spPr>
          <a:xfrm flipV="1">
            <a:off x="3079198" y="4609776"/>
            <a:ext cx="957040" cy="19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</p:cNvCxnSpPr>
          <p:nvPr/>
        </p:nvCxnSpPr>
        <p:spPr>
          <a:xfrm flipH="1" flipV="1">
            <a:off x="4045932" y="4609776"/>
            <a:ext cx="849935" cy="19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11624" y="2084851"/>
            <a:ext cx="799201" cy="1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1559496" y="1716079"/>
            <a:ext cx="1752195" cy="960107"/>
          </a:xfrm>
          <a:prstGeom prst="flowChartDocumen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Chip Specific Constraints</a:t>
            </a:r>
          </a:p>
        </p:txBody>
      </p:sp>
    </p:spTree>
    <p:extLst>
      <p:ext uri="{BB962C8B-B14F-4D97-AF65-F5344CB8AC3E}">
        <p14:creationId xmlns:p14="http://schemas.microsoft.com/office/powerpoint/2010/main" val="94494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GCBASIC prototype board</a:t>
            </a:r>
          </a:p>
          <a:p>
            <a:pPr lvl="1"/>
            <a:r>
              <a:rPr lang="en-GB" dirty="0" smtClean="0"/>
              <a:t>8, 14, 18, 28 and 40 pin devices</a:t>
            </a:r>
          </a:p>
          <a:p>
            <a:pPr lvl="1"/>
            <a:r>
              <a:rPr lang="en-GB" dirty="0" smtClean="0"/>
              <a:t>LEDs</a:t>
            </a:r>
          </a:p>
          <a:p>
            <a:pPr lvl="1"/>
            <a:r>
              <a:rPr lang="en-GB" dirty="0" smtClean="0"/>
              <a:t>Switches</a:t>
            </a:r>
          </a:p>
          <a:p>
            <a:pPr lvl="1"/>
            <a:r>
              <a:rPr lang="en-GB" dirty="0" smtClean="0"/>
              <a:t>POTs</a:t>
            </a:r>
          </a:p>
          <a:p>
            <a:pPr lvl="1"/>
            <a:r>
              <a:rPr lang="en-GB" dirty="0" smtClean="0"/>
              <a:t>Connections</a:t>
            </a:r>
          </a:p>
          <a:p>
            <a:pPr lvl="2"/>
            <a:r>
              <a:rPr lang="en-GB" dirty="0" smtClean="0"/>
              <a:t>USB, GLCD, LCD</a:t>
            </a:r>
          </a:p>
          <a:p>
            <a:pPr lvl="2"/>
            <a:r>
              <a:rPr lang="en-GB" dirty="0" smtClean="0"/>
              <a:t>Sensors</a:t>
            </a:r>
          </a:p>
          <a:p>
            <a:r>
              <a:rPr lang="en-GB" dirty="0" smtClean="0"/>
              <a:t>PICKit2 using </a:t>
            </a:r>
            <a:r>
              <a:rPr lang="en-GB" dirty="0" err="1" smtClean="0"/>
              <a:t>PICKitPlus</a:t>
            </a:r>
            <a:endParaRPr lang="en-GB" dirty="0" smtClean="0"/>
          </a:p>
          <a:p>
            <a:r>
              <a:rPr lang="en-GB" dirty="0" smtClean="0"/>
              <a:t>External power supply</a:t>
            </a:r>
          </a:p>
          <a:p>
            <a:r>
              <a:rPr lang="en-GB" dirty="0" smtClean="0"/>
              <a:t>USART/TTL adapter</a:t>
            </a:r>
          </a:p>
          <a:p>
            <a:pPr lvl="1"/>
            <a:endParaRPr lang="en-GB" dirty="0" smtClean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489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Try to get USART to show </a:t>
            </a:r>
            <a:r>
              <a:rPr lang="en-GB" dirty="0" smtClean="0"/>
              <a:t>EEPROM result </a:t>
            </a:r>
            <a:r>
              <a:rPr lang="en-GB" dirty="0" smtClean="0"/>
              <a:t>on a </a:t>
            </a:r>
            <a:r>
              <a:rPr lang="en-GB" dirty="0" smtClean="0"/>
              <a:t>terminal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8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Summary findings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DAT memory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specification section (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‘[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FreeRAM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]’ ) was incorrect - </a:t>
            </a:r>
            <a:r>
              <a:rPr lang="en-GB" b="1" dirty="0" smtClean="0">
                <a:solidFill>
                  <a:schemeClr val="bg1">
                    <a:lumMod val="75000"/>
                  </a:schemeClr>
                </a:solidFill>
              </a:rPr>
              <a:t>resolved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FreeRAM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] RAM location  –  fixed  within GETCHIPDATA.BAS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ADC initially shows no results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Wrong connection on the test rig!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EEPROM demo program not working as expected</a:t>
            </a:r>
          </a:p>
          <a:p>
            <a:pPr lvl="1"/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EEPROM/H  required </a:t>
            </a: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updating</a:t>
            </a:r>
            <a:endParaRPr lang="en-GB" sz="18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PPSTOOL </a:t>
            </a:r>
            <a:r>
              <a:rPr lang="en-GB" dirty="0" smtClean="0"/>
              <a:t>does not support Q24</a:t>
            </a:r>
          </a:p>
          <a:p>
            <a:pPr lvl="1"/>
            <a:r>
              <a:rPr lang="en-GB" dirty="0" smtClean="0"/>
              <a:t>Edit XML to represent this new family</a:t>
            </a:r>
          </a:p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Issue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Noted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Compiler does not handle undefined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port.bit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appropriate portc.7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GCBASIC 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 smtClean="0"/>
              <a:t>18FxxQ24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November 2024  release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9955213" y="211138"/>
            <a:ext cx="2236787" cy="431800"/>
          </a:xfrm>
        </p:spPr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70802" y="1341517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1464" y="4867491"/>
            <a:ext cx="102951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New chip family – getting the basics operating</a:t>
            </a:r>
          </a:p>
        </p:txBody>
      </p:sp>
    </p:spTree>
    <p:extLst>
      <p:ext uri="{BB962C8B-B14F-4D97-AF65-F5344CB8AC3E}">
        <p14:creationId xmlns:p14="http://schemas.microsoft.com/office/powerpoint/2010/main" val="6705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GCstudioThemeLight</Template>
  <TotalTime>2900</TotalTime>
  <Words>393</Words>
  <Application>Microsoft Office PowerPoint</Application>
  <PresentationFormat>Custom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GCstudioThemeLight</vt:lpstr>
      <vt:lpstr>GCBASIC</vt:lpstr>
      <vt:lpstr>GCBASIC  18FxxQ24</vt:lpstr>
      <vt:lpstr>Videos...</vt:lpstr>
      <vt:lpstr>GCBASIC Compiler</vt:lpstr>
      <vt:lpstr>The core compiler</vt:lpstr>
      <vt:lpstr>Hardware</vt:lpstr>
      <vt:lpstr>LAB</vt:lpstr>
      <vt:lpstr>Summary findings</vt:lpstr>
      <vt:lpstr>GCBASIC  18FxxQ24</vt:lpstr>
      <vt:lpstr>PowerPoint Presentation</vt:lpstr>
    </vt:vector>
  </TitlesOfParts>
  <Company>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AVRDx Support</dc:title>
  <dc:creator>admin</dc:creator>
  <cp:lastModifiedBy>admin</cp:lastModifiedBy>
  <cp:revision>34</cp:revision>
  <dcterms:created xsi:type="dcterms:W3CDTF">2024-08-11T08:11:38Z</dcterms:created>
  <dcterms:modified xsi:type="dcterms:W3CDTF">2024-11-24T11:41:13Z</dcterms:modified>
</cp:coreProperties>
</file>