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285" r:id="rId9"/>
    <p:sldId id="336" r:id="rId10"/>
    <p:sldId id="361" r:id="rId11"/>
    <p:sldId id="338" r:id="rId12"/>
    <p:sldId id="339" r:id="rId13"/>
    <p:sldId id="340" r:id="rId14"/>
    <p:sldId id="362" r:id="rId15"/>
    <p:sldId id="363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35" r:id="rId37"/>
    <p:sldId id="288" r:id="rId38"/>
    <p:sldId id="330" r:id="rId39"/>
    <p:sldId id="327" r:id="rId40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130" d="100"/>
          <a:sy n="130" d="100"/>
        </p:scale>
        <p:origin x="726" y="-2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9 - Timers and Timer Interrupts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Timer Primer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5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83568" y="1794178"/>
            <a:ext cx="61024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200" dirty="0" err="1" smtClean="0"/>
              <a:t>prescalar</a:t>
            </a:r>
            <a:r>
              <a:rPr lang="en-GB" sz="1200" dirty="0" smtClean="0"/>
              <a:t> and </a:t>
            </a:r>
            <a:r>
              <a:rPr lang="en-GB" sz="1200" dirty="0" err="1" smtClean="0"/>
              <a:t>postscalar</a:t>
            </a: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12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200" b="1" dirty="0" err="1" smtClean="0"/>
              <a:t>OverFlow</a:t>
            </a:r>
            <a:r>
              <a:rPr lang="en-GB" sz="1200" dirty="0" smtClean="0"/>
              <a:t> flag and generates the interrupt ... if enabled.</a:t>
            </a:r>
            <a:endParaRPr lang="en-GB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559463"/>
            <a:ext cx="5880844" cy="102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 Block Diagram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527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931790"/>
            <a:ext cx="8282037" cy="196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429" r="11396"/>
          <a:stretch>
            <a:fillRect/>
          </a:stretch>
        </p:blipFill>
        <p:spPr bwMode="auto">
          <a:xfrm>
            <a:off x="304105" y="1567911"/>
            <a:ext cx="4392488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58258" y="850724"/>
            <a:ext cx="4062214" cy="2119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Timer </a:t>
            </a:r>
            <a:r>
              <a:rPr lang="en-GB" dirty="0" smtClean="0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10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31640" y="1948060"/>
            <a:ext cx="6439799" cy="249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2411760" y="2213744"/>
            <a:ext cx="378966" cy="1920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2012" y="1633364"/>
            <a:ext cx="11506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660232" y="1995686"/>
            <a:ext cx="648072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588224" y="2715766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3205361" y="2570039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5261370" y="2715766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1711276" y="3189933"/>
            <a:ext cx="648072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Timer0 block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48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Timer0 block diagram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76" y="1347614"/>
            <a:ext cx="4567640" cy="37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555776" y="2282342"/>
            <a:ext cx="1891866" cy="9272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95936" y="2282342"/>
            <a:ext cx="766259" cy="1079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72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Timer0 block diagram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576" y="1347614"/>
            <a:ext cx="4567640" cy="372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 flipV="1">
            <a:off x="4447642" y="2282342"/>
            <a:ext cx="124358" cy="10607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4762195" y="2282342"/>
            <a:ext cx="1537997" cy="1079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22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Clock Select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Prescalar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1..32768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>
                <a:solidFill>
                  <a:schemeClr val="tx1"/>
                </a:solidFill>
              </a:rPr>
              <a:t>Postscalar</a:t>
            </a:r>
            <a:endParaRPr lang="en-GB" sz="1000" dirty="0" smtClean="0">
              <a:solidFill>
                <a:schemeClr val="tx1"/>
              </a:solidFill>
            </a:endParaRPr>
          </a:p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1..16</a:t>
            </a:r>
            <a:endParaRPr lang="en-GB" sz="1000" dirty="0">
              <a:solidFill>
                <a:schemeClr val="tx1"/>
              </a:solidFill>
            </a:endParaRPr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 Counter  </a:t>
            </a:r>
            <a:r>
              <a:rPr lang="en-GB" sz="1000" dirty="0" err="1" smtClean="0">
                <a:solidFill>
                  <a:schemeClr val="tx1"/>
                </a:solidFill>
              </a:rPr>
              <a:t>nn</a:t>
            </a:r>
            <a:r>
              <a:rPr lang="en-GB" sz="1000" dirty="0" smtClean="0">
                <a:solidFill>
                  <a:schemeClr val="tx1"/>
                </a:solidFill>
              </a:rPr>
              <a:t>..FF.00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Timer Overflow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594107" y="1760220"/>
            <a:ext cx="56297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Interrupt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200" name="Rectangle 199"/>
          <p:cNvSpPr/>
          <p:nvPr/>
        </p:nvSpPr>
        <p:spPr>
          <a:xfrm>
            <a:off x="1763688" y="3363838"/>
            <a:ext cx="6102424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Timers generate the accurate time delays.  The microcontroller can also generate/measure the required time delays by running loops, in your program, but the timer/counter relieves the CPU from that operation by using the </a:t>
            </a:r>
            <a:r>
              <a:rPr lang="en-GB" sz="1100" dirty="0" err="1" smtClean="0"/>
              <a:t>prescalar</a:t>
            </a:r>
            <a:r>
              <a:rPr lang="en-GB" sz="1100" dirty="0" smtClean="0"/>
              <a:t> and </a:t>
            </a:r>
            <a:r>
              <a:rPr lang="en-GB" sz="1100" dirty="0" err="1" smtClean="0"/>
              <a:t>postscalar</a:t>
            </a: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 timer is nothing but a simple binary counter that can be configured to count clock pulses(Internal/External). A register increments from a specific value.  Once it reaches the maximum value, it will roll back to zero setting up an </a:t>
            </a:r>
            <a:r>
              <a:rPr lang="en-GB" sz="1100" b="1" dirty="0" err="1" smtClean="0"/>
              <a:t>OverFlow</a:t>
            </a:r>
            <a:r>
              <a:rPr lang="en-GB" sz="1100" dirty="0" smtClean="0"/>
              <a:t> flag and generates the interrupt ... if enabled.</a:t>
            </a:r>
            <a:endParaRPr lang="en-GB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397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3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338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520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9 - Timers and Timer Interrupts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0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196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3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8837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4" name="TextBox 123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5382604" y="2474450"/>
            <a:ext cx="15188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Set timer 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02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124" name="TextBox 123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42528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B2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18698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B3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8420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</a:t>
            </a:r>
          </a:p>
          <a:p>
            <a:pPr algn="ctr"/>
            <a:r>
              <a:rPr lang="en-GB" sz="1000" dirty="0" smtClean="0"/>
              <a:t>..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0956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FE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106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11/24/2024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FF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Rounded Rectangle 102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17" name="Straight Arrow Connector 116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9217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03" name="TextBox 102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Counter Resets to Zero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0</a:t>
            </a:r>
            <a:endParaRPr lang="en-GB" sz="1000" dirty="0"/>
          </a:p>
        </p:txBody>
      </p:sp>
      <p:cxnSp>
        <p:nvCxnSpPr>
          <p:cNvPr id="122" name="Straight Arrow Connector 121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34331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b="1" dirty="0" smtClean="0"/>
              <a:t>1</a:t>
            </a:r>
            <a:endParaRPr lang="en-GB" sz="1000" b="1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>
                <a:solidFill>
                  <a:srgbClr val="FF0000"/>
                </a:solidFill>
              </a:rPr>
              <a:t>Overflow</a:t>
            </a:r>
            <a:endParaRPr lang="en-GB" sz="800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23" name="TextBox 122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873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335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5238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158390" y="1533179"/>
            <a:ext cx="611797" cy="1135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Clock Select</a:t>
            </a:r>
            <a:endParaRPr lang="en-GB" sz="1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55576" y="2328067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7544" y="141962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Oscillator</a:t>
            </a:r>
            <a:endParaRPr lang="en-GB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8002" y="1563730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5571" y="1672943"/>
            <a:ext cx="183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V="1">
            <a:off x="367201" y="1760494"/>
            <a:ext cx="0" cy="18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002" y="1847618"/>
            <a:ext cx="0" cy="113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79512" y="1703511"/>
            <a:ext cx="367078" cy="113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748538" y="1760289"/>
            <a:ext cx="36707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7546" y="206769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Ext Clock</a:t>
            </a:r>
            <a:endParaRPr lang="en-GB" sz="1000" dirty="0"/>
          </a:p>
        </p:txBody>
      </p:sp>
      <p:sp>
        <p:nvSpPr>
          <p:cNvPr id="26" name="Flowchart: Manual Operation 25"/>
          <p:cNvSpPr/>
          <p:nvPr/>
        </p:nvSpPr>
        <p:spPr>
          <a:xfrm rot="16200000">
            <a:off x="2344883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Prescalar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1..32768</a:t>
            </a:r>
            <a:endParaRPr lang="en-GB" sz="1000" dirty="0"/>
          </a:p>
        </p:txBody>
      </p:sp>
      <p:sp>
        <p:nvSpPr>
          <p:cNvPr id="29" name="Flowchart: Delay 28"/>
          <p:cNvSpPr/>
          <p:nvPr/>
        </p:nvSpPr>
        <p:spPr>
          <a:xfrm>
            <a:off x="4850830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cxnSp>
        <p:nvCxnSpPr>
          <p:cNvPr id="32" name="Elbow Connector 31"/>
          <p:cNvCxnSpPr/>
          <p:nvPr/>
        </p:nvCxnSpPr>
        <p:spPr>
          <a:xfrm rot="5400000" flipH="1" flipV="1">
            <a:off x="4529934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3273567" y="2068290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nual Operation 38"/>
          <p:cNvSpPr/>
          <p:nvPr/>
        </p:nvSpPr>
        <p:spPr>
          <a:xfrm rot="16200000">
            <a:off x="3629658" y="1705490"/>
            <a:ext cx="851668" cy="73415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000" dirty="0" err="1" smtClean="0"/>
              <a:t>Postscalar</a:t>
            </a:r>
            <a:endParaRPr lang="en-GB" sz="1000" dirty="0" smtClean="0"/>
          </a:p>
          <a:p>
            <a:pPr algn="ctr"/>
            <a:r>
              <a:rPr lang="en-GB" sz="1000" dirty="0" smtClean="0"/>
              <a:t>1..16</a:t>
            </a:r>
            <a:endParaRPr lang="en-GB" sz="1000" dirty="0"/>
          </a:p>
        </p:txBody>
      </p:sp>
      <p:grpSp>
        <p:nvGrpSpPr>
          <p:cNvPr id="2" name="Group 73"/>
          <p:cNvGrpSpPr/>
          <p:nvPr/>
        </p:nvGrpSpPr>
        <p:grpSpPr>
          <a:xfrm>
            <a:off x="179515" y="2282418"/>
            <a:ext cx="484859" cy="165430"/>
            <a:chOff x="3412976" y="2492500"/>
            <a:chExt cx="1240805" cy="151911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6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62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67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95"/>
          <p:cNvGrpSpPr/>
          <p:nvPr/>
        </p:nvGrpSpPr>
        <p:grpSpPr>
          <a:xfrm>
            <a:off x="1835698" y="1779662"/>
            <a:ext cx="484859" cy="165430"/>
            <a:chOff x="3412976" y="2492500"/>
            <a:chExt cx="1240805" cy="151911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09" name="Straight Connector 108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4" name="Straight Connector 103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16"/>
          <p:cNvGrpSpPr/>
          <p:nvPr/>
        </p:nvGrpSpPr>
        <p:grpSpPr>
          <a:xfrm>
            <a:off x="2648360" y="1419623"/>
            <a:ext cx="1162415" cy="165430"/>
            <a:chOff x="3412976" y="2492500"/>
            <a:chExt cx="1240805" cy="151911"/>
          </a:xfrm>
        </p:grpSpPr>
        <p:cxnSp>
          <p:nvCxnSpPr>
            <p:cNvPr id="118" name="Straight Connector 117"/>
            <p:cNvCxnSpPr/>
            <p:nvPr/>
          </p:nvCxnSpPr>
          <p:spPr>
            <a:xfrm>
              <a:off x="3412976" y="2640137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554462" y="2497931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550196" y="2494881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 flipV="1">
              <a:off x="3688556" y="2495550"/>
              <a:ext cx="496" cy="1440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00"/>
            <p:cNvGrpSpPr/>
            <p:nvPr/>
          </p:nvGrpSpPr>
          <p:grpSpPr>
            <a:xfrm>
              <a:off x="3683894" y="2497361"/>
              <a:ext cx="281236" cy="147050"/>
              <a:chOff x="3432324" y="2499073"/>
              <a:chExt cx="281236" cy="14705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01"/>
            <p:cNvGrpSpPr/>
            <p:nvPr/>
          </p:nvGrpSpPr>
          <p:grpSpPr>
            <a:xfrm>
              <a:off x="3963417" y="2492500"/>
              <a:ext cx="281236" cy="147050"/>
              <a:chOff x="3432324" y="2499073"/>
              <a:chExt cx="281236" cy="147050"/>
            </a:xfrm>
          </p:grpSpPr>
          <p:cxnSp>
            <p:nvCxnSpPr>
              <p:cNvPr id="130" name="Straight Connector 129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102"/>
            <p:cNvGrpSpPr/>
            <p:nvPr/>
          </p:nvGrpSpPr>
          <p:grpSpPr>
            <a:xfrm>
              <a:off x="4234335" y="2494980"/>
              <a:ext cx="281236" cy="147050"/>
              <a:chOff x="3432324" y="2499073"/>
              <a:chExt cx="281236" cy="14705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5" name="Straight Connector 124"/>
            <p:cNvCxnSpPr/>
            <p:nvPr/>
          </p:nvCxnSpPr>
          <p:spPr>
            <a:xfrm>
              <a:off x="4509765" y="2637185"/>
              <a:ext cx="14401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79"/>
          <p:cNvGrpSpPr/>
          <p:nvPr/>
        </p:nvGrpSpPr>
        <p:grpSpPr>
          <a:xfrm>
            <a:off x="4177851" y="1419623"/>
            <a:ext cx="1960690" cy="165430"/>
            <a:chOff x="5360629" y="2715766"/>
            <a:chExt cx="2307715" cy="209805"/>
          </a:xfrm>
        </p:grpSpPr>
        <p:grpSp>
          <p:nvGrpSpPr>
            <p:cNvPr id="23" name="Group 100"/>
            <p:cNvGrpSpPr/>
            <p:nvPr/>
          </p:nvGrpSpPr>
          <p:grpSpPr>
            <a:xfrm>
              <a:off x="5360629" y="2722480"/>
              <a:ext cx="669163" cy="203091"/>
              <a:chOff x="3432324" y="2499073"/>
              <a:chExt cx="281236" cy="147050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01"/>
            <p:cNvGrpSpPr/>
            <p:nvPr/>
          </p:nvGrpSpPr>
          <p:grpSpPr>
            <a:xfrm>
              <a:off x="6025716" y="2715766"/>
              <a:ext cx="669163" cy="203091"/>
              <a:chOff x="3432324" y="2499073"/>
              <a:chExt cx="281236" cy="147050"/>
            </a:xfrm>
          </p:grpSpPr>
          <p:cxnSp>
            <p:nvCxnSpPr>
              <p:cNvPr id="151" name="Straight Connector 150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2"/>
            <p:cNvGrpSpPr/>
            <p:nvPr/>
          </p:nvGrpSpPr>
          <p:grpSpPr>
            <a:xfrm>
              <a:off x="6670329" y="2719191"/>
              <a:ext cx="669163" cy="203091"/>
              <a:chOff x="3432324" y="2499073"/>
              <a:chExt cx="281236" cy="14705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>
                <a:off x="3432324" y="2644329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 flipV="1">
                <a:off x="3573810" y="2502123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69544" y="2499073"/>
                <a:ext cx="144016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 flipV="1">
                <a:off x="3707904" y="2499742"/>
                <a:ext cx="496" cy="14400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7325677" y="2915591"/>
              <a:ext cx="342667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/>
          <p:cNvCxnSpPr/>
          <p:nvPr/>
        </p:nvCxnSpPr>
        <p:spPr>
          <a:xfrm flipV="1">
            <a:off x="1975383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V="1">
            <a:off x="4483752" y="2100957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ounded Rectangle 183"/>
          <p:cNvSpPr/>
          <p:nvPr/>
        </p:nvSpPr>
        <p:spPr>
          <a:xfrm>
            <a:off x="5707344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Counter  00</a:t>
            </a:r>
            <a:endParaRPr lang="en-GB" sz="1000" dirty="0"/>
          </a:p>
        </p:txBody>
      </p:sp>
      <p:sp>
        <p:nvSpPr>
          <p:cNvPr id="185" name="Rounded Rectangle 184"/>
          <p:cNvSpPr/>
          <p:nvPr/>
        </p:nvSpPr>
        <p:spPr>
          <a:xfrm>
            <a:off x="7035432" y="1817068"/>
            <a:ext cx="795336" cy="511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Timer Overflow</a:t>
            </a:r>
          </a:p>
          <a:p>
            <a:pPr algn="ctr"/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187" name="TextBox 186"/>
          <p:cNvSpPr txBox="1"/>
          <p:nvPr/>
        </p:nvSpPr>
        <p:spPr>
          <a:xfrm>
            <a:off x="7586051" y="2725513"/>
            <a:ext cx="103906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Interrupt Enable</a:t>
            </a:r>
            <a:endParaRPr lang="en-GB" sz="1000" dirty="0"/>
          </a:p>
        </p:txBody>
      </p:sp>
      <p:cxnSp>
        <p:nvCxnSpPr>
          <p:cNvPr id="188" name="Elbow Connector 187"/>
          <p:cNvCxnSpPr/>
          <p:nvPr/>
        </p:nvCxnSpPr>
        <p:spPr>
          <a:xfrm rot="5400000" flipH="1" flipV="1">
            <a:off x="7815773" y="2439211"/>
            <a:ext cx="511001" cy="122359"/>
          </a:xfrm>
          <a:prstGeom prst="bentConnector3">
            <a:avLst>
              <a:gd name="adj1" fmla="val 1000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 flipV="1">
            <a:off x="5364090" y="2067695"/>
            <a:ext cx="335129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V="1">
            <a:off x="6539488" y="2087881"/>
            <a:ext cx="493772" cy="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V="1">
            <a:off x="7812362" y="2067695"/>
            <a:ext cx="335129" cy="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flipV="1">
            <a:off x="8629361" y="2067695"/>
            <a:ext cx="335129" cy="44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5580112" y="2427734"/>
            <a:ext cx="1140056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Counter Resets to Zero</a:t>
            </a:r>
            <a:endParaRPr lang="en-GB" sz="800" dirty="0"/>
          </a:p>
        </p:txBody>
      </p:sp>
      <p:sp>
        <p:nvSpPr>
          <p:cNvPr id="196" name="TextBox 195"/>
          <p:cNvSpPr txBox="1"/>
          <p:nvPr/>
        </p:nvSpPr>
        <p:spPr>
          <a:xfrm>
            <a:off x="6493006" y="1866900"/>
            <a:ext cx="569387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Overflow</a:t>
            </a:r>
            <a:endParaRPr lang="en-GB" sz="800" dirty="0"/>
          </a:p>
        </p:txBody>
      </p:sp>
      <p:sp>
        <p:nvSpPr>
          <p:cNvPr id="198" name="TextBox 197"/>
          <p:cNvSpPr txBox="1"/>
          <p:nvPr/>
        </p:nvSpPr>
        <p:spPr>
          <a:xfrm>
            <a:off x="8594105" y="1760220"/>
            <a:ext cx="570990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800" b="1" dirty="0" smtClean="0">
                <a:solidFill>
                  <a:srgbClr val="FF0000"/>
                </a:solidFill>
              </a:rPr>
              <a:t>Interrupt</a:t>
            </a:r>
            <a:endParaRPr lang="en-GB" sz="800" b="1" dirty="0">
              <a:solidFill>
                <a:srgbClr val="FF000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323530" y="19548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Timer Block Diagram</a:t>
            </a:r>
            <a:endParaRPr lang="en-GB" dirty="0"/>
          </a:p>
        </p:txBody>
      </p:sp>
      <p:sp>
        <p:nvSpPr>
          <p:cNvPr id="186" name="Flowchart: Delay 185"/>
          <p:cNvSpPr/>
          <p:nvPr/>
        </p:nvSpPr>
        <p:spPr>
          <a:xfrm>
            <a:off x="8136669" y="1817067"/>
            <a:ext cx="611797" cy="567778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IE</a:t>
            </a:r>
            <a:endParaRPr lang="en-GB" sz="10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300210" y="2725513"/>
            <a:ext cx="867545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1000" dirty="0" smtClean="0"/>
              <a:t>Timer Enable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424434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r>
              <a:rPr lang="en-GB" dirty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Examine the sample code</a:t>
            </a:r>
          </a:p>
          <a:p>
            <a:r>
              <a:rPr lang="en-GB" dirty="0"/>
              <a:t>Review the results</a:t>
            </a:r>
          </a:p>
          <a:p>
            <a:endParaRPr lang="en-GB" dirty="0"/>
          </a:p>
          <a:p>
            <a:pPr lvl="1"/>
            <a:r>
              <a:rPr lang="en-GB" dirty="0"/>
              <a:t>Timer0 Overflow</a:t>
            </a:r>
          </a:p>
          <a:p>
            <a:pPr lvl="1"/>
            <a:r>
              <a:rPr lang="en-GB" dirty="0"/>
              <a:t>8 Bit timer</a:t>
            </a:r>
          </a:p>
          <a:p>
            <a:pPr lvl="1"/>
            <a:r>
              <a:rPr lang="en-GB" dirty="0"/>
              <a:t>16 Bit timer</a:t>
            </a:r>
          </a:p>
        </p:txBody>
      </p:sp>
    </p:spTree>
    <p:extLst>
      <p:ext uri="{BB962C8B-B14F-4D97-AF65-F5344CB8AC3E}">
        <p14:creationId xmlns:p14="http://schemas.microsoft.com/office/powerpoint/2010/main" val="22282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749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9 - Timers and Timer Interrupts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the </a:t>
            </a:r>
            <a:r>
              <a:rPr lang="en-GB" sz="1100" b="1" dirty="0" smtClean="0"/>
              <a:t>timer0 </a:t>
            </a:r>
            <a:r>
              <a:rPr lang="en-GB" sz="1100" b="1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converter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1275606"/>
            <a:ext cx="4968552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----------------SW----------ADC-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-^--TX---------------------------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10" y="1419622"/>
            <a:ext cx="3973716" cy="346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14376</TotalTime>
  <Words>1057</Words>
  <Application>Microsoft Office PowerPoint</Application>
  <PresentationFormat>On-screen Show (16:9)</PresentationFormat>
  <Paragraphs>351</Paragraphs>
  <Slides>39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Hardware</vt:lpstr>
      <vt:lpstr>Power Domain – VDDIO2</vt:lpstr>
      <vt:lpstr>Timer Primer</vt:lpstr>
      <vt:lpstr>Timer Block Diagram </vt:lpstr>
      <vt:lpstr>Timer Overview</vt:lpstr>
      <vt:lpstr>Timer0 block diagram</vt:lpstr>
      <vt:lpstr>Timer0 block diagram</vt:lpstr>
      <vt:lpstr>Timer0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749</cp:revision>
  <dcterms:created xsi:type="dcterms:W3CDTF">2019-01-08T20:03:06Z</dcterms:created>
  <dcterms:modified xsi:type="dcterms:W3CDTF">2024-11-24T08:59:02Z</dcterms:modified>
</cp:coreProperties>
</file>