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50" r:id="rId9"/>
    <p:sldId id="348" r:id="rId10"/>
    <p:sldId id="360" r:id="rId11"/>
    <p:sldId id="367" r:id="rId12"/>
    <p:sldId id="363" r:id="rId13"/>
    <p:sldId id="364" r:id="rId14"/>
    <p:sldId id="368" r:id="rId15"/>
    <p:sldId id="365" r:id="rId16"/>
    <p:sldId id="366" r:id="rId17"/>
    <p:sldId id="288" r:id="rId18"/>
    <p:sldId id="353" r:id="rId19"/>
    <p:sldId id="352" r:id="rId20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163687" cy="645300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PIC18FxxQ24</a:t>
            </a:r>
          </a:p>
          <a:p>
            <a:pPr marL="538163" indent="-538163"/>
            <a:r>
              <a:rPr lang="en-GB" dirty="0" smtClean="0"/>
              <a:t>Part 16 - </a:t>
            </a:r>
            <a:r>
              <a:rPr lang="en-GB" sz="1600" dirty="0"/>
              <a:t>Progmem, SAF memory, EEPROM and DATA blocks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04" y="1"/>
            <a:ext cx="399269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00600" cy="576064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Storage Overview Types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409"/>
              </p:ext>
            </p:extLst>
          </p:nvPr>
        </p:nvGraphicFramePr>
        <p:xfrm>
          <a:off x="251520" y="1851670"/>
          <a:ext cx="5400597" cy="2448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10"/>
                <a:gridCol w="1457609"/>
                <a:gridCol w="3541378"/>
              </a:tblGrid>
              <a:tr h="47070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</a:t>
                      </a:r>
                      <a:r>
                        <a:rPr lang="en-GB" baseline="0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Characteristics</a:t>
                      </a:r>
                      <a:endParaRPr lang="en-GB" dirty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Progmem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 smtClean="0"/>
                        <a:t>Program,</a:t>
                      </a:r>
                    </a:p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aseline="0" dirty="0" smtClean="0"/>
                        <a:t>and, </a:t>
                      </a:r>
                      <a:r>
                        <a:rPr lang="en-GB" b="0" dirty="0" smtClean="0"/>
                        <a:t>Storage Area Flash (SAF) block </a:t>
                      </a:r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RAM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Volatile</a:t>
                      </a:r>
                      <a:r>
                        <a:rPr lang="en-ZA" baseline="0" dirty="0" smtClean="0"/>
                        <a:t> </a:t>
                      </a:r>
                      <a:endParaRPr lang="en-GB" dirty="0"/>
                    </a:p>
                  </a:txBody>
                  <a:tcPr/>
                </a:tc>
              </a:tr>
              <a:tr h="892135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 EEPROM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Consider</a:t>
                      </a:r>
                      <a:r>
                        <a:rPr lang="en-ZA" baseline="0" dirty="0" smtClean="0"/>
                        <a:t> as a peripheral 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172400" y="411510"/>
            <a:ext cx="971600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6012160" y="3511550"/>
            <a:ext cx="3188146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172400" y="1280395"/>
            <a:ext cx="1008112" cy="136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 smtClean="0">
                <a:solidFill>
                  <a:schemeClr val="tx1"/>
                </a:solidFill>
              </a:rPr>
              <a:t>SAF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2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535434"/>
          </a:xfrm>
        </p:spPr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Progmem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8744" y="2571750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558301"/>
            <a:ext cx="2664296" cy="100811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6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600" dirty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4" name="Rectangle 3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176" y="323603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( 32 KW 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PIC18FxxQ24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3438" y="1167231"/>
            <a:ext cx="2784353" cy="2948581"/>
            <a:chOff x="2923438" y="1167231"/>
            <a:chExt cx="2784353" cy="2948581"/>
          </a:xfrm>
        </p:grpSpPr>
        <p:sp>
          <p:nvSpPr>
            <p:cNvPr id="28" name="Rectangle 27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( 32 KW 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PIC18FxxQ24</a:t>
              </a:r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V="1">
            <a:off x="6162809" y="1548473"/>
            <a:ext cx="2760474" cy="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535434"/>
          </a:xfrm>
        </p:spPr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Progmem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8744" y="2571750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558301"/>
            <a:ext cx="2664296" cy="100811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6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600" dirty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4" name="Rectangle 3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176" y="323603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56176" y="1347614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( 32 KW 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PIC18FxxQ24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3350" y="1167231"/>
            <a:ext cx="2794441" cy="2948581"/>
            <a:chOff x="2913350" y="1167231"/>
            <a:chExt cx="2794441" cy="2948581"/>
          </a:xfrm>
        </p:grpSpPr>
        <p:sp>
          <p:nvSpPr>
            <p:cNvPr id="28" name="Rectangle 27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13350" y="3755772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( 32 KW 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PIC18FxxQ24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4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432048"/>
          </a:xfrm>
        </p:spPr>
        <p:txBody>
          <a:bodyPr vert="horz" lIns="85064" tIns="42531" rIns="85064" bIns="42531" rtlCol="0" anchor="ctr">
            <a:normAutofit fontScale="90000"/>
          </a:bodyPr>
          <a:lstStyle/>
          <a:p>
            <a:pPr algn="l"/>
            <a:r>
              <a:rPr lang="en-GB" dirty="0" smtClean="0"/>
              <a:t>SAF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606" y="1529774"/>
            <a:ext cx="2664296" cy="3377609"/>
          </a:xfrm>
          <a:prstGeom prst="rect">
            <a:avLst/>
          </a:prstGeom>
          <a:solidFill>
            <a:schemeClr val="bg1"/>
          </a:solidFill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smtClean="0">
                <a:solidFill>
                  <a:srgbClr val="FF0000"/>
                </a:solidFill>
              </a:rPr>
              <a:t>SAF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Must not be overwritten by user program – you MUST adjust program to </a:t>
            </a:r>
            <a:r>
              <a:rPr lang="en-ZA" sz="1800" b="1" dirty="0" smtClean="0"/>
              <a:t>NOT</a:t>
            </a:r>
            <a:r>
              <a:rPr lang="en-ZA" sz="1800" dirty="0" smtClean="0"/>
              <a:t> use SAF block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SAF offset addressing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708744" y="2571750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grpSp>
        <p:nvGrpSpPr>
          <p:cNvPr id="27" name="Group 2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28" name="Rectangle 27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56176" y="287599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56176" y="3587444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SAF Data</a:t>
              </a:r>
              <a:endParaRPr lang="en-GB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( 32 KW 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PIC18FxxQ24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923438" y="1167231"/>
            <a:ext cx="2784353" cy="2948581"/>
            <a:chOff x="2923438" y="1167231"/>
            <a:chExt cx="2784353" cy="2948581"/>
          </a:xfrm>
        </p:grpSpPr>
        <p:sp>
          <p:nvSpPr>
            <p:cNvPr id="36" name="Rectangle 35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923438" y="3755772"/>
              <a:ext cx="275038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SAF Data</a:t>
              </a:r>
              <a:endParaRPr lang="en-GB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( 32 KW )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PIC18FxxQ24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528392" y="4227934"/>
            <a:ext cx="4572000" cy="8771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algn="ctr"/>
            <a:r>
              <a:rPr lang="en-GB" dirty="0" smtClean="0"/>
              <a:t>SAF is </a:t>
            </a:r>
            <a:r>
              <a:rPr lang="en-GB" dirty="0"/>
              <a:t>designated for storing non-volatile data and can be protected to ensure data integrity and security.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162809" y="1548473"/>
            <a:ext cx="2760474" cy="7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14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535434"/>
          </a:xfrm>
        </p:spPr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Progmem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708744" y="2649855"/>
            <a:ext cx="37542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or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1558301"/>
            <a:ext cx="2664296" cy="100811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/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b="1" dirty="0" err="1" smtClean="0">
                <a:solidFill>
                  <a:srgbClr val="FF0000"/>
                </a:solidFill>
              </a:rPr>
              <a:t>Progmem</a:t>
            </a:r>
            <a:r>
              <a:rPr lang="en-ZA" sz="1800" b="1" dirty="0" smtClean="0">
                <a:solidFill>
                  <a:srgbClr val="FF0000"/>
                </a:solidFill>
              </a:rPr>
              <a:t> usage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Your program</a:t>
            </a:r>
          </a:p>
          <a:p>
            <a:pPr marL="744306" lvl="1" indent="-318988">
              <a:spcBef>
                <a:spcPct val="20000"/>
              </a:spcBef>
            </a:pPr>
            <a:r>
              <a:rPr lang="en-ZA" sz="1600" dirty="0" smtClean="0"/>
              <a:t>and/or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Reference data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600" dirty="0" smtClean="0"/>
              <a:t>Pictures</a:t>
            </a:r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600" dirty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1800" dirty="0" smtClean="0"/>
              <a:t>Uses PFM direct addressing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endParaRPr lang="en-ZA" sz="1800" dirty="0" smtClean="0"/>
          </a:p>
          <a:p>
            <a:pPr marL="318988" indent="-318988">
              <a:spcBef>
                <a:spcPct val="20000"/>
              </a:spcBef>
              <a:buFont typeface="Arial" pitchFamily="34" charset="0"/>
              <a:buChar char="•"/>
            </a:pPr>
            <a:endParaRPr lang="en-GB" sz="1800" dirty="0" smtClean="0"/>
          </a:p>
        </p:txBody>
      </p:sp>
      <p:grpSp>
        <p:nvGrpSpPr>
          <p:cNvPr id="7" name="Group 6"/>
          <p:cNvGrpSpPr/>
          <p:nvPr/>
        </p:nvGrpSpPr>
        <p:grpSpPr>
          <a:xfrm>
            <a:off x="6162809" y="1199763"/>
            <a:ext cx="2784353" cy="2956163"/>
            <a:chOff x="6156176" y="991321"/>
            <a:chExt cx="2784353" cy="2956163"/>
          </a:xfrm>
        </p:grpSpPr>
        <p:sp>
          <p:nvSpPr>
            <p:cNvPr id="4" name="Rectangle 3"/>
            <p:cNvSpPr/>
            <p:nvPr/>
          </p:nvSpPr>
          <p:spPr>
            <a:xfrm>
              <a:off x="6156176" y="105958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56176" y="3236036"/>
              <a:ext cx="2760474" cy="7114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156176" y="1347614"/>
              <a:ext cx="2760474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156176" y="1347614"/>
              <a:ext cx="329580" cy="1145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56176" y="99132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32242" y="204449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( 32 KW 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12249" y="101531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PIC18FxxQ24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23438" y="1167231"/>
            <a:ext cx="2784353" cy="2948581"/>
            <a:chOff x="2923438" y="1167231"/>
            <a:chExt cx="2784353" cy="2948581"/>
          </a:xfrm>
        </p:grpSpPr>
        <p:sp>
          <p:nvSpPr>
            <p:cNvPr id="28" name="Rectangle 27"/>
            <p:cNvSpPr/>
            <p:nvPr/>
          </p:nvSpPr>
          <p:spPr>
            <a:xfrm>
              <a:off x="2923438" y="1235492"/>
              <a:ext cx="2760474" cy="28803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25344" y="1591785"/>
              <a:ext cx="2760474" cy="628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Program</a:t>
              </a:r>
              <a:endParaRPr lang="en-GB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925344" y="3755772"/>
              <a:ext cx="2750946" cy="3600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ZA" dirty="0" smtClean="0"/>
                <a:t>Reference Data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923438" y="1167231"/>
              <a:ext cx="2784353" cy="29485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99504" y="2220406"/>
              <a:ext cx="187220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Program Flash</a:t>
              </a:r>
              <a:r>
                <a:rPr lang="en-GB" sz="1600" b="1" dirty="0"/>
                <a:t> </a:t>
              </a:r>
              <a:r>
                <a:rPr lang="en-GB" sz="1600" b="1" dirty="0" smtClean="0"/>
                <a:t>Memory</a:t>
              </a:r>
            </a:p>
            <a:p>
              <a:pPr algn="ctr"/>
              <a:r>
                <a:rPr lang="en-GB" sz="1600" b="1" dirty="0" smtClean="0"/>
                <a:t>( 32 KW 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9511" y="1191221"/>
              <a:ext cx="18722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 smtClean="0"/>
                <a:t>PIC18FxxQ24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5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EEDATA &amp; DATA Blocks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304" y="1"/>
            <a:ext cx="3992695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012160" y="3511550"/>
            <a:ext cx="3188146" cy="273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626362"/>
              </p:ext>
            </p:extLst>
          </p:nvPr>
        </p:nvGraphicFramePr>
        <p:xfrm>
          <a:off x="354727" y="1803779"/>
          <a:ext cx="5256582" cy="181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01"/>
                <a:gridCol w="870677"/>
                <a:gridCol w="3995004"/>
              </a:tblGrid>
              <a:tr h="54271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Typ</a:t>
                      </a:r>
                      <a:r>
                        <a:rPr lang="en-GB" baseline="0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Characteristics</a:t>
                      </a:r>
                      <a:endParaRPr lang="en-GB" dirty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dirty="0" smtClean="0"/>
                        <a:t>EEDATA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An</a:t>
                      </a:r>
                      <a:r>
                        <a:rPr lang="en-GB" baseline="0" dirty="0" smtClean="0"/>
                        <a:t> EEPROM block or blocks of data that is programmed into the EEPROM</a:t>
                      </a:r>
                      <a:endParaRPr lang="en-GB" b="0" dirty="0" smtClean="0"/>
                    </a:p>
                  </a:txBody>
                  <a:tcPr/>
                </a:tc>
              </a:tr>
              <a:tr h="54271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An</a:t>
                      </a:r>
                      <a:r>
                        <a:rPr lang="en-GB" baseline="0" dirty="0" smtClean="0"/>
                        <a:t> DATA block or blocks of data that is programmed just above your program</a:t>
                      </a:r>
                      <a:endParaRPr lang="en-GB" b="0" dirty="0" smtClean="0"/>
                    </a:p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4732" y="3774664"/>
            <a:ext cx="4467890" cy="353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Both areas can be easily used for reference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09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Walk the examples 	</a:t>
            </a:r>
          </a:p>
          <a:p>
            <a:pPr lvl="1"/>
            <a:r>
              <a:rPr lang="en-ZA" sz="1600" dirty="0" smtClean="0"/>
              <a:t>PROGMEM</a:t>
            </a:r>
          </a:p>
          <a:p>
            <a:pPr lvl="1"/>
            <a:r>
              <a:rPr lang="en-ZA" sz="1600" dirty="0" smtClean="0"/>
              <a:t>SAF</a:t>
            </a:r>
          </a:p>
          <a:p>
            <a:pPr lvl="1"/>
            <a:r>
              <a:rPr lang="en-ZA" sz="1600" dirty="0" smtClean="0"/>
              <a:t>EEPROM and DATA blocks</a:t>
            </a:r>
            <a:endParaRPr lang="en-GB" sz="1600" dirty="0" smtClean="0"/>
          </a:p>
        </p:txBody>
      </p:sp>
    </p:spTree>
    <p:extLst>
      <p:ext uri="{BB962C8B-B14F-4D97-AF65-F5344CB8AC3E}">
        <p14:creationId xmlns:p14="http://schemas.microsoft.com/office/powerpoint/2010/main" val="22330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5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16 - Progmem, SAF memory, EEPROM and DATA blocks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 fontScale="85000" lnSpcReduction="20000"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16 - Progmem, SAF memory, EEPROM and DATA blocks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6447501" cy="2744167"/>
          </a:xfrm>
        </p:spPr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converter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4680520" cy="40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295349"/>
            <a:ext cx="4356653" cy="3508649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VDDIO2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31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15142</TotalTime>
  <Words>770</Words>
  <Application>Microsoft Office PowerPoint</Application>
  <PresentationFormat>On-screen Show (16:9)</PresentationFormat>
  <Paragraphs>218</Paragraphs>
  <Slides>19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Power Domain – VDDIO2</vt:lpstr>
      <vt:lpstr>Hardware</vt:lpstr>
      <vt:lpstr>Storage Overview Types</vt:lpstr>
      <vt:lpstr>Progmem</vt:lpstr>
      <vt:lpstr>Progmem</vt:lpstr>
      <vt:lpstr>SAF</vt:lpstr>
      <vt:lpstr>Progmem</vt:lpstr>
      <vt:lpstr>EEDATA &amp; DATA Blocks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779</cp:revision>
  <dcterms:created xsi:type="dcterms:W3CDTF">2019-01-08T20:03:06Z</dcterms:created>
  <dcterms:modified xsi:type="dcterms:W3CDTF">2024-12-14T08:51:39Z</dcterms:modified>
</cp:coreProperties>
</file>