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9"/>
  </p:notesMasterIdLst>
  <p:handoutMasterIdLst>
    <p:handoutMasterId r:id="rId20"/>
  </p:handoutMasterIdLst>
  <p:sldIdLst>
    <p:sldId id="294" r:id="rId2"/>
    <p:sldId id="256" r:id="rId3"/>
    <p:sldId id="295" r:id="rId4"/>
    <p:sldId id="283" r:id="rId5"/>
    <p:sldId id="296" r:id="rId6"/>
    <p:sldId id="282" r:id="rId7"/>
    <p:sldId id="291" r:id="rId8"/>
    <p:sldId id="342" r:id="rId9"/>
    <p:sldId id="348" r:id="rId10"/>
    <p:sldId id="350" r:id="rId11"/>
    <p:sldId id="345" r:id="rId12"/>
    <p:sldId id="349" r:id="rId13"/>
    <p:sldId id="346" r:id="rId14"/>
    <p:sldId id="347" r:id="rId15"/>
    <p:sldId id="288" r:id="rId16"/>
    <p:sldId id="330" r:id="rId17"/>
    <p:sldId id="327" r:id="rId18"/>
  </p:sldIdLst>
  <p:sldSz cx="9144000" cy="5143500" type="screen16x9"/>
  <p:notesSz cx="6858000" cy="9144000"/>
  <p:defaultTextStyle>
    <a:defPPr>
      <a:defRPr lang="en-US"/>
    </a:defPPr>
    <a:lvl1pPr marL="0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25318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850636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275954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701273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126591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551909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2977227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402546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4C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47" autoAdjust="0"/>
    <p:restoredTop sz="94660"/>
  </p:normalViewPr>
  <p:slideViewPr>
    <p:cSldViewPr>
      <p:cViewPr varScale="1">
        <p:scale>
          <a:sx n="164" d="100"/>
          <a:sy n="164" d="100"/>
        </p:scale>
        <p:origin x="-120" y="-150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7" d="100"/>
          <a:sy n="97" d="100"/>
        </p:scale>
        <p:origin x="-3582" y="-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2E545A-AB39-44F0-B5A6-04A90C6C9399}" type="datetimeFigureOut">
              <a:rPr lang="en-GB" smtClean="0"/>
              <a:pPr/>
              <a:t>01/12/2024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4131C5-F37A-4CF6-BFE3-A572240BD623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90428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100B3C-2E11-428B-8555-A77018253716}" type="datetimeFigureOut">
              <a:rPr lang="en-GB" smtClean="0"/>
              <a:pPr/>
              <a:t>01/12/2024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33471A-AA0F-4CD3-BA89-C1C7FB68C6DB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41865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425318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850636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1275954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701273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126591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551909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977227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402546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i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9C757326-0232-4CDF-81FF-302CA676961B}"/>
              </a:ext>
            </a:extLst>
          </p:cNvPr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solidFill>
            <a:srgbClr val="0A0E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4987E008-68E6-4A43-85BC-1A6ACDF91DE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81" y="-6350"/>
            <a:ext cx="9209328" cy="515836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A1F8C892-C868-4DF6-91AB-B18CE632B1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43000"/>
            <a:ext cx="4900613" cy="2857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44618" y="1406112"/>
            <a:ext cx="3342860" cy="1369936"/>
          </a:xfrm>
        </p:spPr>
        <p:txBody>
          <a:bodyPr anchor="b">
            <a:normAutofit/>
          </a:bodyPr>
          <a:lstStyle>
            <a:lvl1pPr algn="l">
              <a:defRPr sz="4100" b="0" cap="none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Add App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144617" y="2776047"/>
            <a:ext cx="3342861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bg1">
                    <a:lumMod val="65000"/>
                  </a:schemeClr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xmlns="" id="{D547E580-E6D6-4D97-BB04-05795A830147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374553" y="158920"/>
            <a:ext cx="1677709" cy="323789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accent1"/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web page</a:t>
            </a:r>
          </a:p>
        </p:txBody>
      </p:sp>
    </p:spTree>
    <p:extLst>
      <p:ext uri="{BB962C8B-B14F-4D97-AF65-F5344CB8AC3E}">
        <p14:creationId xmlns:p14="http://schemas.microsoft.com/office/powerpoint/2010/main" val="3656688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7CE2C968-D10A-4226-8FDC-CBC4C7EDD0B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022" y="0"/>
            <a:ext cx="9190044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123953"/>
            <a:ext cx="2890896" cy="958850"/>
          </a:xfr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8897" y="495300"/>
            <a:ext cx="3385156" cy="40357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082802"/>
            <a:ext cx="2890896" cy="1938337"/>
          </a:xfrm>
        </p:spPr>
        <p:txBody>
          <a:bodyPr>
            <a:normAutofit/>
          </a:bodyPr>
          <a:lstStyle>
            <a:lvl1pPr marL="0" indent="0">
              <a:buNone/>
              <a:defRPr sz="1100"/>
            </a:lvl1pPr>
            <a:lvl2pPr marL="342797" indent="0">
              <a:buNone/>
              <a:defRPr sz="1100"/>
            </a:lvl2pPr>
            <a:lvl3pPr marL="685595" indent="0">
              <a:buNone/>
              <a:defRPr sz="900"/>
            </a:lvl3pPr>
            <a:lvl4pPr marL="1028392" indent="0">
              <a:buNone/>
              <a:defRPr sz="800"/>
            </a:lvl4pPr>
            <a:lvl5pPr marL="1371188" indent="0">
              <a:buNone/>
              <a:defRPr sz="800"/>
            </a:lvl5pPr>
            <a:lvl6pPr marL="1713986" indent="0">
              <a:buNone/>
              <a:defRPr sz="800"/>
            </a:lvl6pPr>
            <a:lvl7pPr marL="2056783" indent="0">
              <a:buNone/>
              <a:defRPr sz="800"/>
            </a:lvl7pPr>
            <a:lvl8pPr marL="2399580" indent="0">
              <a:buNone/>
              <a:defRPr sz="800"/>
            </a:lvl8pPr>
            <a:lvl9pPr marL="2742377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01/12/2024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79860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6AB5D66D-00C1-40EA-BFC8-305566F1036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022" y="0"/>
            <a:ext cx="9190044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3600450"/>
            <a:ext cx="644750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706966"/>
            <a:ext cx="6447501" cy="2893484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dirty="0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4025504"/>
            <a:ext cx="6447500" cy="505518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8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01/12/2024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050296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255270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01/12/2024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AD4D4CB4-D965-4BB6-B218-086244C13BA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022" y="0"/>
            <a:ext cx="919004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6258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2724150"/>
            <a:ext cx="5418393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01/12/2024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0" name="TextBox 19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A3B58C4E-0EF0-466C-9740-EC9F485CBD0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022" y="0"/>
            <a:ext cx="919004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4879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48991"/>
            <a:ext cx="6447501" cy="1946595"/>
          </a:xfrm>
        </p:spPr>
        <p:txBody>
          <a:bodyPr anchor="b">
            <a:normAutofit/>
          </a:bodyPr>
          <a:lstStyle>
            <a:lvl1pPr algn="l">
              <a:defRPr sz="33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01/12/2024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2D0B9223-1250-44AA-A6C3-F2013B85AE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4787" y="0"/>
            <a:ext cx="921357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8940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01/12/2024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4" name="TextBox 23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D49E1C7C-7E53-49A2-B2C9-52307876DB7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022" y="0"/>
            <a:ext cx="919004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5291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57200"/>
            <a:ext cx="6441152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01/12/2024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23082AB0-2BB5-46FE-9A17-15E1ACC0696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022" y="0"/>
            <a:ext cx="919004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0260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1862E859-E5AF-4D76-9FC9-2355B24FF14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022" y="0"/>
            <a:ext cx="9190044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5402469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01/12/2024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56703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91908D0E-7544-4687-965B-72EF64AA4C5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022" y="0"/>
            <a:ext cx="9190044" cy="51435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934278"/>
            <a:ext cx="978557" cy="3461510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457200"/>
            <a:ext cx="5295113" cy="39385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01/12/2024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46687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5B5B8CA2-02D4-408C-B548-182D4F5F54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4787" y="0"/>
            <a:ext cx="9213573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483518"/>
            <a:ext cx="5400600" cy="990600"/>
          </a:xfrm>
        </p:spPr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1" y="1786855"/>
            <a:ext cx="6447501" cy="274416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01/12/2024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19200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EA8DB33B-8BF9-4C99-B31C-55246227EF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382" y="-6350"/>
            <a:ext cx="9209330" cy="5158364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75495" y="1803400"/>
            <a:ext cx="4124707" cy="1234727"/>
          </a:xfrm>
        </p:spPr>
        <p:txBody>
          <a:bodyPr anchor="b">
            <a:noAutofit/>
          </a:bodyPr>
          <a:lstStyle>
            <a:lvl1pPr algn="r">
              <a:defRPr sz="41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75494" y="3038125"/>
            <a:ext cx="4124707" cy="822674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01/12/2024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04912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EA8DB33B-8BF9-4C99-B31C-55246227EFD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81" y="-6350"/>
            <a:ext cx="9209328" cy="5158364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493" y="1803400"/>
            <a:ext cx="6134709" cy="1234727"/>
          </a:xfrm>
        </p:spPr>
        <p:txBody>
          <a:bodyPr anchor="b">
            <a:noAutofit/>
          </a:bodyPr>
          <a:lstStyle>
            <a:lvl1pPr algn="ctr">
              <a:defRPr sz="41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492" y="3038125"/>
            <a:ext cx="6134709" cy="822674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01/12/2024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117767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025651"/>
            <a:ext cx="6447501" cy="1369936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01/12/2024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6331EFED-43C1-4CBA-8BE3-308E3AA13B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4787" y="0"/>
            <a:ext cx="921357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314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1620442"/>
            <a:ext cx="3138026" cy="29105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1620442"/>
            <a:ext cx="3138026" cy="29105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01/12/2024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1034EA63-4BE3-4A73-A7E6-4A75BE4C1D4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022" y="0"/>
            <a:ext cx="919004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64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xmlns="" id="{204DC1E6-B5F4-4160-90F3-351FB3242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4787" y="0"/>
            <a:ext cx="9213573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4639034" cy="990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1620737"/>
            <a:ext cx="3139217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052934"/>
            <a:ext cx="3139217" cy="24780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1620737"/>
            <a:ext cx="313921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052934"/>
            <a:ext cx="3139213" cy="24780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01/12/2024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5165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E7897C67-3827-4595-8E3A-71E9F2EAB3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4787" y="0"/>
            <a:ext cx="9213573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457200"/>
            <a:ext cx="4624895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01/12/2024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4849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01/12/2024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F1825398-026A-4668-BB48-C16AD1C9062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022" y="0"/>
            <a:ext cx="919004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172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1620442"/>
            <a:ext cx="6447501" cy="291058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3AACB-D821-4991-9D88-46EB8D29E619}" type="datetimeFigureOut">
              <a:rPr lang="en-GB" smtClean="0"/>
              <a:pPr/>
              <a:t>01/12/2024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700">
                <a:solidFill>
                  <a:schemeClr val="accent1"/>
                </a:solidFill>
              </a:defRPr>
            </a:lvl1pPr>
          </a:lstStyle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443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Open_drain" TargetMode="External"/><Relationship Id="rId2" Type="http://schemas.openxmlformats.org/officeDocument/2006/relationships/hyperlink" Target="https://en.wikipedia.org/wiki/Open_collector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iki/Resistor" TargetMode="External"/><Relationship Id="rId4" Type="http://schemas.openxmlformats.org/officeDocument/2006/relationships/hyperlink" Target="https://en.wikipedia.org/wiki/Pull-up_resistor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GCBASIC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4144617" y="2776047"/>
            <a:ext cx="3523727" cy="645300"/>
          </a:xfrm>
        </p:spPr>
        <p:txBody>
          <a:bodyPr>
            <a:normAutofit/>
          </a:bodyPr>
          <a:lstStyle/>
          <a:p>
            <a:r>
              <a:rPr lang="en-GB" dirty="0" smtClean="0"/>
              <a:t>PIC18FxxQ24</a:t>
            </a:r>
          </a:p>
          <a:p>
            <a:r>
              <a:rPr lang="en-GB" dirty="0" smtClean="0"/>
              <a:t>Part 11 - I2C Operations - Discovery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4043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Power Domain – VDDIO2</a:t>
            </a:r>
            <a:endParaRPr lang="en-GB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672" y="987574"/>
            <a:ext cx="4680520" cy="40864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66153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Setup</a:t>
            </a:r>
            <a:endParaRPr lang="en-GB" dirty="0"/>
          </a:p>
        </p:txBody>
      </p:sp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851920" y="555526"/>
            <a:ext cx="1910822" cy="21608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16" name="Straight Connector 15"/>
          <p:cNvCxnSpPr/>
          <p:nvPr/>
        </p:nvCxnSpPr>
        <p:spPr>
          <a:xfrm flipV="1">
            <a:off x="4893568" y="651922"/>
            <a:ext cx="0" cy="432048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4900816" y="662206"/>
            <a:ext cx="1265292" cy="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 flipV="1">
            <a:off x="6158488" y="669826"/>
            <a:ext cx="52144" cy="3249538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/>
          <p:cNvCxnSpPr/>
          <p:nvPr/>
        </p:nvCxnSpPr>
        <p:spPr>
          <a:xfrm flipH="1" flipV="1">
            <a:off x="5015488" y="906046"/>
            <a:ext cx="11440" cy="16761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/>
          <p:cNvCxnSpPr/>
          <p:nvPr/>
        </p:nvCxnSpPr>
        <p:spPr>
          <a:xfrm flipH="1" flipV="1">
            <a:off x="5940152" y="895028"/>
            <a:ext cx="35476" cy="297933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/>
          <p:cNvCxnSpPr/>
          <p:nvPr/>
        </p:nvCxnSpPr>
        <p:spPr>
          <a:xfrm>
            <a:off x="5004048" y="895028"/>
            <a:ext cx="936104" cy="0"/>
          </a:xfrm>
          <a:prstGeom prst="line">
            <a:avLst/>
          </a:prstGeom>
          <a:ln w="285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6228184" y="1903140"/>
            <a:ext cx="790601" cy="8771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CLOCK</a:t>
            </a:r>
          </a:p>
          <a:p>
            <a:pPr algn="ctr"/>
            <a:r>
              <a:rPr lang="en-GB" i="1" dirty="0" smtClean="0"/>
              <a:t>---------</a:t>
            </a:r>
          </a:p>
          <a:p>
            <a:pPr algn="ctr"/>
            <a:r>
              <a:rPr lang="en-GB" i="1" dirty="0" smtClean="0"/>
              <a:t>SCL</a:t>
            </a:r>
            <a:endParaRPr lang="en-GB" i="1" dirty="0"/>
          </a:p>
        </p:txBody>
      </p:sp>
      <p:sp>
        <p:nvSpPr>
          <p:cNvPr id="40" name="TextBox 39"/>
          <p:cNvSpPr txBox="1"/>
          <p:nvPr/>
        </p:nvSpPr>
        <p:spPr>
          <a:xfrm>
            <a:off x="5148064" y="2640742"/>
            <a:ext cx="790601" cy="8771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DATA</a:t>
            </a:r>
          </a:p>
          <a:p>
            <a:r>
              <a:rPr lang="en-GB" i="1" dirty="0" smtClean="0"/>
              <a:t>---------</a:t>
            </a:r>
            <a:endParaRPr lang="en-GB" dirty="0" smtClean="0"/>
          </a:p>
          <a:p>
            <a:pPr algn="ctr"/>
            <a:r>
              <a:rPr lang="en-GB" i="1" dirty="0" smtClean="0"/>
              <a:t>SDA</a:t>
            </a:r>
            <a:endParaRPr lang="en-GB" i="1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 t="12335"/>
          <a:stretch>
            <a:fillRect/>
          </a:stretch>
        </p:blipFill>
        <p:spPr bwMode="auto">
          <a:xfrm>
            <a:off x="827584" y="1997561"/>
            <a:ext cx="2047875" cy="12942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1" name="TextBox 40"/>
          <p:cNvSpPr txBox="1"/>
          <p:nvPr/>
        </p:nvSpPr>
        <p:spPr>
          <a:xfrm>
            <a:off x="1244352" y="1691987"/>
            <a:ext cx="540212" cy="3539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VCC</a:t>
            </a:r>
            <a:endParaRPr lang="en-GB" dirty="0"/>
          </a:p>
        </p:txBody>
      </p:sp>
      <p:cxnSp>
        <p:nvCxnSpPr>
          <p:cNvPr id="5" name="Straight Connector 4"/>
          <p:cNvCxnSpPr/>
          <p:nvPr/>
        </p:nvCxnSpPr>
        <p:spPr>
          <a:xfrm flipH="1">
            <a:off x="1280840" y="3024723"/>
            <a:ext cx="1656184" cy="0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>
            <a:off x="2123728" y="2848957"/>
            <a:ext cx="0" cy="163066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>
            <a:off x="1395413" y="2552095"/>
            <a:ext cx="0" cy="481012"/>
          </a:xfrm>
          <a:prstGeom prst="line">
            <a:avLst/>
          </a:prstGeom>
          <a:ln w="28575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/>
          <p:cNvCxnSpPr/>
          <p:nvPr/>
        </p:nvCxnSpPr>
        <p:spPr>
          <a:xfrm>
            <a:off x="1585912" y="2544952"/>
            <a:ext cx="2382" cy="635793"/>
          </a:xfrm>
          <a:prstGeom prst="line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/>
          <p:cNvCxnSpPr/>
          <p:nvPr/>
        </p:nvCxnSpPr>
        <p:spPr>
          <a:xfrm>
            <a:off x="2271712" y="2835465"/>
            <a:ext cx="0" cy="345280"/>
          </a:xfrm>
          <a:prstGeom prst="line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 flipH="1">
            <a:off x="1259632" y="3175982"/>
            <a:ext cx="1626443" cy="14288"/>
          </a:xfrm>
          <a:prstGeom prst="line">
            <a:avLst/>
          </a:prstGeom>
          <a:ln w="28575">
            <a:solidFill>
              <a:schemeClr val="tx2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8" descr="C:\Users\admin\OneDrive\Desktop\Picture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02592" y="3795886"/>
            <a:ext cx="2320300" cy="1129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7552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79512" y="1131590"/>
            <a:ext cx="6048672" cy="79208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I2C sequence</a:t>
            </a:r>
            <a:endParaRPr lang="en-GB" dirty="0"/>
          </a:p>
        </p:txBody>
      </p:sp>
      <p:grpSp>
        <p:nvGrpSpPr>
          <p:cNvPr id="11" name="Group 10"/>
          <p:cNvGrpSpPr/>
          <p:nvPr/>
        </p:nvGrpSpPr>
        <p:grpSpPr>
          <a:xfrm>
            <a:off x="323528" y="1275606"/>
            <a:ext cx="5760640" cy="456216"/>
            <a:chOff x="179512" y="2643758"/>
            <a:chExt cx="5760640" cy="456216"/>
          </a:xfrm>
        </p:grpSpPr>
        <p:sp>
          <p:nvSpPr>
            <p:cNvPr id="6" name="Rectangle 5"/>
            <p:cNvSpPr/>
            <p:nvPr/>
          </p:nvSpPr>
          <p:spPr>
            <a:xfrm>
              <a:off x="179512" y="2667926"/>
              <a:ext cx="1224136" cy="432048"/>
            </a:xfrm>
            <a:prstGeom prst="rect">
              <a:avLst/>
            </a:prstGeom>
            <a:solidFill>
              <a:srgbClr val="00B05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 smtClean="0"/>
                <a:t>i2cStart</a:t>
              </a:r>
              <a:endParaRPr lang="en-GB" sz="1600" dirty="0"/>
            </a:p>
          </p:txBody>
        </p:sp>
        <p:sp>
          <p:nvSpPr>
            <p:cNvPr id="7" name="Rectangle 6"/>
            <p:cNvSpPr/>
            <p:nvPr/>
          </p:nvSpPr>
          <p:spPr>
            <a:xfrm>
              <a:off x="1691680" y="2667926"/>
              <a:ext cx="1224136" cy="432048"/>
            </a:xfrm>
            <a:prstGeom prst="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 smtClean="0"/>
                <a:t>i2cSend Address</a:t>
              </a:r>
              <a:endParaRPr lang="en-GB" sz="1600" dirty="0"/>
            </a:p>
          </p:txBody>
        </p:sp>
        <p:sp>
          <p:nvSpPr>
            <p:cNvPr id="8" name="Rectangle 7"/>
            <p:cNvSpPr/>
            <p:nvPr/>
          </p:nvSpPr>
          <p:spPr>
            <a:xfrm>
              <a:off x="3203848" y="2667926"/>
              <a:ext cx="1224136" cy="432048"/>
            </a:xfrm>
            <a:prstGeom prst="rect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 smtClean="0"/>
                <a:t>i2cSend</a:t>
              </a:r>
            </a:p>
            <a:p>
              <a:pPr algn="ctr"/>
              <a:r>
                <a:rPr lang="en-GB" sz="1600" dirty="0" smtClean="0"/>
                <a:t>Data</a:t>
              </a:r>
              <a:endParaRPr lang="en-GB" sz="1600" dirty="0"/>
            </a:p>
          </p:txBody>
        </p:sp>
        <p:sp>
          <p:nvSpPr>
            <p:cNvPr id="9" name="Rectangle 8"/>
            <p:cNvSpPr/>
            <p:nvPr/>
          </p:nvSpPr>
          <p:spPr>
            <a:xfrm>
              <a:off x="4716016" y="2643758"/>
              <a:ext cx="1224136" cy="432048"/>
            </a:xfrm>
            <a:prstGeom prst="rect">
              <a:avLst/>
            </a:prstGeom>
            <a:solidFill>
              <a:srgbClr val="FF000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600" dirty="0" smtClean="0"/>
                <a:t>i2cStop</a:t>
              </a:r>
              <a:endParaRPr lang="en-GB" sz="1600" dirty="0"/>
            </a:p>
          </p:txBody>
        </p:sp>
      </p:grpSp>
      <p:sp>
        <p:nvSpPr>
          <p:cNvPr id="10" name="Rectangle 9"/>
          <p:cNvSpPr/>
          <p:nvPr/>
        </p:nvSpPr>
        <p:spPr>
          <a:xfrm>
            <a:off x="971600" y="1995686"/>
            <a:ext cx="5040560" cy="3096344"/>
          </a:xfrm>
          <a:prstGeom prst="rect">
            <a:avLst/>
          </a:prstGeom>
          <a:solidFill>
            <a:schemeClr val="bg1"/>
          </a:solidFill>
        </p:spPr>
        <p:txBody>
          <a:bodyPr vert="horz" lIns="68580" tIns="34290" rIns="68580" bIns="34290" rtlCol="0">
            <a:normAutofit/>
          </a:bodyPr>
          <a:lstStyle/>
          <a:p>
            <a:pPr marL="257175" indent="-257175" defTabSz="342900">
              <a:spcBef>
                <a:spcPts val="75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GB" sz="105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Start </a:t>
            </a:r>
            <a:r>
              <a:rPr lang="en-GB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Condition:</a:t>
            </a:r>
          </a:p>
          <a:p>
            <a:pPr marL="557213" lvl="1" indent="-214313" defTabSz="342900">
              <a:spcBef>
                <a:spcPts val="75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GB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Indicated by a high-to-low transition on the SDA line while SCL is high.</a:t>
            </a:r>
          </a:p>
          <a:p>
            <a:pPr marL="557213" lvl="1" indent="-214313" defTabSz="342900">
              <a:spcBef>
                <a:spcPts val="75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GB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This signals the beginning of communication.</a:t>
            </a:r>
          </a:p>
          <a:p>
            <a:pPr marL="257175" indent="-257175" defTabSz="342900">
              <a:spcBef>
                <a:spcPts val="75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GB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Send (Address):</a:t>
            </a:r>
          </a:p>
          <a:p>
            <a:pPr marL="557213" lvl="1" indent="-214313" defTabSz="342900">
              <a:spcBef>
                <a:spcPts val="75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GB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Master sends the </a:t>
            </a:r>
            <a:r>
              <a:rPr lang="en-GB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address </a:t>
            </a:r>
            <a:r>
              <a:rPr lang="en-GB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of the slave </a:t>
            </a:r>
            <a:r>
              <a:rPr lang="en-GB" sz="1000" dirty="0" smtClean="0">
                <a:solidFill>
                  <a:schemeClr val="tx1">
                    <a:lumMod val="75000"/>
                    <a:lumOff val="25000"/>
                  </a:schemeClr>
                </a:solidFill>
              </a:rPr>
              <a:t>device including </a:t>
            </a:r>
            <a:r>
              <a:rPr lang="en-GB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by the Read/Write bit.</a:t>
            </a:r>
          </a:p>
          <a:p>
            <a:pPr marL="557213" lvl="1" indent="-214313" defTabSz="342900">
              <a:spcBef>
                <a:spcPts val="75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GB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Slave responds with an Acknowledgment (ACK) bit.</a:t>
            </a:r>
          </a:p>
          <a:p>
            <a:pPr marL="257175" indent="-257175" defTabSz="342900">
              <a:spcBef>
                <a:spcPts val="75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GB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Send (Data):</a:t>
            </a:r>
          </a:p>
          <a:p>
            <a:pPr marL="557213" lvl="1" indent="-214313" defTabSz="342900">
              <a:spcBef>
                <a:spcPts val="75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GB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Master sends or receives data bytes.</a:t>
            </a:r>
          </a:p>
          <a:p>
            <a:pPr marL="557213" lvl="1" indent="-214313" defTabSz="342900">
              <a:spcBef>
                <a:spcPts val="75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GB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Each byte is followed by an Acknowledgment (ACK) from the receiver.</a:t>
            </a:r>
          </a:p>
          <a:p>
            <a:pPr marL="257175" indent="-257175" defTabSz="342900">
              <a:spcBef>
                <a:spcPts val="75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GB" sz="105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Stop Condition:</a:t>
            </a:r>
          </a:p>
          <a:p>
            <a:pPr marL="557213" lvl="1" indent="-214313" defTabSz="342900">
              <a:spcBef>
                <a:spcPts val="75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GB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Indicated by a low-to-high transition on the SDA line while SCL is high.</a:t>
            </a:r>
          </a:p>
          <a:p>
            <a:pPr marL="557213" lvl="1" indent="-214313" defTabSz="342900">
              <a:spcBef>
                <a:spcPts val="75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GB" sz="1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This signals the end of communication.</a:t>
            </a:r>
          </a:p>
        </p:txBody>
      </p:sp>
    </p:spTree>
    <p:extLst>
      <p:ext uri="{BB962C8B-B14F-4D97-AF65-F5344CB8AC3E}">
        <p14:creationId xmlns:p14="http://schemas.microsoft.com/office/powerpoint/2010/main" val="3751375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/>
        <p:txBody>
          <a:bodyPr vert="horz" lIns="85064" tIns="42531" rIns="85064" bIns="42531" rtlCol="0" anchor="ctr">
            <a:normAutofit/>
          </a:bodyPr>
          <a:lstStyle/>
          <a:p>
            <a:pPr algn="l"/>
            <a:r>
              <a:rPr lang="en-GB" dirty="0" smtClean="0"/>
              <a:t>I</a:t>
            </a:r>
            <a:r>
              <a:rPr lang="en-GB" baseline="30000" dirty="0" smtClean="0"/>
              <a:t>2</a:t>
            </a:r>
            <a:r>
              <a:rPr lang="en-GB" dirty="0" smtClean="0"/>
              <a:t>C</a:t>
            </a:r>
            <a:endParaRPr lang="en-GB" dirty="0"/>
          </a:p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699542"/>
            <a:ext cx="4953000" cy="2857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51920" y="1419622"/>
            <a:ext cx="4896544" cy="35690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56176" y="51470"/>
            <a:ext cx="2088282" cy="121540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70278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vert="horz" lIns="85064" tIns="42531" rIns="85064" bIns="42531" rtlCol="0" anchor="ctr">
            <a:normAutofit/>
          </a:bodyPr>
          <a:lstStyle/>
          <a:p>
            <a:pPr algn="l"/>
            <a:r>
              <a:rPr lang="en-GB" dirty="0" smtClean="0"/>
              <a:t>Lab</a:t>
            </a:r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Examine the sample code</a:t>
            </a:r>
          </a:p>
          <a:p>
            <a:pPr lvl="1"/>
            <a:r>
              <a:rPr lang="en-GB" dirty="0" smtClean="0"/>
              <a:t>Using PPS select the I</a:t>
            </a:r>
            <a:r>
              <a:rPr lang="en-GB" baseline="30000" dirty="0" smtClean="0"/>
              <a:t>2</a:t>
            </a:r>
            <a:r>
              <a:rPr lang="en-GB" dirty="0" smtClean="0"/>
              <a:t>C ports</a:t>
            </a:r>
          </a:p>
          <a:p>
            <a:pPr lvl="1"/>
            <a:r>
              <a:rPr lang="en-GB" dirty="0" smtClean="0"/>
              <a:t>Using PPS select the serial USART port</a:t>
            </a:r>
          </a:p>
          <a:p>
            <a:pPr lvl="1"/>
            <a:r>
              <a:rPr lang="en-GB" dirty="0" smtClean="0"/>
              <a:t>Set up the I</a:t>
            </a:r>
            <a:r>
              <a:rPr lang="en-GB" baseline="30000" dirty="0" smtClean="0"/>
              <a:t>2</a:t>
            </a:r>
            <a:r>
              <a:rPr lang="en-GB" dirty="0" smtClean="0"/>
              <a:t>C </a:t>
            </a:r>
          </a:p>
          <a:p>
            <a:pPr lvl="1"/>
            <a:r>
              <a:rPr lang="en-GB" dirty="0" smtClean="0"/>
              <a:t>Review </a:t>
            </a:r>
            <a:r>
              <a:rPr lang="en-GB" dirty="0" smtClean="0"/>
              <a:t>demonstrations and see </a:t>
            </a:r>
            <a:r>
              <a:rPr lang="en-GB" dirty="0" smtClean="0"/>
              <a:t>the results</a:t>
            </a:r>
            <a:endParaRPr lang="en-GB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449821"/>
              </p:ext>
            </p:extLst>
          </p:nvPr>
        </p:nvGraphicFramePr>
        <p:xfrm>
          <a:off x="1259632" y="3291830"/>
          <a:ext cx="5328591" cy="151006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8862"/>
                <a:gridCol w="1321805"/>
                <a:gridCol w="2747924"/>
              </a:tblGrid>
              <a:tr h="144016"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Demo</a:t>
                      </a:r>
                      <a:r>
                        <a:rPr lang="en-GB" sz="1000" baseline="0" dirty="0" smtClean="0"/>
                        <a:t> number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Focus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Shows</a:t>
                      </a:r>
                      <a:r>
                        <a:rPr lang="en-GB" sz="1000" baseline="0" dirty="0" smtClean="0"/>
                        <a:t> </a:t>
                      </a:r>
                      <a:endParaRPr lang="en-GB" sz="1000" dirty="0"/>
                    </a:p>
                  </a:txBody>
                  <a:tcPr/>
                </a:tc>
              </a:tr>
              <a:tr h="376557"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180</a:t>
                      </a:r>
                      <a:r>
                        <a:rPr lang="en-GB" sz="1000" baseline="0" dirty="0" smtClean="0"/>
                        <a:t> &amp; 190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128x32 &amp; 128x64</a:t>
                      </a:r>
                      <a:r>
                        <a:rPr lang="en-GB" sz="1000" baseline="0" dirty="0" smtClean="0"/>
                        <a:t> capability demos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Primitives</a:t>
                      </a:r>
                    </a:p>
                    <a:p>
                      <a:r>
                        <a:rPr lang="en-GB" sz="1000" dirty="0" smtClean="0"/>
                        <a:t>Memory</a:t>
                      </a:r>
                      <a:r>
                        <a:rPr lang="en-GB" sz="1000" baseline="0" dirty="0" smtClean="0"/>
                        <a:t> usage &amp; Transactions</a:t>
                      </a:r>
                      <a:endParaRPr lang="en-GB" sz="1000" dirty="0"/>
                    </a:p>
                  </a:txBody>
                  <a:tcPr/>
                </a:tc>
              </a:tr>
              <a:tr h="239322"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200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BMP</a:t>
                      </a:r>
                      <a:r>
                        <a:rPr lang="en-GB" sz="1000" baseline="0" dirty="0" smtClean="0"/>
                        <a:t> converter 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Converter</a:t>
                      </a:r>
                      <a:endParaRPr lang="en-GB" sz="1000" dirty="0"/>
                    </a:p>
                  </a:txBody>
                  <a:tcPr/>
                </a:tc>
              </a:tr>
              <a:tr h="273724"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210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Sprite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Expose</a:t>
                      </a:r>
                      <a:r>
                        <a:rPr lang="en-GB" sz="1000" baseline="0" dirty="0" smtClean="0"/>
                        <a:t> buffer and custom I2C subroutine</a:t>
                      </a:r>
                      <a:endParaRPr lang="en-GB" sz="1000" dirty="0"/>
                    </a:p>
                  </a:txBody>
                  <a:tcPr/>
                </a:tc>
              </a:tr>
              <a:tr h="352418"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220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000" dirty="0" smtClean="0"/>
                        <a:t>Voltmeter</a:t>
                      </a:r>
                      <a:endParaRPr lang="en-GB" sz="1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3429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000" b="0" kern="120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Trig2places</a:t>
                      </a:r>
                      <a:r>
                        <a:rPr lang="en-GB" sz="1000" b="0" kern="1200" baseline="0" dirty="0" smtClean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&amp; Low level GLCD commands</a:t>
                      </a:r>
                      <a:endParaRPr lang="en-GB" sz="1000" b="0" kern="1200" dirty="0" smtClean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44226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Videos...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987574"/>
            <a:ext cx="6447501" cy="4111476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Install the hardware and make the board work – three LED programs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Make  four LEDs flash in a sequence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Set the LEDs to represent the value of ADC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Sequence the LEDs with a delay using the value of ADC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an input to set the state of the LEDs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the reset switch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the switch, ADC – make the LEDs flash in a sequence with reverse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the serial to display values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 smtClean="0"/>
              <a:t>Using the timer0 overflow, 8bit timer, 16bit timer to flash the LEDs</a:t>
            </a:r>
            <a:endParaRPr lang="en-GB" sz="1100" dirty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EEProm – showing values on the serial terminal, and more constants insights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I2C with serial to discover I2C devices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b="1" dirty="0"/>
              <a:t>Using an I2C GCLD display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a SPI GCLD display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PWM, 7  ways,  to dim the LEDS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an external interrupt to control an LED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storage within the chip – Progmem, SAF memory, EEPROM and DATA blocks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CLC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The GCBASIC tool chain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Assembly , alternatives assemblers and MPLAB-X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Summary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4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180000" indent="-478483">
              <a:spcBef>
                <a:spcPts val="300"/>
              </a:spcBef>
              <a:buNone/>
            </a:pPr>
            <a:endParaRPr lang="en-GB" sz="700" dirty="0" smtClean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700" dirty="0" smtClean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500" dirty="0" smtClean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500" dirty="0" smtClean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500" dirty="0" smtClean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500" dirty="0"/>
          </a:p>
        </p:txBody>
      </p:sp>
    </p:spTree>
    <p:extLst>
      <p:ext uri="{BB962C8B-B14F-4D97-AF65-F5344CB8AC3E}">
        <p14:creationId xmlns:p14="http://schemas.microsoft.com/office/powerpoint/2010/main" val="10749782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GCBASIC</a:t>
            </a:r>
            <a:endParaRPr lang="en-GB" dirty="0"/>
          </a:p>
        </p:txBody>
      </p:sp>
      <p:pic>
        <p:nvPicPr>
          <p:cNvPr id="1026" name="Picture 2" descr="D:\Build\AnobiumTransparen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92080" y="911052"/>
            <a:ext cx="1828859" cy="771550"/>
          </a:xfrm>
          <a:prstGeom prst="rect">
            <a:avLst/>
          </a:prstGeom>
          <a:noFill/>
        </p:spPr>
      </p:pic>
      <p:sp>
        <p:nvSpPr>
          <p:cNvPr id="4" name="AutoShape 2" descr="ICSP connection"/>
          <p:cNvSpPr>
            <a:spLocks noChangeAspect="1" noChangeArrowheads="1"/>
          </p:cNvSpPr>
          <p:nvPr/>
        </p:nvSpPr>
        <p:spPr bwMode="auto">
          <a:xfrm>
            <a:off x="155575" y="-144462"/>
            <a:ext cx="304800" cy="304801"/>
          </a:xfrm>
          <a:prstGeom prst="rect">
            <a:avLst/>
          </a:prstGeom>
          <a:noFill/>
        </p:spPr>
        <p:txBody>
          <a:bodyPr vert="horz" wrap="square" lIns="85064" tIns="42531" rIns="85064" bIns="42531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3805512" y="2931790"/>
            <a:ext cx="3342861" cy="645300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lvl1pPr marL="0" indent="0" algn="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PIC18FxxQ24</a:t>
            </a:r>
          </a:p>
          <a:p>
            <a:r>
              <a:rPr lang="en-GB" dirty="0" smtClean="0"/>
              <a:t>Part 11 - I2C Operations - Discovery</a:t>
            </a:r>
            <a:endParaRPr lang="en-GB" dirty="0"/>
          </a:p>
        </p:txBody>
      </p:sp>
      <p:pic>
        <p:nvPicPr>
          <p:cNvPr id="10" name="Picture 2" descr="PIC18F26Q2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5" y="4116163"/>
            <a:ext cx="1280738" cy="922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44629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GCBASIC</a:t>
            </a:r>
            <a:endParaRPr lang="en-GB" dirty="0"/>
          </a:p>
        </p:txBody>
      </p:sp>
      <p:pic>
        <p:nvPicPr>
          <p:cNvPr id="1026" name="Picture 2" descr="D:\Build\AnobiumTransparen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92080" y="911052"/>
            <a:ext cx="1828859" cy="771550"/>
          </a:xfrm>
          <a:prstGeom prst="rect">
            <a:avLst/>
          </a:prstGeom>
          <a:noFill/>
        </p:spPr>
      </p:pic>
      <p:sp>
        <p:nvSpPr>
          <p:cNvPr id="4" name="AutoShape 2" descr="ICSP connection"/>
          <p:cNvSpPr>
            <a:spLocks noChangeAspect="1" noChangeArrowheads="1"/>
          </p:cNvSpPr>
          <p:nvPr/>
        </p:nvSpPr>
        <p:spPr bwMode="auto">
          <a:xfrm>
            <a:off x="155575" y="-144462"/>
            <a:ext cx="304800" cy="304801"/>
          </a:xfrm>
          <a:prstGeom prst="rect">
            <a:avLst/>
          </a:prstGeom>
          <a:noFill/>
        </p:spPr>
        <p:txBody>
          <a:bodyPr vert="horz" wrap="square" lIns="85064" tIns="42531" rIns="85064" bIns="42531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3805512" y="2931790"/>
            <a:ext cx="3342861" cy="645300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lvl1pPr marL="0" indent="0" algn="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PIC18FxxQ24</a:t>
            </a:r>
          </a:p>
          <a:p>
            <a:r>
              <a:rPr lang="en-GB" dirty="0" smtClean="0"/>
              <a:t>Part 11 - I2C Operations - Discovery</a:t>
            </a:r>
            <a:endParaRPr lang="en-GB" dirty="0"/>
          </a:p>
        </p:txBody>
      </p:sp>
      <p:pic>
        <p:nvPicPr>
          <p:cNvPr id="10" name="Picture 2" descr="PIC18F26Q2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5" y="4116163"/>
            <a:ext cx="1280738" cy="922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GCBASIC</a:t>
            </a:r>
            <a:endParaRPr lang="en-GB" dirty="0"/>
          </a:p>
        </p:txBody>
      </p:sp>
      <p:pic>
        <p:nvPicPr>
          <p:cNvPr id="1026" name="Picture 2" descr="D:\Build\AnobiumTransparen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92080" y="911052"/>
            <a:ext cx="1828859" cy="771550"/>
          </a:xfrm>
          <a:prstGeom prst="rect">
            <a:avLst/>
          </a:prstGeom>
          <a:noFill/>
        </p:spPr>
      </p:pic>
      <p:sp>
        <p:nvSpPr>
          <p:cNvPr id="4" name="AutoShape 2" descr="ICSP connection"/>
          <p:cNvSpPr>
            <a:spLocks noChangeAspect="1" noChangeArrowheads="1"/>
          </p:cNvSpPr>
          <p:nvPr/>
        </p:nvSpPr>
        <p:spPr bwMode="auto">
          <a:xfrm>
            <a:off x="155575" y="-144462"/>
            <a:ext cx="304800" cy="304801"/>
          </a:xfrm>
          <a:prstGeom prst="rect">
            <a:avLst/>
          </a:prstGeom>
          <a:noFill/>
        </p:spPr>
        <p:txBody>
          <a:bodyPr vert="horz" wrap="square" lIns="85064" tIns="42531" rIns="85064" bIns="42531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539552" y="2067694"/>
            <a:ext cx="736788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FF0000"/>
                </a:solidFill>
              </a:rPr>
              <a:t>Like and subscribe</a:t>
            </a:r>
            <a:r>
              <a:rPr lang="en-US" sz="40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FF0000"/>
                </a:solidFill>
              </a:rPr>
              <a:t>!</a:t>
            </a:r>
            <a:endParaRPr lang="en-US" sz="4000" b="1" dirty="0" smtClean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rgbClr val="FF0000"/>
              </a:solidFill>
            </a:endParaRPr>
          </a:p>
        </p:txBody>
      </p:sp>
      <p:pic>
        <p:nvPicPr>
          <p:cNvPr id="8" name="Picture 2" descr="PIC18F26Q2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5" y="4116163"/>
            <a:ext cx="1280738" cy="922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C:\Users\admin\OneDrive\Desktop\Picture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3937587"/>
            <a:ext cx="2320300" cy="1129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6113182" y="4384422"/>
            <a:ext cx="354882" cy="305233"/>
          </a:xfrm>
        </p:spPr>
        <p:txBody>
          <a:bodyPr/>
          <a:lstStyle/>
          <a:p>
            <a:fld id="{1E700B27-DE4C-4B9E-BB11-B9027034A00F}" type="datetimeFigureOut">
              <a:rPr lang="en-US" smtClean="0"/>
              <a:pPr/>
              <a:t>12/1/2024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573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PIC18FxxQ24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PIC18-Q24 is a high performance PIC18 </a:t>
            </a:r>
          </a:p>
          <a:p>
            <a:pPr lvl="1"/>
            <a:r>
              <a:rPr lang="en-GB" dirty="0" smtClean="0"/>
              <a:t>Digital and Analog peripherals </a:t>
            </a:r>
          </a:p>
          <a:p>
            <a:pPr lvl="1"/>
            <a:r>
              <a:rPr lang="en-GB" dirty="0" smtClean="0"/>
              <a:t>10-bit ADC</a:t>
            </a:r>
          </a:p>
          <a:p>
            <a:pPr lvl="1"/>
            <a:r>
              <a:rPr lang="en-GB" dirty="0" smtClean="0"/>
              <a:t>Multiple communication interfaces</a:t>
            </a:r>
          </a:p>
          <a:p>
            <a:pPr lvl="2"/>
            <a:r>
              <a:rPr lang="en-GB" dirty="0" smtClean="0"/>
              <a:t>Serial, I2C and  SPI </a:t>
            </a:r>
          </a:p>
          <a:p>
            <a:pPr lvl="2"/>
            <a:r>
              <a:rPr lang="en-GB" dirty="0" smtClean="0"/>
              <a:t>PWM – CCP/PWM and 16Bit</a:t>
            </a:r>
          </a:p>
          <a:p>
            <a:pPr lvl="1"/>
            <a:r>
              <a:rPr lang="en-GB" dirty="0" smtClean="0"/>
              <a:t>Configurable Logic Cells</a:t>
            </a:r>
          </a:p>
          <a:p>
            <a:pPr lvl="1"/>
            <a:r>
              <a:rPr lang="en-GB" dirty="0" smtClean="0"/>
              <a:t>Multi voltage domains</a:t>
            </a:r>
          </a:p>
          <a:p>
            <a:endParaRPr lang="en-GB" dirty="0" smtClean="0"/>
          </a:p>
          <a:p>
            <a:r>
              <a:rPr lang="en-GB" dirty="0" smtClean="0"/>
              <a:t>The PIC18xxQ24 offers 28, 40 and 48-pin products in small footprint packages to support customers in a wide variety of applications. </a:t>
            </a:r>
          </a:p>
          <a:p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Videos...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987574"/>
            <a:ext cx="6447501" cy="4111476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Install the hardware and make the board work – three LED programs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Make  four LEDs flash in a sequence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Set the LEDs to represent the value of ADC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Sequence the LEDs with a delay using the value of ADC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an input to set the state of the LEDs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the reset switch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the switch, ADC – make the LEDs flash in a sequence with reverse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the serial to display values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the </a:t>
            </a:r>
            <a:r>
              <a:rPr lang="en-GB" sz="1100" dirty="0" smtClean="0"/>
              <a:t>timer0 </a:t>
            </a:r>
            <a:r>
              <a:rPr lang="en-GB" sz="1100" dirty="0"/>
              <a:t>overflow, 8bit timer, 16bit timer to flash the LEDs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EEProm – showing values on the serial terminal, and more constants insights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b="1" dirty="0"/>
              <a:t>Using I2C with serial to discover I2C devices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an I2C GCLD display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a SPI GCLD display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PWM, 7  ways,  to dim the LEDS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an external interrupt to control an LED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storage within the chip – Progmem, SAF memory, EEPROM and DATA blocks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CLC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The GCBASIC tool chain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Assembly , alternatives assemblers and MPLAB-X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Summary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4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180000" indent="-478483">
              <a:spcBef>
                <a:spcPts val="300"/>
              </a:spcBef>
              <a:buNone/>
            </a:pPr>
            <a:endParaRPr lang="en-GB" sz="700" dirty="0" smtClean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700" dirty="0" smtClean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500" dirty="0" smtClean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500" dirty="0" smtClean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500" dirty="0" smtClean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500" dirty="0"/>
          </a:p>
        </p:txBody>
      </p:sp>
    </p:spTree>
    <p:extLst>
      <p:ext uri="{BB962C8B-B14F-4D97-AF65-F5344CB8AC3E}">
        <p14:creationId xmlns:p14="http://schemas.microsoft.com/office/powerpoint/2010/main" val="1947865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835697" y="1707656"/>
            <a:ext cx="1605103" cy="14252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dirty="0" smtClean="0"/>
              <a:t>GCBASIC </a:t>
            </a:r>
            <a:r>
              <a:rPr lang="en-GB" sz="1500" dirty="0" smtClean="0"/>
              <a:t>Compiler</a:t>
            </a:r>
            <a:endParaRPr lang="en-GB" sz="1100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GCBASIC Compiler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3563888" y="2643758"/>
            <a:ext cx="3528392" cy="1393943"/>
          </a:xfrm>
          <a:prstGeom prst="rect">
            <a:avLst/>
          </a:prstGeom>
          <a:noFill/>
        </p:spPr>
        <p:txBody>
          <a:bodyPr wrap="square" lIns="85064" tIns="42531" rIns="85064" bIns="42531" rtlCol="0">
            <a:spAutoFit/>
          </a:bodyPr>
          <a:lstStyle/>
          <a:p>
            <a:r>
              <a:rPr lang="en-GB" dirty="0" smtClean="0"/>
              <a:t>GCBASIC is an Open Source compiler for PIC and AVR microcontrollers</a:t>
            </a:r>
          </a:p>
          <a:p>
            <a:endParaRPr lang="en-GB" dirty="0" smtClean="0"/>
          </a:p>
          <a:p>
            <a:r>
              <a:rPr lang="en-GB" dirty="0" smtClean="0"/>
              <a:t>GCBASIC now supports the 18FxxQ24 chip family</a:t>
            </a:r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Prerequisites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1" y="1707654"/>
            <a:ext cx="6447501" cy="2744167"/>
          </a:xfrm>
        </p:spPr>
        <p:txBody>
          <a:bodyPr/>
          <a:lstStyle/>
          <a:p>
            <a:r>
              <a:rPr lang="en-GB" dirty="0" smtClean="0"/>
              <a:t>Assumes you have </a:t>
            </a:r>
          </a:p>
          <a:p>
            <a:pPr marL="778521" lvl="1" indent="-478483"/>
            <a:r>
              <a:rPr lang="en-GB" dirty="0" smtClean="0"/>
              <a:t>Installed the GCBASIC software</a:t>
            </a:r>
          </a:p>
          <a:p>
            <a:pPr marL="778521" lvl="1" indent="-478483"/>
            <a:r>
              <a:rPr lang="en-GB" dirty="0" smtClean="0"/>
              <a:t>Installed your programmer software</a:t>
            </a:r>
          </a:p>
          <a:p>
            <a:pPr marL="778521" lvl="1" indent="-478483"/>
            <a:r>
              <a:rPr lang="en-GB" dirty="0" smtClean="0"/>
              <a:t>Test that you have the 18FxxQ24 attached</a:t>
            </a:r>
          </a:p>
          <a:p>
            <a:pPr marL="778521" lvl="1" indent="-478483"/>
            <a:r>
              <a:rPr lang="en-GB" dirty="0" smtClean="0"/>
              <a:t>You have the 4 LEDs operating</a:t>
            </a:r>
          </a:p>
          <a:p>
            <a:pPr marL="778521" lvl="1" indent="-478483"/>
            <a:r>
              <a:rPr lang="en-GB" dirty="0" smtClean="0"/>
              <a:t>You have a POT connected</a:t>
            </a:r>
          </a:p>
          <a:p>
            <a:pPr marL="778521" lvl="1" indent="-478483"/>
            <a:r>
              <a:rPr lang="en-GB" dirty="0" smtClean="0"/>
              <a:t>You have </a:t>
            </a:r>
            <a:r>
              <a:rPr lang="en-GB" dirty="0" err="1" smtClean="0"/>
              <a:t>SWITCHes</a:t>
            </a:r>
            <a:r>
              <a:rPr lang="en-GB" dirty="0" smtClean="0"/>
              <a:t> connected</a:t>
            </a:r>
          </a:p>
          <a:p>
            <a:pPr marL="778521" lvl="1" indent="-478483"/>
            <a:r>
              <a:rPr lang="en-GB" dirty="0" smtClean="0"/>
              <a:t>You have a USB/TTL converter</a:t>
            </a:r>
          </a:p>
          <a:p>
            <a:pPr marL="778521" lvl="1" indent="-478483"/>
            <a:r>
              <a:rPr lang="en-GB" dirty="0" smtClean="0"/>
              <a:t>GLCD i2C device</a:t>
            </a: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I</a:t>
            </a:r>
            <a:r>
              <a:rPr lang="en-GB" baseline="30000" dirty="0" smtClean="0"/>
              <a:t>2</a:t>
            </a:r>
            <a:r>
              <a:rPr lang="en-GB" dirty="0" smtClean="0"/>
              <a:t>C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I</a:t>
            </a:r>
            <a:r>
              <a:rPr lang="en-GB" baseline="30000" dirty="0" smtClean="0"/>
              <a:t>2</a:t>
            </a:r>
            <a:r>
              <a:rPr lang="en-GB" dirty="0" smtClean="0"/>
              <a:t>C uses two bidirectional </a:t>
            </a:r>
            <a:r>
              <a:rPr lang="en-GB" dirty="0" smtClean="0">
                <a:hlinkClick r:id="rId2" tooltip="Open collector"/>
              </a:rPr>
              <a:t>open collector</a:t>
            </a:r>
            <a:r>
              <a:rPr lang="en-GB" dirty="0" smtClean="0"/>
              <a:t> or </a:t>
            </a:r>
            <a:r>
              <a:rPr lang="en-GB" dirty="0" smtClean="0">
                <a:hlinkClick r:id="rId3" tooltip="Open drain"/>
              </a:rPr>
              <a:t>open drain</a:t>
            </a:r>
            <a:r>
              <a:rPr lang="en-GB" dirty="0" smtClean="0"/>
              <a:t> lines </a:t>
            </a:r>
            <a:r>
              <a:rPr lang="en-GB" dirty="0" smtClean="0">
                <a:hlinkClick r:id="rId4" tooltip="Pull-up resistor"/>
              </a:rPr>
              <a:t>pulled up</a:t>
            </a:r>
            <a:r>
              <a:rPr lang="en-GB" dirty="0" smtClean="0"/>
              <a:t> with </a:t>
            </a:r>
            <a:r>
              <a:rPr lang="en-GB" dirty="0" smtClean="0">
                <a:hlinkClick r:id="rId5" tooltip="Resistor"/>
              </a:rPr>
              <a:t>resistors</a:t>
            </a:r>
            <a:endParaRPr lang="en-GB" dirty="0" smtClean="0"/>
          </a:p>
          <a:p>
            <a:pPr lvl="1"/>
            <a:r>
              <a:rPr lang="en-GB" dirty="0" smtClean="0"/>
              <a:t>Serial Data Line (SDA) </a:t>
            </a:r>
          </a:p>
          <a:p>
            <a:pPr lvl="1"/>
            <a:r>
              <a:rPr lang="en-GB" dirty="0" smtClean="0"/>
              <a:t>Serial Clock Line (SCL)</a:t>
            </a:r>
          </a:p>
          <a:p>
            <a:endParaRPr lang="en-GB" dirty="0" smtClean="0"/>
          </a:p>
          <a:p>
            <a:r>
              <a:rPr lang="en-GB" dirty="0" smtClean="0"/>
              <a:t>Typical voltages used are +5 V or +3.3 V, although systems with other voltages are permitted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70798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/>
    </mc:Choice>
    <mc:Fallback xmlns=""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Hardware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Prototype Board</a:t>
            </a:r>
            <a:endParaRPr lang="en-GB" dirty="0"/>
          </a:p>
          <a:p>
            <a:r>
              <a:rPr lang="en-GB" dirty="0" smtClean="0"/>
              <a:t>Power 5v0</a:t>
            </a:r>
          </a:p>
          <a:p>
            <a:r>
              <a:rPr lang="en-GB" dirty="0" smtClean="0"/>
              <a:t>Programmer</a:t>
            </a:r>
          </a:p>
          <a:p>
            <a:r>
              <a:rPr lang="en-GB" dirty="0" smtClean="0"/>
              <a:t>LEDs &amp; resistors</a:t>
            </a:r>
          </a:p>
          <a:p>
            <a:r>
              <a:rPr lang="en-GB" dirty="0" smtClean="0"/>
              <a:t>Switches &amp; resistors</a:t>
            </a:r>
          </a:p>
          <a:p>
            <a:r>
              <a:rPr lang="en-GB" dirty="0" smtClean="0"/>
              <a:t>I2c device and circuit</a:t>
            </a:r>
          </a:p>
          <a:p>
            <a:endParaRPr lang="en-GB" dirty="0"/>
          </a:p>
        </p:txBody>
      </p:sp>
      <p:sp>
        <p:nvSpPr>
          <p:cNvPr id="5" name="TextBox 4"/>
          <p:cNvSpPr txBox="1"/>
          <p:nvPr/>
        </p:nvSpPr>
        <p:spPr>
          <a:xfrm>
            <a:off x="2843808" y="1295349"/>
            <a:ext cx="4356653" cy="3508649"/>
          </a:xfrm>
          <a:prstGeom prst="rect">
            <a:avLst/>
          </a:prstGeom>
          <a:solidFill>
            <a:schemeClr val="bg1"/>
          </a:solidFill>
        </p:spPr>
        <p:txBody>
          <a:bodyPr wrap="square" lIns="121917" tIns="60958" rIns="121917" bIns="60958" rtlCol="0">
            <a:spAutoFit/>
          </a:bodyPr>
          <a:lstStyle/>
          <a:p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Hardware</a:t>
            </a:r>
          </a:p>
          <a:p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-------------------PORTA----------------</a:t>
            </a:r>
          </a:p>
          <a:p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Bit#:  -7---6---5---4---3---2---1---0---</a:t>
            </a:r>
          </a:p>
          <a:p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IO:    ----------------SW----------ADC-- </a:t>
            </a:r>
          </a:p>
          <a:p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----------------------------------------</a:t>
            </a:r>
          </a:p>
          <a:p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-------------------PORTB----------------</a:t>
            </a:r>
          </a:p>
          <a:p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Bit#:  -7---6---5---4---3---2---1---0---</a:t>
            </a:r>
          </a:p>
          <a:p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IO:    ----------------LED-LED-LED-LED--</a:t>
            </a:r>
          </a:p>
          <a:p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----------------------------------------</a:t>
            </a:r>
          </a:p>
          <a:p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</a:p>
          <a:p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------------------PORTC-----------------</a:t>
            </a:r>
          </a:p>
          <a:p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Bit#:  -X---6---5---4---3---2---1---0---</a:t>
            </a:r>
          </a:p>
          <a:p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IO:    -^--TX------SCL-SDA--------------</a:t>
            </a:r>
          </a:p>
          <a:p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-----VDDIO2----------------------------- </a:t>
            </a:r>
          </a:p>
          <a:p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You must apply correct Voltage</a:t>
            </a:r>
          </a:p>
          <a:p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  </a:t>
            </a:r>
          </a:p>
          <a:p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------------------PORTE-----------------</a:t>
            </a:r>
          </a:p>
          <a:p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Bit#:  -----------------3---------------</a:t>
            </a:r>
          </a:p>
          <a:p>
            <a:r>
              <a:rPr lang="en-GB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IO:    ----------------SW---------------</a:t>
            </a:r>
          </a:p>
        </p:txBody>
      </p:sp>
    </p:spTree>
    <p:extLst>
      <p:ext uri="{BB962C8B-B14F-4D97-AF65-F5344CB8AC3E}">
        <p14:creationId xmlns:p14="http://schemas.microsoft.com/office/powerpoint/2010/main" val="3213168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CstudioThemeLight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GC Basic Fonts">
      <a:majorFont>
        <a:latin typeface="Microsoft YaHei"/>
        <a:ea typeface=""/>
        <a:cs typeface=""/>
      </a:majorFont>
      <a:minorFont>
        <a:latin typeface="Corbel"/>
        <a:ea typeface=""/>
        <a:cs typeface="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GCstudioThemeLight" id="{4C740F94-33C0-4EEC-9234-F56C348A0987}" vid="{A43F8B96-90D8-489D-B80F-92F9D6F351C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Blue">
    <a:dk1>
      <a:sysClr val="windowText" lastClr="000000"/>
    </a:dk1>
    <a:lt1>
      <a:sysClr val="window" lastClr="FFFFFF"/>
    </a:lt1>
    <a:dk2>
      <a:srgbClr val="17406D"/>
    </a:dk2>
    <a:lt2>
      <a:srgbClr val="DBEF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14686</TotalTime>
  <Words>696</Words>
  <Application>Microsoft Office PowerPoint</Application>
  <PresentationFormat>On-screen Show (16:9)</PresentationFormat>
  <Paragraphs>172</Paragraphs>
  <Slides>17</Slides>
  <Notes>0</Notes>
  <HiddenSlides>2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18" baseType="lpstr">
      <vt:lpstr>GCstudioThemeLight</vt:lpstr>
      <vt:lpstr>GCBASIC</vt:lpstr>
      <vt:lpstr>GCBASIC</vt:lpstr>
      <vt:lpstr>GCBASIC</vt:lpstr>
      <vt:lpstr>PIC18FxxQ24</vt:lpstr>
      <vt:lpstr>Videos...</vt:lpstr>
      <vt:lpstr>GCBASIC Compiler</vt:lpstr>
      <vt:lpstr>Prerequisites </vt:lpstr>
      <vt:lpstr>I2C</vt:lpstr>
      <vt:lpstr>Hardware</vt:lpstr>
      <vt:lpstr>Power Domain – VDDIO2</vt:lpstr>
      <vt:lpstr>Setup</vt:lpstr>
      <vt:lpstr>I2C sequence</vt:lpstr>
      <vt:lpstr>I2C</vt:lpstr>
      <vt:lpstr>Lab</vt:lpstr>
      <vt:lpstr>PowerPoint Presentation</vt:lpstr>
      <vt:lpstr>Videos...</vt:lpstr>
      <vt:lpstr>GCBASIC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Great Cow BASIC</dc:title>
  <dc:creator>admin</dc:creator>
  <cp:lastModifiedBy>admin</cp:lastModifiedBy>
  <cp:revision>757</cp:revision>
  <dcterms:created xsi:type="dcterms:W3CDTF">2019-01-08T20:03:06Z</dcterms:created>
  <dcterms:modified xsi:type="dcterms:W3CDTF">2024-12-01T17:48:08Z</dcterms:modified>
</cp:coreProperties>
</file>