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94" r:id="rId2"/>
    <p:sldId id="256" r:id="rId3"/>
    <p:sldId id="295" r:id="rId4"/>
    <p:sldId id="283" r:id="rId5"/>
    <p:sldId id="296" r:id="rId6"/>
    <p:sldId id="282" r:id="rId7"/>
    <p:sldId id="291" r:id="rId8"/>
    <p:sldId id="350" r:id="rId9"/>
    <p:sldId id="354" r:id="rId10"/>
    <p:sldId id="348" r:id="rId11"/>
    <p:sldId id="355" r:id="rId12"/>
    <p:sldId id="356" r:id="rId13"/>
    <p:sldId id="357" r:id="rId14"/>
    <p:sldId id="288" r:id="rId15"/>
    <p:sldId id="358" r:id="rId16"/>
    <p:sldId id="353" r:id="rId17"/>
    <p:sldId id="352" r:id="rId18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10/12/2024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10/12/2024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3471A-AA0F-4CD3-BA89-C1C7FB68C6D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73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10/12/2024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144617" y="2776047"/>
            <a:ext cx="3523727" cy="64530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</a:t>
            </a:r>
            <a:r>
              <a:rPr lang="en-GB" dirty="0" smtClean="0"/>
              <a:t>13 </a:t>
            </a:r>
            <a:r>
              <a:rPr lang="en-GB" dirty="0" smtClean="0"/>
              <a:t>- </a:t>
            </a:r>
            <a:r>
              <a:rPr lang="en-GB" sz="1600" dirty="0"/>
              <a:t>Using a SPI GLCD  display solutions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 &amp; resistors</a:t>
            </a:r>
          </a:p>
          <a:p>
            <a:r>
              <a:rPr lang="en-GB" dirty="0" smtClean="0"/>
              <a:t>SPI </a:t>
            </a:r>
            <a:r>
              <a:rPr lang="en-GB" dirty="0" smtClean="0"/>
              <a:t>device and circuit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1295349"/>
            <a:ext cx="4356653" cy="3508649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-------------------PORTA----------------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----------------SW----------ADC--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-------------------PORTB----------------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----------------LED-LED-LED-LED--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------------------PORTC-----------------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-X---6---5---4---3---2---1---0---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SDO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SCK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CS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1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DC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VDDIO2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You must apply correct Voltage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------------------PORTE-----------------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-----------------3---------------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----------------SW---------------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2131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Setup - Connections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95686"/>
            <a:ext cx="4545097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1518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Setup - Program</a:t>
            </a:r>
            <a:endParaRPr lang="en-GB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181600" y="96396"/>
            <a:ext cx="0" cy="43204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188848" y="106680"/>
            <a:ext cx="3343592" cy="1679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6216" y="3795886"/>
            <a:ext cx="0" cy="108012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5303520" y="350520"/>
            <a:ext cx="11440" cy="16761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372200" y="339502"/>
            <a:ext cx="0" cy="3024336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292080" y="339502"/>
            <a:ext cx="1080120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542776" y="2018546"/>
            <a:ext cx="64107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r="14956"/>
          <a:stretch>
            <a:fillRect/>
          </a:stretch>
        </p:blipFill>
        <p:spPr bwMode="auto">
          <a:xfrm>
            <a:off x="4391040" y="485016"/>
            <a:ext cx="1837144" cy="1855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2" name="Straight Connector 21"/>
          <p:cNvCxnSpPr/>
          <p:nvPr/>
        </p:nvCxnSpPr>
        <p:spPr>
          <a:xfrm>
            <a:off x="6516216" y="4876006"/>
            <a:ext cx="208823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532440" y="123478"/>
            <a:ext cx="72008" cy="475252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654040" y="2324100"/>
            <a:ext cx="0" cy="1073636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 flipV="1">
            <a:off x="5443364" y="252606"/>
            <a:ext cx="12556" cy="37223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5436096" y="266700"/>
            <a:ext cx="1056144" cy="79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6477000" y="257532"/>
            <a:ext cx="8032" cy="20665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654040" y="2315686"/>
            <a:ext cx="834792" cy="8414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5655310" y="3887346"/>
            <a:ext cx="1920" cy="1134234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H="1">
            <a:off x="5652120" y="5020022"/>
            <a:ext cx="3096344" cy="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8718550" y="400050"/>
            <a:ext cx="28590" cy="462029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5560318" y="387350"/>
            <a:ext cx="3170932" cy="6350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576838" y="386655"/>
            <a:ext cx="0" cy="126122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5720557" y="471338"/>
            <a:ext cx="0" cy="12612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5536617" y="3872236"/>
            <a:ext cx="9548" cy="123167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>
            <a:off x="5546166" y="5074024"/>
            <a:ext cx="3346822" cy="1195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8869082" y="466165"/>
            <a:ext cx="13865" cy="4620896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>
            <a:off x="5707580" y="472141"/>
            <a:ext cx="3173455" cy="14195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93153" y="2365102"/>
            <a:ext cx="3998210" cy="173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1000" dirty="0" smtClean="0"/>
              <a:t> This is a PPS chip, so, needs to make the PPS match these assignments</a:t>
            </a:r>
          </a:p>
          <a:p>
            <a:endParaRPr lang="en-GB" sz="1000" dirty="0" smtClean="0"/>
          </a:p>
          <a:p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#DEFINE GLCD_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DO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port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C.4</a:t>
            </a:r>
            <a:endParaRPr lang="en-GB" sz="10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GLCD_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SCK 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port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C.3</a:t>
            </a:r>
            <a:endParaRPr lang="en-GB" sz="1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GB" sz="1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'Pin mappings for GCLD</a:t>
            </a:r>
          </a:p>
          <a:p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#DEFINE GLCD_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DC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     port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C.0</a:t>
            </a:r>
          </a:p>
          <a:p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#DEFINE GLCD_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CS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     port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C.1</a:t>
            </a:r>
          </a:p>
          <a:p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#DEFINE GLCD_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RESET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000" dirty="0" smtClean="0">
                <a:latin typeface="Courier New" pitchFamily="49" charset="0"/>
                <a:cs typeface="Courier New" pitchFamily="49" charset="0"/>
              </a:rPr>
              <a:t>port</a:t>
            </a:r>
            <a:r>
              <a:rPr lang="en-GB" sz="1000" b="1" dirty="0" smtClean="0">
                <a:latin typeface="Courier New" pitchFamily="49" charset="0"/>
                <a:cs typeface="Courier New" pitchFamily="49" charset="0"/>
              </a:rPr>
              <a:t>C.2</a:t>
            </a:r>
            <a:endParaRPr lang="en-GB" sz="1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3" name="Rectangle 82"/>
          <p:cNvSpPr/>
          <p:nvPr/>
        </p:nvSpPr>
        <p:spPr>
          <a:xfrm>
            <a:off x="4499992" y="915566"/>
            <a:ext cx="1656184" cy="8640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dirty="0" smtClean="0"/>
              <a:t>SPI GLCD</a:t>
            </a:r>
          </a:p>
          <a:p>
            <a:pPr algn="ctr"/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076056" y="2776613"/>
            <a:ext cx="4104456" cy="24594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578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Setup – when things do not work ..</a:t>
            </a:r>
            <a:endParaRPr lang="en-GB" dirty="0"/>
          </a:p>
        </p:txBody>
      </p:sp>
      <p:sp>
        <p:nvSpPr>
          <p:cNvPr id="82" name="TextBox 81"/>
          <p:cNvSpPr txBox="1"/>
          <p:nvPr/>
        </p:nvSpPr>
        <p:spPr>
          <a:xfrm>
            <a:off x="323528" y="1812461"/>
            <a:ext cx="5544616" cy="2919529"/>
          </a:xfrm>
          <a:prstGeom prst="rect">
            <a:avLst/>
          </a:prstGeom>
        </p:spPr>
        <p:txBody>
          <a:bodyPr vert="horz" lIns="85064" tIns="42531" rIns="85064" bIns="42531" rtlCol="0">
            <a:normAutofit fontScale="70000" lnSpcReduction="20000"/>
          </a:bodyPr>
          <a:lstStyle>
            <a:lvl1pPr marL="318988" indent="-318988">
              <a:spcBef>
                <a:spcPct val="20000"/>
              </a:spcBef>
              <a:buFont typeface="Arial" pitchFamily="34" charset="0"/>
              <a:buChar char="•"/>
              <a:defRPr sz="2000"/>
            </a:lvl1pPr>
            <a:lvl2pPr marL="691142" indent="-265824">
              <a:spcBef>
                <a:spcPct val="20000"/>
              </a:spcBef>
              <a:buFont typeface="Arial" pitchFamily="34" charset="0"/>
              <a:buChar char="–"/>
              <a:defRPr sz="2600"/>
            </a:lvl2pPr>
            <a:lvl3pPr marL="1063295" indent="-212659">
              <a:spcBef>
                <a:spcPct val="20000"/>
              </a:spcBef>
              <a:buFont typeface="Arial" pitchFamily="34" charset="0"/>
              <a:buChar char="•"/>
              <a:defRPr sz="2200"/>
            </a:lvl3pPr>
            <a:lvl4pPr marL="1488614" indent="-212659">
              <a:spcBef>
                <a:spcPct val="20000"/>
              </a:spcBef>
              <a:buFont typeface="Arial" pitchFamily="34" charset="0"/>
              <a:buChar char="–"/>
              <a:defRPr sz="1900"/>
            </a:lvl4pPr>
            <a:lvl5pPr marL="1913932" indent="-212659">
              <a:spcBef>
                <a:spcPct val="20000"/>
              </a:spcBef>
              <a:buFont typeface="Arial" pitchFamily="34" charset="0"/>
              <a:buChar char="»"/>
              <a:defRPr sz="1900"/>
            </a:lvl5pPr>
            <a:lvl6pPr marL="2339250" indent="-212659">
              <a:spcBef>
                <a:spcPct val="20000"/>
              </a:spcBef>
              <a:buFont typeface="Arial" pitchFamily="34" charset="0"/>
              <a:buChar char="•"/>
              <a:defRPr sz="1900"/>
            </a:lvl6pPr>
            <a:lvl7pPr marL="2764568" indent="-212659">
              <a:spcBef>
                <a:spcPct val="20000"/>
              </a:spcBef>
              <a:buFont typeface="Arial" pitchFamily="34" charset="0"/>
              <a:buChar char="•"/>
              <a:defRPr sz="1900"/>
            </a:lvl7pPr>
            <a:lvl8pPr marL="3189887" indent="-212659">
              <a:spcBef>
                <a:spcPct val="20000"/>
              </a:spcBef>
              <a:buFont typeface="Arial" pitchFamily="34" charset="0"/>
              <a:buChar char="•"/>
              <a:defRPr sz="1900"/>
            </a:lvl8pPr>
            <a:lvl9pPr marL="3615205" indent="-212659">
              <a:spcBef>
                <a:spcPct val="20000"/>
              </a:spcBef>
              <a:buFont typeface="Arial" pitchFamily="34" charset="0"/>
              <a:buChar char="•"/>
              <a:defRPr sz="1900"/>
            </a:lvl9pPr>
          </a:lstStyle>
          <a:p>
            <a:r>
              <a:rPr lang="en-GB" dirty="0" smtClean="0"/>
              <a:t>Things </a:t>
            </a:r>
            <a:r>
              <a:rPr lang="en-GB" dirty="0"/>
              <a:t>do not always work</a:t>
            </a:r>
          </a:p>
          <a:p>
            <a:pPr lvl="1"/>
            <a:r>
              <a:rPr lang="en-GB" sz="1800" dirty="0"/>
              <a:t>The more </a:t>
            </a:r>
            <a:r>
              <a:rPr lang="en-GB" sz="1800" dirty="0" smtClean="0"/>
              <a:t>connections the more trouble</a:t>
            </a:r>
          </a:p>
          <a:p>
            <a:pPr lvl="1"/>
            <a:endParaRPr lang="en-GB" sz="1800" dirty="0"/>
          </a:p>
          <a:p>
            <a:r>
              <a:rPr lang="en-GB" dirty="0"/>
              <a:t>Things we </a:t>
            </a:r>
            <a:r>
              <a:rPr lang="en-GB" dirty="0" smtClean="0"/>
              <a:t>know</a:t>
            </a:r>
          </a:p>
          <a:p>
            <a:pPr lvl="1"/>
            <a:r>
              <a:rPr lang="en-GB" sz="1800" dirty="0"/>
              <a:t>The GLCD demonstration works</a:t>
            </a:r>
          </a:p>
          <a:p>
            <a:pPr lvl="1"/>
            <a:r>
              <a:rPr lang="en-GB" sz="1800" dirty="0"/>
              <a:t>Therefore is not likely to be the libraries but … work through the </a:t>
            </a:r>
            <a:r>
              <a:rPr lang="en-GB" sz="1800" dirty="0" smtClean="0"/>
              <a:t>checklist first</a:t>
            </a:r>
          </a:p>
          <a:p>
            <a:pPr lvl="1"/>
            <a:endParaRPr lang="en-GB" sz="1800" dirty="0" smtClean="0"/>
          </a:p>
          <a:p>
            <a:r>
              <a:rPr lang="en-GB" dirty="0"/>
              <a:t>Checklist</a:t>
            </a:r>
          </a:p>
          <a:p>
            <a:pPr marL="768218" lvl="1" indent="-342900">
              <a:buFont typeface="+mj-lt"/>
              <a:buAutoNum type="arabicPeriod"/>
            </a:pPr>
            <a:r>
              <a:rPr lang="en-GB" sz="1800" dirty="0" smtClean="0"/>
              <a:t>Check your connections, twice</a:t>
            </a:r>
          </a:p>
          <a:p>
            <a:pPr marL="768218" lvl="1" indent="-342900">
              <a:buFont typeface="+mj-lt"/>
              <a:buAutoNum type="arabicPeriod"/>
            </a:pPr>
            <a:r>
              <a:rPr lang="en-GB" sz="1800" dirty="0" smtClean="0"/>
              <a:t>Write a program to pulse a signal on each line, each line on at a time</a:t>
            </a:r>
          </a:p>
          <a:p>
            <a:pPr marL="768218" lvl="1" indent="-342900">
              <a:buFont typeface="+mj-lt"/>
              <a:buAutoNum type="arabicPeriod"/>
            </a:pPr>
            <a:r>
              <a:rPr lang="en-GB" sz="1800" dirty="0" smtClean="0"/>
              <a:t>Always use the software SPI first to prove connectivity</a:t>
            </a:r>
          </a:p>
          <a:p>
            <a:pPr marL="768218" lvl="1" indent="-342900">
              <a:buFont typeface="+mj-lt"/>
              <a:buAutoNum type="arabicPeriod"/>
            </a:pPr>
            <a:r>
              <a:rPr lang="en-GB" sz="1800" dirty="0" smtClean="0"/>
              <a:t>Then, use PPS/hardware SPI is #2 works</a:t>
            </a:r>
            <a:endParaRPr lang="en-GB" sz="1800" dirty="0"/>
          </a:p>
          <a:p>
            <a:pPr marL="425318" lvl="1" indent="0">
              <a:buNone/>
            </a:pPr>
            <a:endParaRPr lang="en-GB" dirty="0"/>
          </a:p>
          <a:p>
            <a:endParaRPr lang="en-GB" sz="1200" dirty="0"/>
          </a:p>
          <a:p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1812461"/>
            <a:ext cx="2837433" cy="315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24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Review setup and operation of a SPI GLCD</a:t>
            </a:r>
          </a:p>
          <a:p>
            <a:pPr lvl="1"/>
            <a:r>
              <a:rPr lang="en-GB" dirty="0" smtClean="0"/>
              <a:t>Software SPI – bit banging</a:t>
            </a:r>
          </a:p>
          <a:p>
            <a:pPr lvl="1"/>
            <a:r>
              <a:rPr lang="en-GB" dirty="0" err="1" smtClean="0"/>
              <a:t>Harware</a:t>
            </a:r>
            <a:r>
              <a:rPr lang="en-GB" dirty="0" smtClean="0"/>
              <a:t> SPI – with PPS ( of course)</a:t>
            </a:r>
          </a:p>
          <a:p>
            <a:pPr lvl="2"/>
            <a:r>
              <a:rPr lang="en-GB" dirty="0" smtClean="0"/>
              <a:t>Conditional compilation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58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dirty="0" smtClean="0"/>
              <a:t>timer0 </a:t>
            </a:r>
            <a:r>
              <a:rPr lang="en-GB" sz="1100" dirty="0"/>
              <a:t>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smtClean="0"/>
              <a:t>I2C </a:t>
            </a:r>
            <a:r>
              <a:rPr lang="en-GB" sz="1100" dirty="0"/>
              <a:t>GCLD </a:t>
            </a:r>
            <a:r>
              <a:rPr lang="en-GB" sz="1100" dirty="0" smtClean="0"/>
              <a:t>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</a:t>
            </a:r>
            <a:r>
              <a:rPr lang="en-GB" sz="1100" dirty="0" smtClean="0"/>
              <a:t>SPI GLCD  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PWM, </a:t>
            </a:r>
            <a:r>
              <a:rPr lang="en-GB" sz="1100" b="1" dirty="0" smtClean="0"/>
              <a:t>6  </a:t>
            </a:r>
            <a:r>
              <a:rPr lang="en-GB" sz="1100" b="1" dirty="0"/>
              <a:t>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15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13 </a:t>
            </a:r>
            <a:r>
              <a:rPr lang="en-GB" dirty="0"/>
              <a:t>- Using a SPI GLCD  display </a:t>
            </a:r>
            <a:r>
              <a:rPr lang="en-GB" dirty="0" smtClean="0"/>
              <a:t>solutions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65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13 </a:t>
            </a:r>
            <a:r>
              <a:rPr lang="en-GB" dirty="0"/>
              <a:t>- Using a SPI GLCD  display </a:t>
            </a:r>
            <a:r>
              <a:rPr lang="en-GB" dirty="0" smtClean="0"/>
              <a:t>solutions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7587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113182" y="4384422"/>
            <a:ext cx="354882" cy="305233"/>
          </a:xfrm>
        </p:spPr>
        <p:txBody>
          <a:bodyPr/>
          <a:lstStyle/>
          <a:p>
            <a:fld id="{1E700B27-DE4C-4B9E-BB11-B9027034A00F}" type="datetimeFigureOut">
              <a:rPr lang="en-US" smtClean="0"/>
              <a:pPr/>
              <a:t>12/10/2024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PIC18FxxQ24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PIC18-Q24 is a high performance PIC18 </a:t>
            </a:r>
          </a:p>
          <a:p>
            <a:pPr lvl="1"/>
            <a:r>
              <a:rPr lang="en-GB" dirty="0" smtClean="0"/>
              <a:t>Digital and Analog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PIC18xxQ24 offers 28, 40 and 48-pin products in small footprint packages to support customers in a wide variety of applications. 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dirty="0" smtClean="0"/>
              <a:t>timer0 </a:t>
            </a:r>
            <a:r>
              <a:rPr lang="en-GB" sz="1100" dirty="0"/>
              <a:t>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smtClean="0"/>
              <a:t>I2C </a:t>
            </a:r>
            <a:r>
              <a:rPr lang="en-GB" sz="1100" dirty="0"/>
              <a:t>GCLD </a:t>
            </a:r>
            <a:r>
              <a:rPr lang="en-GB" sz="1100" dirty="0" smtClean="0"/>
              <a:t>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a </a:t>
            </a:r>
            <a:r>
              <a:rPr lang="en-GB" sz="1100" b="1" dirty="0" smtClean="0"/>
              <a:t>SPI GLCD  display solutions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6  </a:t>
            </a:r>
            <a:r>
              <a:rPr lang="en-GB" sz="1100" dirty="0"/>
              <a:t>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9478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07654"/>
            <a:ext cx="6447501" cy="2744167"/>
          </a:xfrm>
        </p:spPr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18FxxQ24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</a:t>
            </a:r>
            <a:r>
              <a:rPr lang="en-GB" dirty="0" err="1" smtClean="0"/>
              <a:t>SWITCHes</a:t>
            </a:r>
            <a:r>
              <a:rPr lang="en-GB" dirty="0" smtClean="0"/>
              <a:t> connected</a:t>
            </a:r>
          </a:p>
          <a:p>
            <a:pPr marL="778521" lvl="1" indent="-478483"/>
            <a:r>
              <a:rPr lang="en-GB" dirty="0" smtClean="0"/>
              <a:t>You have a USB/TTL converter</a:t>
            </a:r>
          </a:p>
          <a:p>
            <a:pPr marL="778521" lvl="1" indent="-478483"/>
            <a:r>
              <a:rPr lang="en-GB" dirty="0" smtClean="0"/>
              <a:t>GLCD </a:t>
            </a:r>
            <a:r>
              <a:rPr lang="en-GB" dirty="0" smtClean="0"/>
              <a:t>SPI device</a:t>
            </a:r>
            <a:endParaRPr lang="en-GB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Domain – VDDIO2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7574"/>
            <a:ext cx="4680520" cy="408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15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Serial Peripheral Interface (SPI) is an interface bus commonly used to send data between microcontrollers and small peripherals such as GLCD, shift registers, sensors, and SD cards. </a:t>
            </a:r>
          </a:p>
          <a:p>
            <a:endParaRPr lang="en-GB" sz="2000" dirty="0" smtClean="0"/>
          </a:p>
          <a:p>
            <a:r>
              <a:rPr lang="en-GB" sz="2000" dirty="0" smtClean="0"/>
              <a:t>It uses separate </a:t>
            </a:r>
            <a:r>
              <a:rPr lang="en-GB" sz="2000" u="sng" dirty="0" smtClean="0"/>
              <a:t>clock</a:t>
            </a:r>
            <a:r>
              <a:rPr lang="en-GB" sz="2000" dirty="0" smtClean="0"/>
              <a:t> and </a:t>
            </a:r>
            <a:r>
              <a:rPr lang="en-GB" sz="2000" u="sng" dirty="0" smtClean="0"/>
              <a:t>data</a:t>
            </a:r>
            <a:r>
              <a:rPr lang="en-GB" sz="2000" dirty="0" smtClean="0"/>
              <a:t> lines, along with a </a:t>
            </a:r>
            <a:r>
              <a:rPr lang="en-GB" sz="2000" u="sng" dirty="0" smtClean="0"/>
              <a:t>select line </a:t>
            </a:r>
            <a:r>
              <a:rPr lang="en-GB" sz="2000" dirty="0" smtClean="0"/>
              <a:t>to choose the device you wish to </a:t>
            </a:r>
            <a:r>
              <a:rPr lang="en-GB" sz="2000" dirty="0" smtClean="0"/>
              <a:t>control.</a:t>
            </a:r>
            <a:endParaRPr lang="en-GB" sz="2000" dirty="0" smtClean="0"/>
          </a:p>
          <a:p>
            <a:endParaRPr lang="en-GB" sz="2000" dirty="0" smtClean="0"/>
          </a:p>
          <a:p>
            <a:endParaRPr lang="en-GB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7817" y="52042"/>
            <a:ext cx="3533506" cy="1491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3779" y="3927076"/>
            <a:ext cx="3132832" cy="1203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9737" y="120409"/>
            <a:ext cx="3496511" cy="1357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58066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14913</TotalTime>
  <Words>731</Words>
  <Application>Microsoft Office PowerPoint</Application>
  <PresentationFormat>On-screen Show (16:9)</PresentationFormat>
  <Paragraphs>155</Paragraphs>
  <Slides>17</Slides>
  <Notes>1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GCstudioThemeLight</vt:lpstr>
      <vt:lpstr>GCBASIC</vt:lpstr>
      <vt:lpstr>GCBASIC</vt:lpstr>
      <vt:lpstr>GCBASIC</vt:lpstr>
      <vt:lpstr>PIC18FxxQ24</vt:lpstr>
      <vt:lpstr>Videos...</vt:lpstr>
      <vt:lpstr>GCBASIC Compiler</vt:lpstr>
      <vt:lpstr>Prerequisites </vt:lpstr>
      <vt:lpstr>Power Domain – VDDIO2</vt:lpstr>
      <vt:lpstr>SPI</vt:lpstr>
      <vt:lpstr>Hardware</vt:lpstr>
      <vt:lpstr>Setup - Connections</vt:lpstr>
      <vt:lpstr>Setup - Program</vt:lpstr>
      <vt:lpstr>Setup – when things do not work ..</vt:lpstr>
      <vt:lpstr>PowerPoint Presentation</vt:lpstr>
      <vt:lpstr>Lab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765</cp:revision>
  <dcterms:created xsi:type="dcterms:W3CDTF">2019-01-08T20:03:06Z</dcterms:created>
  <dcterms:modified xsi:type="dcterms:W3CDTF">2024-12-10T10:14:40Z</dcterms:modified>
</cp:coreProperties>
</file>