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94" r:id="rId2"/>
    <p:sldId id="256" r:id="rId3"/>
    <p:sldId id="295" r:id="rId4"/>
    <p:sldId id="283" r:id="rId5"/>
    <p:sldId id="296" r:id="rId6"/>
    <p:sldId id="282" r:id="rId7"/>
    <p:sldId id="291" r:id="rId8"/>
    <p:sldId id="350" r:id="rId9"/>
    <p:sldId id="348" r:id="rId10"/>
    <p:sldId id="354" r:id="rId11"/>
    <p:sldId id="355" r:id="rId12"/>
    <p:sldId id="356" r:id="rId13"/>
    <p:sldId id="357" r:id="rId14"/>
    <p:sldId id="358" r:id="rId15"/>
    <p:sldId id="288" r:id="rId16"/>
    <p:sldId id="353" r:id="rId17"/>
    <p:sldId id="352" r:id="rId18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146" d="100"/>
          <a:sy n="146" d="100"/>
        </p:scale>
        <p:origin x="-63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3471A-AA0F-4CD3-BA89-C1C7FB68C6DB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6735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C757326-0232-4CDF-81FF-302CA676961B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4900613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4618" y="1406112"/>
            <a:ext cx="3342860" cy="1369936"/>
          </a:xfrm>
        </p:spPr>
        <p:txBody>
          <a:bodyPr anchor="b">
            <a:normAutofit/>
          </a:bodyPr>
          <a:lstStyle>
            <a:lvl1pPr algn="l">
              <a:defRPr sz="41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4617" y="2776047"/>
            <a:ext cx="334286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374553" y="158920"/>
            <a:ext cx="1677709" cy="32378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897" y="495300"/>
            <a:ext cx="3385156" cy="4035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706966"/>
            <a:ext cx="6447501" cy="289348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54024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934278"/>
            <a:ext cx="978557" cy="346151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9906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86855"/>
            <a:ext cx="6447501" cy="2744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" y="-6350"/>
            <a:ext cx="9209330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495" y="1803400"/>
            <a:ext cx="4124707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494" y="3038125"/>
            <a:ext cx="4124707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3" y="1803400"/>
            <a:ext cx="6134709" cy="1234727"/>
          </a:xfrm>
        </p:spPr>
        <p:txBody>
          <a:bodyPr anchor="b">
            <a:noAutofit/>
          </a:bodyPr>
          <a:lstStyle>
            <a:lvl1pPr algn="ct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038125"/>
            <a:ext cx="6134709" cy="8226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4639034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462489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chip.com/en-us/tools-resources/configure/mplab-code-configurator#download/" TargetMode="External"/><Relationship Id="rId2" Type="http://schemas.openxmlformats.org/officeDocument/2006/relationships/hyperlink" Target="https://gallery.microchip.com/packages/MCC-Standalone-(Windows)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144617" y="2776047"/>
            <a:ext cx="3163687" cy="645300"/>
          </a:xfrm>
        </p:spPr>
        <p:txBody>
          <a:bodyPr>
            <a:normAutofit/>
          </a:bodyPr>
          <a:lstStyle/>
          <a:p>
            <a:r>
              <a:rPr lang="en-GB" dirty="0" smtClean="0"/>
              <a:t>PIC18FxxQ24</a:t>
            </a:r>
          </a:p>
          <a:p>
            <a:pPr marL="538163" indent="-538163"/>
            <a:r>
              <a:rPr lang="en-GB" dirty="0" smtClean="0"/>
              <a:t>Part 17 </a:t>
            </a:r>
            <a:r>
              <a:rPr lang="en-GB" dirty="0" smtClean="0"/>
              <a:t>- </a:t>
            </a:r>
            <a:r>
              <a:rPr lang="en-GB" sz="1600" dirty="0" smtClean="0"/>
              <a:t>Using CLC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0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CLC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b="1" dirty="0"/>
              <a:t>CLC </a:t>
            </a:r>
            <a:r>
              <a:rPr lang="en-GB" sz="2000" b="1" dirty="0" smtClean="0"/>
              <a:t>Functionality</a:t>
            </a:r>
            <a:endParaRPr lang="en-GB" sz="2000" dirty="0"/>
          </a:p>
          <a:p>
            <a:pPr lvl="1"/>
            <a:r>
              <a:rPr lang="en-GB" sz="1600" dirty="0" smtClean="0"/>
              <a:t>The </a:t>
            </a:r>
            <a:r>
              <a:rPr lang="en-GB" sz="1600" dirty="0"/>
              <a:t>CLC module allows users to implement custom logic functions directly in hardware, providing flexibility without CPU </a:t>
            </a:r>
            <a:r>
              <a:rPr lang="en-GB" sz="1600" dirty="0" smtClean="0"/>
              <a:t>intervention</a:t>
            </a:r>
          </a:p>
          <a:p>
            <a:pPr lvl="1"/>
            <a:endParaRPr lang="en-GB" sz="1600" dirty="0"/>
          </a:p>
          <a:p>
            <a:r>
              <a:rPr lang="en-GB" sz="2000" b="1" dirty="0" smtClean="0"/>
              <a:t>Purpose</a:t>
            </a:r>
            <a:endParaRPr lang="en-GB" sz="2000" dirty="0"/>
          </a:p>
          <a:p>
            <a:pPr lvl="1"/>
            <a:r>
              <a:rPr lang="en-GB" sz="1600" dirty="0" smtClean="0"/>
              <a:t>It </a:t>
            </a:r>
            <a:r>
              <a:rPr lang="en-GB" sz="1600" dirty="0"/>
              <a:t>can be used to create complex logic functions with simple </a:t>
            </a:r>
            <a:r>
              <a:rPr lang="en-GB" sz="1600" dirty="0" smtClean="0"/>
              <a:t>configurations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093815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CLC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2000" b="1" dirty="0"/>
              <a:t>Key </a:t>
            </a:r>
            <a:r>
              <a:rPr lang="en-GB" sz="2000" b="1" dirty="0" smtClean="0"/>
              <a:t>Features</a:t>
            </a:r>
            <a:endParaRPr lang="en-GB" sz="2000" b="1" dirty="0"/>
          </a:p>
          <a:p>
            <a:pPr lvl="1"/>
            <a:r>
              <a:rPr lang="en-GB" sz="1600" b="1" dirty="0"/>
              <a:t>Logic Gates</a:t>
            </a:r>
            <a:r>
              <a:rPr lang="en-GB" sz="1600" dirty="0"/>
              <a:t>: Configures standard logic gates like AND, OR, XOR, </a:t>
            </a:r>
            <a:r>
              <a:rPr lang="en-GB" sz="1600" dirty="0" err="1" smtClean="0"/>
              <a:t>etc</a:t>
            </a:r>
            <a:endParaRPr lang="en-GB" sz="1600" dirty="0"/>
          </a:p>
          <a:p>
            <a:pPr lvl="1"/>
            <a:r>
              <a:rPr lang="en-GB" sz="1600" b="1" dirty="0"/>
              <a:t>Sequential Logic</a:t>
            </a:r>
            <a:r>
              <a:rPr lang="en-GB" sz="1600" dirty="0"/>
              <a:t>: Supports latches and </a:t>
            </a:r>
            <a:r>
              <a:rPr lang="en-GB" sz="1600" dirty="0" smtClean="0"/>
              <a:t>flip-flops</a:t>
            </a:r>
            <a:endParaRPr lang="en-GB" sz="1600" dirty="0"/>
          </a:p>
          <a:p>
            <a:pPr lvl="1"/>
            <a:r>
              <a:rPr lang="en-GB" sz="1600" b="1" dirty="0"/>
              <a:t>Input Sources</a:t>
            </a:r>
            <a:r>
              <a:rPr lang="en-GB" sz="1600" dirty="0"/>
              <a:t>: Can use internal signals (from other peripherals) and external signals (from pins</a:t>
            </a:r>
            <a:r>
              <a:rPr lang="en-GB" sz="1600" dirty="0" smtClean="0"/>
              <a:t>)</a:t>
            </a:r>
          </a:p>
          <a:p>
            <a:pPr lvl="1"/>
            <a:r>
              <a:rPr lang="en-GB" sz="1600" b="1" dirty="0" smtClean="0"/>
              <a:t>Output </a:t>
            </a:r>
            <a:r>
              <a:rPr lang="en-GB" sz="1600" b="1" dirty="0"/>
              <a:t>Options</a:t>
            </a:r>
            <a:r>
              <a:rPr lang="en-GB" sz="1600" dirty="0"/>
              <a:t>: Outputs can be routed to other peripherals or I/O </a:t>
            </a:r>
            <a:r>
              <a:rPr lang="en-GB" sz="1600" dirty="0" smtClean="0"/>
              <a:t>pins</a:t>
            </a:r>
          </a:p>
          <a:p>
            <a:pPr lvl="1"/>
            <a:endParaRPr lang="en-GB" sz="1600" dirty="0"/>
          </a:p>
          <a:p>
            <a:r>
              <a:rPr lang="en-GB" sz="2000" b="1" dirty="0" smtClean="0"/>
              <a:t>Applications</a:t>
            </a:r>
            <a:endParaRPr lang="en-GB" sz="2000" b="1" dirty="0"/>
          </a:p>
          <a:p>
            <a:pPr lvl="1"/>
            <a:r>
              <a:rPr lang="en-GB" sz="1600" b="1" dirty="0"/>
              <a:t>Custom PWM Generation</a:t>
            </a:r>
            <a:r>
              <a:rPr lang="en-GB" sz="1600" dirty="0"/>
              <a:t>: Used for tasks like motor </a:t>
            </a:r>
            <a:r>
              <a:rPr lang="en-GB" sz="1600" dirty="0" smtClean="0"/>
              <a:t>control</a:t>
            </a:r>
            <a:endParaRPr lang="en-GB" sz="1600" dirty="0"/>
          </a:p>
          <a:p>
            <a:pPr lvl="1"/>
            <a:r>
              <a:rPr lang="en-GB" sz="1600" b="1" dirty="0"/>
              <a:t>Data Signal Modulation</a:t>
            </a:r>
            <a:r>
              <a:rPr lang="en-GB" sz="1600" dirty="0"/>
              <a:t>: Can be used to create custom communication </a:t>
            </a:r>
            <a:r>
              <a:rPr lang="en-GB" sz="1600" dirty="0" smtClean="0"/>
              <a:t>protocols</a:t>
            </a:r>
            <a:endParaRPr lang="en-GB" sz="1600" dirty="0"/>
          </a:p>
          <a:p>
            <a:pPr lvl="1"/>
            <a:r>
              <a:rPr lang="en-GB" sz="1600" b="1" dirty="0"/>
              <a:t>LED Control</a:t>
            </a:r>
            <a:r>
              <a:rPr lang="en-GB" sz="1600" dirty="0"/>
              <a:t>: Efficiently manage LED lighting sequences.</a:t>
            </a:r>
          </a:p>
        </p:txBody>
      </p:sp>
    </p:spTree>
    <p:extLst>
      <p:ext uri="{BB962C8B-B14F-4D97-AF65-F5344CB8AC3E}">
        <p14:creationId xmlns:p14="http://schemas.microsoft.com/office/powerpoint/2010/main" val="1428487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CLC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CLC </a:t>
            </a:r>
            <a:r>
              <a:rPr lang="en-GB" b="1" dirty="0"/>
              <a:t>Diagram</a:t>
            </a:r>
          </a:p>
          <a:p>
            <a:pPr marL="939668" lvl="1" indent="-514350">
              <a:buFont typeface="+mj-lt"/>
              <a:buAutoNum type="arabicPeriod"/>
            </a:pPr>
            <a:r>
              <a:rPr lang="en-GB" b="1" dirty="0" smtClean="0"/>
              <a:t>Inputs</a:t>
            </a:r>
            <a:endParaRPr lang="en-GB" dirty="0" smtClean="0"/>
          </a:p>
          <a:p>
            <a:pPr lvl="2"/>
            <a:r>
              <a:rPr lang="en-GB" dirty="0" smtClean="0"/>
              <a:t>Up to 16 input sources can be selected from internal and external signals</a:t>
            </a:r>
          </a:p>
          <a:p>
            <a:pPr marL="939668" lvl="1" indent="-514350">
              <a:buFont typeface="+mj-lt"/>
              <a:buAutoNum type="arabicPeriod"/>
            </a:pPr>
            <a:r>
              <a:rPr lang="en-GB" b="1" dirty="0" smtClean="0"/>
              <a:t>Logic Gates Configuration</a:t>
            </a:r>
            <a:endParaRPr lang="en-GB" dirty="0" smtClean="0"/>
          </a:p>
          <a:p>
            <a:pPr lvl="2"/>
            <a:r>
              <a:rPr lang="en-GB" dirty="0" smtClean="0"/>
              <a:t>Configurable logic gates like AND, OR, XOR are used to combine the inputs</a:t>
            </a:r>
          </a:p>
          <a:p>
            <a:pPr marL="939668" lvl="1" indent="-514350">
              <a:buFont typeface="+mj-lt"/>
              <a:buAutoNum type="arabicPeriod"/>
            </a:pPr>
            <a:r>
              <a:rPr lang="en-GB" b="1" dirty="0" smtClean="0"/>
              <a:t>Sequential Logic Options</a:t>
            </a:r>
            <a:endParaRPr lang="en-GB" dirty="0" smtClean="0"/>
          </a:p>
          <a:p>
            <a:pPr lvl="2"/>
            <a:r>
              <a:rPr lang="en-GB" dirty="0" smtClean="0"/>
              <a:t>Supports sequential elements like latches and flip-flops</a:t>
            </a:r>
          </a:p>
          <a:p>
            <a:pPr marL="939668" lvl="1" indent="-514350">
              <a:buFont typeface="+mj-lt"/>
              <a:buAutoNum type="arabicPeriod"/>
            </a:pPr>
            <a:r>
              <a:rPr lang="en-GB" b="1" dirty="0" smtClean="0"/>
              <a:t>Output</a:t>
            </a:r>
            <a:endParaRPr lang="en-GB" dirty="0" smtClean="0"/>
          </a:p>
          <a:p>
            <a:pPr lvl="2"/>
            <a:r>
              <a:rPr lang="en-GB" dirty="0" smtClean="0"/>
              <a:t>The final logic output can be routed to I/O pins or other peripherals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11510"/>
            <a:ext cx="1898251" cy="449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6000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OneDrive\Desktop\cl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" y="1419622"/>
            <a:ext cx="9062482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95936" y="-9217"/>
            <a:ext cx="5184576" cy="21236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100" dirty="0" smtClean="0"/>
              <a:t>Digital </a:t>
            </a:r>
            <a:r>
              <a:rPr lang="en-GB" sz="1100" dirty="0"/>
              <a:t>logic circuit diagram consisting of multiple logic gates. </a:t>
            </a:r>
            <a:r>
              <a:rPr lang="en-GB" sz="1100" dirty="0" smtClean="0"/>
              <a:t>A  </a:t>
            </a:r>
            <a:r>
              <a:rPr lang="en-GB" sz="1100" dirty="0"/>
              <a:t>detailed breakdown:</a:t>
            </a:r>
          </a:p>
          <a:p>
            <a:r>
              <a:rPr lang="en-GB" sz="1100" b="1" dirty="0"/>
              <a:t>Inputs</a:t>
            </a:r>
            <a:r>
              <a:rPr lang="en-GB" sz="1100" dirty="0"/>
              <a:t>:</a:t>
            </a:r>
          </a:p>
          <a:p>
            <a:pPr lvl="1"/>
            <a:r>
              <a:rPr lang="en-GB" sz="1100" b="1" dirty="0"/>
              <a:t>CLCIN0 (CLCIN0PPS)</a:t>
            </a:r>
            <a:r>
              <a:rPr lang="en-GB" sz="1100" dirty="0"/>
              <a:t>: The primary input signal fed into the circuit.</a:t>
            </a:r>
          </a:p>
          <a:p>
            <a:r>
              <a:rPr lang="en-GB" sz="1100" b="1" dirty="0"/>
              <a:t>Logic Gates</a:t>
            </a:r>
            <a:r>
              <a:rPr lang="en-GB" sz="1100" dirty="0"/>
              <a:t>:</a:t>
            </a:r>
          </a:p>
          <a:p>
            <a:pPr lvl="1"/>
            <a:r>
              <a:rPr lang="en-GB" sz="1100" b="1" dirty="0"/>
              <a:t>AND Gates</a:t>
            </a:r>
            <a:r>
              <a:rPr lang="en-GB" sz="1100" dirty="0"/>
              <a:t>: There are several AND gates that process the input signals. These gates output a high signal (1) only if all their inputs are high.</a:t>
            </a:r>
          </a:p>
          <a:p>
            <a:pPr lvl="1"/>
            <a:r>
              <a:rPr lang="en-GB" sz="1100" b="1" dirty="0"/>
              <a:t>OR Gates</a:t>
            </a:r>
            <a:r>
              <a:rPr lang="en-GB" sz="1100" dirty="0"/>
              <a:t>: The outputs from the AND gates are fed into OR gates. These gates output a high signal if at least one of their inputs is high.</a:t>
            </a:r>
          </a:p>
          <a:p>
            <a:pPr lvl="1"/>
            <a:r>
              <a:rPr lang="en-GB" sz="1100" b="1" dirty="0"/>
              <a:t>NOT Gate</a:t>
            </a:r>
            <a:r>
              <a:rPr lang="en-GB" sz="1100" dirty="0"/>
              <a:t>: The final output from the OR gates is sent through a NOT gate, which inverts the signal. If the input is high, the output will be low, and vice versa.</a:t>
            </a:r>
          </a:p>
          <a:p>
            <a:r>
              <a:rPr lang="en-GB" sz="1100" b="1" dirty="0"/>
              <a:t>Outputs</a:t>
            </a:r>
            <a:r>
              <a:rPr lang="en-GB" sz="1100" dirty="0"/>
              <a:t>:</a:t>
            </a:r>
          </a:p>
          <a:p>
            <a:pPr lvl="1"/>
            <a:r>
              <a:rPr lang="en-GB" sz="1100" dirty="0"/>
              <a:t>The result of the NOT gate is the final output of the </a:t>
            </a:r>
            <a:r>
              <a:rPr lang="en-GB" sz="1100" dirty="0" smtClean="0"/>
              <a:t>circuit.</a:t>
            </a:r>
            <a:endParaRPr lang="en-GB" sz="11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CLC</a:t>
            </a:r>
          </a:p>
        </p:txBody>
      </p:sp>
    </p:spTree>
    <p:extLst>
      <p:ext uri="{BB962C8B-B14F-4D97-AF65-F5344CB8AC3E}">
        <p14:creationId xmlns:p14="http://schemas.microsoft.com/office/powerpoint/2010/main" val="268339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35646"/>
            <a:ext cx="6447501" cy="3384376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GB" sz="1200" dirty="0" smtClean="0"/>
              <a:t>Create an example using</a:t>
            </a:r>
          </a:p>
          <a:p>
            <a:pPr lvl="1"/>
            <a:r>
              <a:rPr lang="en-GB" sz="900" dirty="0" smtClean="0"/>
              <a:t>Microchip Standalone MCC</a:t>
            </a:r>
          </a:p>
          <a:p>
            <a:pPr lvl="2"/>
            <a:r>
              <a:rPr lang="en-GB" sz="900" dirty="0">
                <a:hlinkClick r:id="rId2"/>
              </a:rPr>
              <a:t>https://gallery.microchip.com/packages/MCC-Standalone-(Windows</a:t>
            </a:r>
            <a:r>
              <a:rPr lang="en-GB" sz="900" dirty="0" smtClean="0">
                <a:hlinkClick r:id="rId2"/>
              </a:rPr>
              <a:t>)/</a:t>
            </a:r>
            <a:endParaRPr lang="en-GB" sz="900" dirty="0" smtClean="0"/>
          </a:p>
          <a:p>
            <a:pPr lvl="2"/>
            <a:r>
              <a:rPr lang="en-GB" sz="900" dirty="0">
                <a:hlinkClick r:id="rId3"/>
              </a:rPr>
              <a:t>https://</a:t>
            </a:r>
            <a:r>
              <a:rPr lang="en-GB" sz="900" dirty="0" smtClean="0">
                <a:hlinkClick r:id="rId3"/>
              </a:rPr>
              <a:t>www.microchip.com/en-us/tools-resources/configure/mplab-code-configurator#download/</a:t>
            </a:r>
            <a:endParaRPr lang="en-GB" sz="900" dirty="0" smtClean="0"/>
          </a:p>
          <a:p>
            <a:pPr lvl="2"/>
            <a:endParaRPr lang="en-GB" sz="900" dirty="0"/>
          </a:p>
          <a:p>
            <a:pPr lvl="2"/>
            <a:r>
              <a:rPr lang="en-GB" sz="900" dirty="0"/>
              <a:t>C:\Users</a:t>
            </a:r>
            <a:r>
              <a:rPr lang="en-GB" sz="900" dirty="0" smtClean="0"/>
              <a:t>\{userID}\.mcc</a:t>
            </a:r>
          </a:p>
          <a:p>
            <a:pPr lvl="3"/>
            <a:r>
              <a:rPr lang="en-GB" dirty="0"/>
              <a:t>C:\Users</a:t>
            </a:r>
            <a:r>
              <a:rPr lang="en-GB" dirty="0" smtClean="0"/>
              <a:t>\</a:t>
            </a:r>
            <a:r>
              <a:rPr lang="en-GB" dirty="0"/>
              <a:t>{userID}</a:t>
            </a:r>
            <a:r>
              <a:rPr lang="en-GB" dirty="0" smtClean="0"/>
              <a:t>\.mcc\mcc_generated_files\clc\src\clc1.c             - for CLC</a:t>
            </a:r>
          </a:p>
          <a:p>
            <a:pPr lvl="3"/>
            <a:r>
              <a:rPr lang="en-GB" dirty="0"/>
              <a:t>C:\Users</a:t>
            </a:r>
            <a:r>
              <a:rPr lang="en-GB" dirty="0" smtClean="0"/>
              <a:t>\</a:t>
            </a:r>
            <a:r>
              <a:rPr lang="en-GB" dirty="0"/>
              <a:t>{userID}</a:t>
            </a:r>
            <a:r>
              <a:rPr lang="en-GB" dirty="0" smtClean="0"/>
              <a:t>\.mcc\mcc_generated_files\system\src\pins.c     - for PPS</a:t>
            </a:r>
          </a:p>
          <a:p>
            <a:pPr lvl="3"/>
            <a:endParaRPr lang="en-GB" dirty="0" smtClean="0"/>
          </a:p>
          <a:p>
            <a:pPr lvl="1"/>
            <a:r>
              <a:rPr lang="en-GB" sz="900" dirty="0" err="1" smtClean="0"/>
              <a:t>GCCode</a:t>
            </a:r>
            <a:endParaRPr lang="en-GB" sz="900" dirty="0" smtClean="0"/>
          </a:p>
          <a:p>
            <a:pPr lvl="2"/>
            <a:r>
              <a:rPr lang="en-GB" sz="900" dirty="0" smtClean="0"/>
              <a:t>Basic Hardware </a:t>
            </a:r>
          </a:p>
          <a:p>
            <a:pPr lvl="2"/>
            <a:r>
              <a:rPr lang="en-GB" sz="900" dirty="0" smtClean="0"/>
              <a:t>Merge contents</a:t>
            </a:r>
          </a:p>
          <a:p>
            <a:pPr lvl="2"/>
            <a:endParaRPr lang="en-GB" sz="500" dirty="0" smtClean="0"/>
          </a:p>
          <a:p>
            <a:pPr lvl="1"/>
            <a:r>
              <a:rPr lang="en-GB" sz="900" dirty="0" smtClean="0"/>
              <a:t>Test and enjoy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4278560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– three LED programs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</a:t>
            </a:r>
            <a:r>
              <a:rPr lang="en-GB" sz="1100" dirty="0" smtClean="0"/>
              <a:t>timer0 </a:t>
            </a:r>
            <a:r>
              <a:rPr lang="en-GB" sz="1100" dirty="0"/>
              <a:t>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EEProm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smtClean="0"/>
              <a:t>I2C </a:t>
            </a:r>
            <a:r>
              <a:rPr lang="en-GB" sz="1100" dirty="0"/>
              <a:t>GCLD </a:t>
            </a:r>
            <a:r>
              <a:rPr lang="en-GB" sz="1100" dirty="0" smtClean="0"/>
              <a:t>display solutions</a:t>
            </a:r>
            <a:endParaRPr lang="en-GB" sz="1100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</a:t>
            </a:r>
            <a:r>
              <a:rPr lang="en-GB" sz="1100" dirty="0" smtClean="0"/>
              <a:t>SPI GLCD  display solutions</a:t>
            </a:r>
            <a:endParaRPr lang="en-GB" sz="1100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6  </a:t>
            </a:r>
            <a:r>
              <a:rPr lang="en-GB" sz="1100" dirty="0"/>
              <a:t>ways,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</a:t>
            </a:r>
            <a:r>
              <a:rPr lang="en-GB" sz="1100" dirty="0" smtClean="0"/>
              <a:t>chip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 smtClean="0"/>
              <a:t>Using </a:t>
            </a:r>
            <a:r>
              <a:rPr lang="en-GB" sz="1100" b="1" dirty="0"/>
              <a:t>CLC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The 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2157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805512" y="2931790"/>
            <a:ext cx="3342861" cy="6453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PIC18FxxQ24</a:t>
            </a:r>
          </a:p>
          <a:p>
            <a:r>
              <a:rPr lang="en-GB" dirty="0" smtClean="0"/>
              <a:t>Part 17 </a:t>
            </a:r>
            <a:r>
              <a:rPr lang="en-GB" dirty="0" smtClean="0"/>
              <a:t>- </a:t>
            </a:r>
            <a:r>
              <a:rPr lang="en-GB" dirty="0" smtClean="0"/>
              <a:t>Using CLC</a:t>
            </a:r>
            <a:endParaRPr lang="en-GB" dirty="0"/>
          </a:p>
        </p:txBody>
      </p:sp>
      <p:pic>
        <p:nvPicPr>
          <p:cNvPr id="10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65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805512" y="2931790"/>
            <a:ext cx="3342861" cy="6453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PIC18FxxQ24</a:t>
            </a:r>
          </a:p>
          <a:p>
            <a:r>
              <a:rPr lang="en-GB" dirty="0" smtClean="0"/>
              <a:t>Part 17 </a:t>
            </a:r>
            <a:r>
              <a:rPr lang="en-GB" dirty="0" smtClean="0"/>
              <a:t>- </a:t>
            </a:r>
            <a:r>
              <a:rPr lang="en-GB" dirty="0" smtClean="0"/>
              <a:t>Using CLC</a:t>
            </a:r>
            <a:endParaRPr lang="en-GB" dirty="0"/>
          </a:p>
        </p:txBody>
      </p:sp>
      <p:pic>
        <p:nvPicPr>
          <p:cNvPr id="10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206769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pic>
        <p:nvPicPr>
          <p:cNvPr id="8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admin\OneDrive\Desktop\Pictur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937587"/>
            <a:ext cx="2320300" cy="11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113182" y="4384422"/>
            <a:ext cx="354882" cy="305233"/>
          </a:xfrm>
        </p:spPr>
        <p:txBody>
          <a:bodyPr/>
          <a:lstStyle/>
          <a:p>
            <a:fld id="{1E700B27-DE4C-4B9E-BB11-B9027034A00F}" type="datetimeFigureOut">
              <a:rPr lang="en-US" smtClean="0"/>
              <a:pPr/>
              <a:t>12/14/2024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7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PIC18FxxQ24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PIC18-Q24 is a high performance PIC18 </a:t>
            </a:r>
          </a:p>
          <a:p>
            <a:pPr lvl="1"/>
            <a:r>
              <a:rPr lang="en-GB" dirty="0" smtClean="0"/>
              <a:t>Digital and Analog peripherals </a:t>
            </a:r>
          </a:p>
          <a:p>
            <a:pPr lvl="1"/>
            <a:r>
              <a:rPr lang="en-GB" dirty="0" smtClean="0"/>
              <a:t>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 and  SPI </a:t>
            </a:r>
          </a:p>
          <a:p>
            <a:pPr lvl="2"/>
            <a:r>
              <a:rPr lang="en-GB" dirty="0" smtClean="0"/>
              <a:t>PWM – CCP/PWM and 16Bit</a:t>
            </a:r>
          </a:p>
          <a:p>
            <a:pPr lvl="1"/>
            <a:r>
              <a:rPr lang="en-GB" b="1" dirty="0" smtClean="0"/>
              <a:t>Configurable Logic Cells</a:t>
            </a:r>
          </a:p>
          <a:p>
            <a:pPr lvl="1"/>
            <a:r>
              <a:rPr lang="en-GB" dirty="0" smtClean="0"/>
              <a:t>Multi voltage domains</a:t>
            </a:r>
          </a:p>
          <a:p>
            <a:endParaRPr lang="en-GB" dirty="0" smtClean="0"/>
          </a:p>
          <a:p>
            <a:r>
              <a:rPr lang="en-GB" dirty="0" smtClean="0"/>
              <a:t>The PIC18xxQ24 offers 28, 40 and 48-pin products in small footprint packages to support customers in a wide variety of applications. </a:t>
            </a:r>
          </a:p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– three LED programs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</a:t>
            </a:r>
            <a:r>
              <a:rPr lang="en-GB" sz="1100" dirty="0" smtClean="0"/>
              <a:t>timer0 </a:t>
            </a:r>
            <a:r>
              <a:rPr lang="en-GB" sz="1100" dirty="0"/>
              <a:t>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EEProm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smtClean="0"/>
              <a:t>I2C </a:t>
            </a:r>
            <a:r>
              <a:rPr lang="en-GB" sz="1100" dirty="0"/>
              <a:t>GCLD </a:t>
            </a:r>
            <a:r>
              <a:rPr lang="en-GB" sz="1100" dirty="0" smtClean="0"/>
              <a:t>display solutions</a:t>
            </a:r>
            <a:endParaRPr lang="en-GB" sz="1100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</a:t>
            </a:r>
            <a:r>
              <a:rPr lang="en-GB" sz="1100" dirty="0" smtClean="0"/>
              <a:t>SPI GLCD  display solutions</a:t>
            </a:r>
            <a:endParaRPr lang="en-GB" sz="1100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6  </a:t>
            </a:r>
            <a:r>
              <a:rPr lang="en-GB" sz="1100" dirty="0"/>
              <a:t>ways,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</a:t>
            </a:r>
            <a:r>
              <a:rPr lang="en-GB" sz="1100" dirty="0" smtClean="0"/>
              <a:t>chip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CLC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94786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2643758"/>
            <a:ext cx="3528392" cy="139394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 and AVR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18FxxQ24 chip family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Prerequisites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07654"/>
            <a:ext cx="6447501" cy="2744167"/>
          </a:xfrm>
        </p:spPr>
        <p:txBody>
          <a:bodyPr/>
          <a:lstStyle/>
          <a:p>
            <a:r>
              <a:rPr lang="en-GB" dirty="0" smtClean="0"/>
              <a:t>Assumes you have </a:t>
            </a:r>
          </a:p>
          <a:p>
            <a:pPr marL="778521" lvl="1" indent="-478483"/>
            <a:r>
              <a:rPr lang="en-GB" dirty="0" smtClean="0"/>
              <a:t>Installed the GCBASIC software</a:t>
            </a:r>
          </a:p>
          <a:p>
            <a:pPr marL="778521" lvl="1" indent="-478483"/>
            <a:r>
              <a:rPr lang="en-GB" dirty="0" smtClean="0"/>
              <a:t>Installed your programmer software</a:t>
            </a:r>
          </a:p>
          <a:p>
            <a:pPr marL="778521" lvl="1" indent="-478483"/>
            <a:r>
              <a:rPr lang="en-GB" dirty="0" smtClean="0"/>
              <a:t>Test that you have the 18FxxQ24 attached</a:t>
            </a:r>
          </a:p>
          <a:p>
            <a:pPr marL="778521" lvl="1" indent="-478483"/>
            <a:r>
              <a:rPr lang="en-GB" dirty="0" smtClean="0"/>
              <a:t>You have the 4 LEDs operating</a:t>
            </a:r>
          </a:p>
          <a:p>
            <a:pPr marL="778521" lvl="1" indent="-478483"/>
            <a:r>
              <a:rPr lang="en-GB" dirty="0" smtClean="0"/>
              <a:t>You have a POT connected</a:t>
            </a:r>
          </a:p>
          <a:p>
            <a:pPr marL="778521" lvl="1" indent="-478483"/>
            <a:r>
              <a:rPr lang="en-GB" dirty="0" smtClean="0"/>
              <a:t>You have </a:t>
            </a:r>
            <a:r>
              <a:rPr lang="en-GB" dirty="0" err="1" smtClean="0"/>
              <a:t>SWITCHes</a:t>
            </a:r>
            <a:r>
              <a:rPr lang="en-GB" dirty="0" smtClean="0"/>
              <a:t> connected</a:t>
            </a:r>
          </a:p>
          <a:p>
            <a:pPr marL="778521" lvl="1" indent="-478483"/>
            <a:r>
              <a:rPr lang="en-GB" dirty="0" smtClean="0"/>
              <a:t>You have a USB/TTL converter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Power Domain – VDDIO2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87574"/>
            <a:ext cx="4680520" cy="4086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15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r>
              <a:rPr lang="en-GB" dirty="0" smtClean="0"/>
              <a:t>Switches &amp; resistors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843808" y="1295349"/>
            <a:ext cx="4356653" cy="3508649"/>
          </a:xfrm>
          <a:prstGeom prst="rect">
            <a:avLst/>
          </a:prstGeom>
          <a:solidFill>
            <a:schemeClr val="bg1"/>
          </a:solidFill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Hardware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-------------------PORTA----------------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-7---6---5---4---3---2---1---0---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----------ADC-- 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----------------------------------------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-------------------PORTB----------------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-7---6---5---4---3---2---1---0---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LED-LED-LED-LED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----------------------------------------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------------------PORTC-----------------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-X---6---5---4---3---2---1---0---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--TX-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-----VDDIO2----------------------------- 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You must apply correct Voltage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------------------PORTE-----------------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-----------------3---------------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----------------SW---------------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2131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CstudioThemeLight" id="{4C740F94-33C0-4EEC-9234-F56C348A0987}" vid="{A43F8B96-90D8-489D-B80F-92F9D6F351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15148</TotalTime>
  <Words>863</Words>
  <Application>Microsoft Office PowerPoint</Application>
  <PresentationFormat>On-screen Show (16:9)</PresentationFormat>
  <Paragraphs>168</Paragraphs>
  <Slides>17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GCstudioThemeLight</vt:lpstr>
      <vt:lpstr>GCBASIC</vt:lpstr>
      <vt:lpstr>GCBASIC</vt:lpstr>
      <vt:lpstr>GCBASIC</vt:lpstr>
      <vt:lpstr>PIC18FxxQ24</vt:lpstr>
      <vt:lpstr>Videos...</vt:lpstr>
      <vt:lpstr>GCBASIC Compiler</vt:lpstr>
      <vt:lpstr>Prerequisites </vt:lpstr>
      <vt:lpstr>Power Domain – VDDIO2</vt:lpstr>
      <vt:lpstr>Hardware</vt:lpstr>
      <vt:lpstr>CLC</vt:lpstr>
      <vt:lpstr>CLC</vt:lpstr>
      <vt:lpstr>CLC</vt:lpstr>
      <vt:lpstr>CLC</vt:lpstr>
      <vt:lpstr>Lab</vt:lpstr>
      <vt:lpstr>PowerPoint Presentation</vt:lpstr>
      <vt:lpstr>Videos...</vt:lpstr>
      <vt:lpstr>GCBASIC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780</cp:revision>
  <dcterms:created xsi:type="dcterms:W3CDTF">2019-01-08T20:03:06Z</dcterms:created>
  <dcterms:modified xsi:type="dcterms:W3CDTF">2024-12-14T09:33:59Z</dcterms:modified>
</cp:coreProperties>
</file>