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94" r:id="rId2"/>
    <p:sldId id="256" r:id="rId3"/>
    <p:sldId id="295" r:id="rId4"/>
    <p:sldId id="283" r:id="rId5"/>
    <p:sldId id="356" r:id="rId6"/>
    <p:sldId id="358" r:id="rId7"/>
    <p:sldId id="359" r:id="rId8"/>
    <p:sldId id="360" r:id="rId9"/>
    <p:sldId id="361" r:id="rId10"/>
    <p:sldId id="362" r:id="rId11"/>
    <p:sldId id="363" r:id="rId12"/>
    <p:sldId id="352" r:id="rId13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164" d="100"/>
          <a:sy n="164" d="100"/>
        </p:scale>
        <p:origin x="-120" y="4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3471A-AA0F-4CD3-BA89-C1C7FB68C6DB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6735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144617" y="2776047"/>
            <a:ext cx="3163687" cy="645300"/>
          </a:xfrm>
        </p:spPr>
        <p:txBody>
          <a:bodyPr>
            <a:normAutofit/>
          </a:bodyPr>
          <a:lstStyle/>
          <a:p>
            <a:r>
              <a:rPr lang="en-GB" dirty="0" smtClean="0"/>
              <a:t>PIC18FxxQ24</a:t>
            </a:r>
          </a:p>
          <a:p>
            <a:pPr marL="538163" indent="-538163"/>
            <a:r>
              <a:rPr lang="en-GB" dirty="0" smtClean="0"/>
              <a:t>Part 20 - Summary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0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Tutorial source code</a:t>
            </a:r>
          </a:p>
          <a:p>
            <a:pPr lvl="1">
              <a:buNone/>
            </a:pPr>
            <a:r>
              <a:rPr lang="en-GB" sz="900" u="sng" dirty="0"/>
              <a:t>https://</a:t>
            </a:r>
            <a:r>
              <a:rPr lang="en-GB" sz="900" u="sng" dirty="0" smtClean="0"/>
              <a:t>github.com/GreatCowBASIC/Demonstration_Sources/tree/main/Vendor_Boards/Great_Cow_Basic_Demo_Board/18Fx6q24_ChipRange_Demonstrations</a:t>
            </a:r>
          </a:p>
          <a:p>
            <a:pPr marL="318988" lvl="1" indent="-318988">
              <a:buFont typeface="Arial" pitchFamily="34" charset="0"/>
              <a:buChar char="•"/>
            </a:pPr>
            <a:r>
              <a:rPr lang="en-GB" sz="3000" dirty="0" smtClean="0"/>
              <a:t>Tutorial presentations</a:t>
            </a:r>
          </a:p>
          <a:p>
            <a:pPr lvl="1">
              <a:buNone/>
            </a:pPr>
            <a:r>
              <a:rPr lang="en-GB" sz="900" u="sng" dirty="0"/>
              <a:t>https://</a:t>
            </a:r>
            <a:r>
              <a:rPr lang="en-GB" sz="900" u="sng" dirty="0" smtClean="0"/>
              <a:t>github.com/GreatCowBASIC/Demonstration_Sources/tree/main/Vendor_Boards/Great_Cow_Basic_Demo_Board/18Fx6q24_ChipRange_Demonstrations/tutorials</a:t>
            </a:r>
            <a:endParaRPr lang="en-GB" sz="900" u="sng" dirty="0"/>
          </a:p>
        </p:txBody>
      </p:sp>
    </p:spTree>
    <p:extLst>
      <p:ext uri="{BB962C8B-B14F-4D97-AF65-F5344CB8AC3E}">
        <p14:creationId xmlns:p14="http://schemas.microsoft.com/office/powerpoint/2010/main" val="397385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GCBASIC supports </a:t>
            </a:r>
            <a:r>
              <a:rPr lang="en-GB" smtClean="0"/>
              <a:t>the PIC18-Q24</a:t>
            </a:r>
            <a:endParaRPr lang="en-GB" dirty="0" smtClean="0"/>
          </a:p>
          <a:p>
            <a:endParaRPr lang="en-GB" dirty="0" smtClean="0"/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12-bit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I2C, SPI</a:t>
            </a:r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endParaRPr lang="en-GB" dirty="0" smtClean="0"/>
          </a:p>
          <a:p>
            <a:r>
              <a:rPr lang="en-GB" dirty="0" smtClean="0"/>
              <a:t>GCBASIC supports multiple 32/64 bit operating  systems and integrates with MPLAB-X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855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805512" y="2931790"/>
            <a:ext cx="3342861" cy="6453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20 - Summary</a:t>
            </a:r>
            <a:endParaRPr lang="en-GB" dirty="0"/>
          </a:p>
        </p:txBody>
      </p:sp>
      <p:pic>
        <p:nvPicPr>
          <p:cNvPr id="10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65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805512" y="2931790"/>
            <a:ext cx="3342861" cy="6453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20 - Summary</a:t>
            </a:r>
            <a:endParaRPr lang="en-GB" dirty="0"/>
          </a:p>
        </p:txBody>
      </p:sp>
      <p:pic>
        <p:nvPicPr>
          <p:cNvPr id="10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pic>
        <p:nvPicPr>
          <p:cNvPr id="8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admin\OneDrive\Desktop\Pictur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937587"/>
            <a:ext cx="2320300" cy="11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113182" y="4384422"/>
            <a:ext cx="354882" cy="305233"/>
          </a:xfrm>
        </p:spPr>
        <p:txBody>
          <a:bodyPr/>
          <a:lstStyle/>
          <a:p>
            <a:fld id="{1E700B27-DE4C-4B9E-BB11-B9027034A00F}" type="datetimeFigureOut">
              <a:rPr lang="en-US" smtClean="0"/>
              <a:pPr/>
              <a:t>12/14/2024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7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PIC18FxxQ24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PIC18-Q24 is a high performance PIC18 </a:t>
            </a:r>
          </a:p>
          <a:p>
            <a:pPr lvl="1"/>
            <a:r>
              <a:rPr lang="en-GB" dirty="0" smtClean="0"/>
              <a:t>Digital and Analog peripherals </a:t>
            </a:r>
          </a:p>
          <a:p>
            <a:pPr lvl="1"/>
            <a:r>
              <a:rPr lang="en-GB" dirty="0" smtClean="0"/>
              <a:t>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pPr lvl="1"/>
            <a:r>
              <a:rPr lang="en-GB" dirty="0" smtClean="0"/>
              <a:t>Multi voltage domains</a:t>
            </a:r>
          </a:p>
          <a:p>
            <a:endParaRPr lang="en-GB" dirty="0" smtClean="0"/>
          </a:p>
          <a:p>
            <a:r>
              <a:rPr lang="en-GB" dirty="0" smtClean="0"/>
              <a:t>The PIC18xxQ24 offers 28, 40 and 48-pin products in small footprint packages to support customers in a wide variety of applications. </a:t>
            </a:r>
          </a:p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423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3" y="689048"/>
            <a:ext cx="5760641" cy="4186957"/>
          </a:xfrm>
          <a:prstGeom prst="rect">
            <a:avLst/>
          </a:prstGeom>
          <a:solidFill>
            <a:schemeClr val="bg1"/>
          </a:solidFill>
        </p:spPr>
        <p:txBody>
          <a:bodyPr vert="horz" lIns="85064" tIns="42531" rIns="85064" bIns="42531" rtlCol="0">
            <a:noAutofit/>
          </a:bodyPr>
          <a:lstStyle>
            <a:lvl1pPr marL="318988" indent="-318988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1142" indent="-265824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329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614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3932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250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4568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9887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1520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</a:t>
            </a:r>
            <a:r>
              <a:rPr lang="en-GB" sz="1100" b="1" dirty="0" smtClean="0"/>
              <a:t>hardware</a:t>
            </a:r>
            <a:r>
              <a:rPr lang="en-GB" sz="1100" dirty="0" smtClean="0"/>
              <a:t> and make the board work – three </a:t>
            </a:r>
            <a:r>
              <a:rPr lang="en-GB" sz="1100" b="1" dirty="0" smtClean="0"/>
              <a:t>LED</a:t>
            </a:r>
            <a:r>
              <a:rPr lang="en-GB" sz="1100" dirty="0" smtClean="0"/>
              <a:t>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</a:t>
            </a:r>
            <a:r>
              <a:rPr lang="en-GB" sz="1100" b="1" dirty="0" smtClean="0"/>
              <a:t>flash</a:t>
            </a:r>
            <a:r>
              <a:rPr lang="en-GB" sz="1100" dirty="0" smtClean="0"/>
              <a:t>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</a:t>
            </a:r>
            <a:r>
              <a:rPr lang="en-GB" sz="1100" b="1" dirty="0" smtClean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</a:t>
            </a:r>
            <a:r>
              <a:rPr lang="en-GB" sz="1100" b="1" dirty="0" smtClean="0"/>
              <a:t>delay</a:t>
            </a:r>
            <a:r>
              <a:rPr lang="en-GB" sz="1100" dirty="0" smtClean="0"/>
              <a:t>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input</a:t>
            </a:r>
            <a:r>
              <a:rPr lang="en-GB" sz="1100" dirty="0" smtClean="0"/>
              <a:t>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reset</a:t>
            </a:r>
            <a:r>
              <a:rPr lang="en-GB" sz="1100" dirty="0" smtClean="0"/>
              <a:t>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make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serial</a:t>
            </a:r>
            <a:r>
              <a:rPr lang="en-GB" sz="1100" dirty="0" smtClean="0"/>
              <a:t>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timer0</a:t>
            </a:r>
            <a:r>
              <a:rPr lang="en-GB" sz="1100" dirty="0" smtClean="0"/>
              <a:t> overflow, </a:t>
            </a:r>
            <a:r>
              <a:rPr lang="en-GB" sz="1100" b="1" dirty="0" smtClean="0"/>
              <a:t>8bit timer</a:t>
            </a:r>
            <a:r>
              <a:rPr lang="en-GB" sz="1100" dirty="0" smtClean="0"/>
              <a:t>, </a:t>
            </a:r>
            <a:r>
              <a:rPr lang="en-GB" sz="1100" b="1" dirty="0" smtClean="0"/>
              <a:t>16bit timer</a:t>
            </a:r>
            <a:r>
              <a:rPr lang="en-GB" sz="1100" dirty="0" smtClean="0"/>
              <a:t>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err="1" smtClean="0"/>
              <a:t>EEProm</a:t>
            </a:r>
            <a:r>
              <a:rPr lang="en-GB" sz="1100" dirty="0" smtClean="0"/>
              <a:t> – showing values on the serial terminal, and more constants insights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smtClean="0"/>
              <a:t>I2C</a:t>
            </a:r>
            <a:r>
              <a:rPr lang="en-GB" sz="1100" dirty="0" smtClean="0"/>
              <a:t>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 </a:t>
            </a:r>
            <a:r>
              <a:rPr lang="en-GB" sz="1100" b="1" dirty="0" smtClean="0"/>
              <a:t>SPI</a:t>
            </a:r>
            <a:r>
              <a:rPr lang="en-GB" sz="1100" dirty="0" smtClean="0"/>
              <a:t>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smtClean="0"/>
              <a:t>PWM</a:t>
            </a:r>
            <a:r>
              <a:rPr lang="en-GB" sz="1100" dirty="0" smtClean="0"/>
              <a:t>, 7  ways, 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external </a:t>
            </a:r>
            <a:r>
              <a:rPr lang="en-GB" sz="1100" b="1" dirty="0" smtClean="0"/>
              <a:t>interrupt</a:t>
            </a:r>
            <a:r>
              <a:rPr lang="en-GB" sz="1100" dirty="0" smtClean="0"/>
              <a:t> to control an LED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b="1" dirty="0"/>
              <a:t>storage</a:t>
            </a:r>
            <a:r>
              <a:rPr lang="en-GB" sz="1100" dirty="0"/>
              <a:t> within the </a:t>
            </a:r>
            <a:r>
              <a:rPr lang="en-GB" sz="1100" dirty="0" smtClean="0"/>
              <a:t>chip </a:t>
            </a:r>
            <a:r>
              <a:rPr lang="en-GB" sz="1100" dirty="0"/>
              <a:t>– </a:t>
            </a:r>
            <a:r>
              <a:rPr lang="en-GB" sz="1100" dirty="0" err="1"/>
              <a:t>Progmem</a:t>
            </a:r>
            <a:r>
              <a:rPr lang="en-GB" sz="1100" dirty="0"/>
              <a:t>, SAF memory, EEPROM and DATA blocks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smtClean="0"/>
              <a:t>CLC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b="1" dirty="0" smtClean="0"/>
              <a:t>GCBASIC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, alternatives assemblers and </a:t>
            </a:r>
            <a:r>
              <a:rPr lang="en-GB" sz="1100" b="1" dirty="0" smtClean="0"/>
              <a:t>MPLAB-X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Font typeface="Arial" pitchFamily="34" charset="0"/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4841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9" y="170765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2"/>
            <a:ext cx="3960440" cy="217877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18FxxQ20 chip family</a:t>
            </a:r>
          </a:p>
          <a:p>
            <a:endParaRPr lang="en-GB" dirty="0" smtClean="0"/>
          </a:p>
          <a:p>
            <a:r>
              <a:rPr lang="en-GB" dirty="0" smtClean="0"/>
              <a:t>GCBASIC is a cross platform with common code translation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314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6480720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GCBASIC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0" idx="1"/>
          </p:cNvCxnSpPr>
          <p:nvPr/>
        </p:nvCxnSpPr>
        <p:spPr>
          <a:xfrm>
            <a:off x="6660232" y="273725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ASM 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92548" y="4659982"/>
            <a:ext cx="2750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PIC, AVR, AVR-DX and LGT</a:t>
            </a:r>
            <a:endParaRPr lang="en-GB" sz="1600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The core compiler</a:t>
            </a:r>
            <a:endParaRPr lang="en-GB" dirty="0"/>
          </a:p>
        </p:txBody>
      </p:sp>
      <p:sp>
        <p:nvSpPr>
          <p:cNvPr id="48" name="Flowchart: Document 47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08537" y="1948959"/>
            <a:ext cx="1807995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GCBASIC Compiler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1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4796755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GCBASIC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Compiler options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6932476" y="1554068"/>
            <a:ext cx="1255712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PIC-AS, MPASM, </a:t>
            </a:r>
          </a:p>
          <a:p>
            <a:pPr algn="ctr"/>
            <a:r>
              <a:rPr lang="en-GB" sz="1200" dirty="0" smtClean="0"/>
              <a:t>MPLAB-IDE,</a:t>
            </a:r>
          </a:p>
          <a:p>
            <a:pPr algn="ctr"/>
            <a:r>
              <a:rPr lang="en-GB" sz="1200" dirty="0" smtClean="0"/>
              <a:t>GPASM, AVRASM2</a:t>
            </a:r>
            <a:endParaRPr lang="en-GB" sz="1200" dirty="0"/>
          </a:p>
        </p:txBody>
      </p:sp>
      <p:cxnSp>
        <p:nvCxnSpPr>
          <p:cNvPr id="28" name="Shape 27"/>
          <p:cNvCxnSpPr>
            <a:stCxn id="37" idx="3"/>
            <a:endCxn id="20" idx="2"/>
          </p:cNvCxnSpPr>
          <p:nvPr/>
        </p:nvCxnSpPr>
        <p:spPr>
          <a:xfrm flipV="1">
            <a:off x="7452320" y="3025284"/>
            <a:ext cx="108012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ocument 32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64310" y="1905000"/>
            <a:ext cx="1807995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5492548" y="4659982"/>
            <a:ext cx="2750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PIC, AVR, AVR-DX and LGT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5806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Capability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9582"/>
            <a:ext cx="6480720" cy="408391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457200" indent="-457200">
              <a:buNone/>
            </a:pPr>
            <a:endParaRPr lang="en-GB" sz="1800" dirty="0" smtClean="0"/>
          </a:p>
          <a:p>
            <a:pPr marL="457200" indent="-457200">
              <a:buAutoNum type="arabicPeriod"/>
            </a:pPr>
            <a:endParaRPr lang="en-GB" sz="800" dirty="0" smtClean="0"/>
          </a:p>
          <a:p>
            <a:pPr marL="829354" lvl="1" indent="-457200">
              <a:buFont typeface="+mj-lt"/>
              <a:buAutoNum type="arabicPeriod"/>
            </a:pPr>
            <a:r>
              <a:rPr lang="en-GB" sz="800" dirty="0"/>
              <a:t>Supported</a:t>
            </a:r>
            <a:endParaRPr lang="en-GB" sz="800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228184" y="545207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7614"/>
            <a:ext cx="1800200" cy="3754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47614"/>
            <a:ext cx="3039035" cy="3330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27584" y="1995686"/>
            <a:ext cx="288032" cy="10801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27584" y="4083918"/>
            <a:ext cx="288032" cy="720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827585" y="4328534"/>
            <a:ext cx="288032" cy="1874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827584" y="4707107"/>
            <a:ext cx="288032" cy="720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827584" y="4948014"/>
            <a:ext cx="288032" cy="720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635896" y="1779662"/>
            <a:ext cx="28803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3635896" y="2427734"/>
            <a:ext cx="288032" cy="2880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635896" y="3154975"/>
            <a:ext cx="288032" cy="720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635896" y="3651870"/>
            <a:ext cx="28803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827584" y="3226982"/>
            <a:ext cx="288032" cy="7849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827584" y="4202839"/>
            <a:ext cx="288032" cy="628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827584" y="4575588"/>
            <a:ext cx="288032" cy="628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827584" y="4831853"/>
            <a:ext cx="288032" cy="628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3635896" y="1419622"/>
            <a:ext cx="288032" cy="2880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3635896" y="2188417"/>
            <a:ext cx="288032" cy="19950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3635896" y="2753365"/>
            <a:ext cx="288032" cy="3625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3635896" y="3254246"/>
            <a:ext cx="288032" cy="3625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825999" y="3117882"/>
            <a:ext cx="288032" cy="628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825999" y="1642184"/>
            <a:ext cx="288032" cy="720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3618427" y="4863276"/>
            <a:ext cx="288032" cy="796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933988" y="4791505"/>
            <a:ext cx="12410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Supported -  see video</a:t>
            </a:r>
            <a:endParaRPr lang="en-GB" sz="900" dirty="0"/>
          </a:p>
        </p:txBody>
      </p:sp>
      <p:sp>
        <p:nvSpPr>
          <p:cNvPr id="29" name="Rectangle 28"/>
          <p:cNvSpPr/>
          <p:nvPr/>
        </p:nvSpPr>
        <p:spPr>
          <a:xfrm>
            <a:off x="5264551" y="4859460"/>
            <a:ext cx="288032" cy="7965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5580112" y="4787689"/>
            <a:ext cx="15840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Supported -  see other demos</a:t>
            </a:r>
            <a:endParaRPr lang="en-GB" sz="900" dirty="0"/>
          </a:p>
        </p:txBody>
      </p:sp>
      <p:sp>
        <p:nvSpPr>
          <p:cNvPr id="31" name="Rectangle 30"/>
          <p:cNvSpPr/>
          <p:nvPr/>
        </p:nvSpPr>
        <p:spPr>
          <a:xfrm>
            <a:off x="5264551" y="5014639"/>
            <a:ext cx="288032" cy="797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5580112" y="4939118"/>
            <a:ext cx="8980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Not supported 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25784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15227</TotalTime>
  <Words>429</Words>
  <Application>Microsoft Office PowerPoint</Application>
  <PresentationFormat>On-screen Show (16:9)</PresentationFormat>
  <Paragraphs>117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GCstudioThemeLight</vt:lpstr>
      <vt:lpstr>GCBASIC</vt:lpstr>
      <vt:lpstr>GCBASIC</vt:lpstr>
      <vt:lpstr>GCBASIC</vt:lpstr>
      <vt:lpstr>PIC18FxxQ24</vt:lpstr>
      <vt:lpstr>Videos...</vt:lpstr>
      <vt:lpstr>GCBASIC Compiler</vt:lpstr>
      <vt:lpstr>The core compiler</vt:lpstr>
      <vt:lpstr>Compiler options</vt:lpstr>
      <vt:lpstr>Capability Review</vt:lpstr>
      <vt:lpstr>Resources</vt:lpstr>
      <vt:lpstr>Summary</vt:lpstr>
      <vt:lpstr>GCBASIC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788</cp:revision>
  <dcterms:created xsi:type="dcterms:W3CDTF">2019-01-08T20:03:06Z</dcterms:created>
  <dcterms:modified xsi:type="dcterms:W3CDTF">2024-12-14T14:49:49Z</dcterms:modified>
</cp:coreProperties>
</file>