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7" r:id="rId1"/>
  </p:sldMasterIdLst>
  <p:sldIdLst>
    <p:sldId id="266" r:id="rId2"/>
    <p:sldId id="259" r:id="rId3"/>
    <p:sldId id="270" r:id="rId4"/>
    <p:sldId id="261" r:id="rId5"/>
    <p:sldId id="272" r:id="rId6"/>
    <p:sldId id="273" r:id="rId7"/>
    <p:sldId id="274" r:id="rId8"/>
    <p:sldId id="275"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54" y="-6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C757326-0232-4CDF-81FF-302CA676961B}"/>
              </a:ext>
            </a:extLst>
          </p:cNvPr>
          <p:cNvSpPr/>
          <p:nvPr/>
        </p:nvSpPr>
        <p:spPr>
          <a:xfrm>
            <a:off x="0" y="0"/>
            <a:ext cx="12191999" cy="6858000"/>
          </a:xfrm>
          <a:prstGeom prst="rect">
            <a:avLst/>
          </a:prstGeom>
          <a:solidFill>
            <a:srgbClr val="0A0E2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xmlns="" id="{4987E008-68E6-4A43-85BC-1A6ACDF91DE1}"/>
              </a:ext>
            </a:extLst>
          </p:cNvPr>
          <p:cNvPicPr>
            <a:picLocks noChangeAspect="1"/>
          </p:cNvPicPr>
          <p:nvPr/>
        </p:nvPicPr>
        <p:blipFill>
          <a:blip r:embed="rId2"/>
          <a:srcRect/>
          <a:stretch/>
        </p:blipFill>
        <p:spPr>
          <a:xfrm>
            <a:off x="-3175" y="-8467"/>
            <a:ext cx="12279104" cy="6877819"/>
          </a:xfrm>
          <a:prstGeom prst="rect">
            <a:avLst/>
          </a:prstGeom>
        </p:spPr>
      </p:pic>
      <p:pic>
        <p:nvPicPr>
          <p:cNvPr id="11" name="Picture 10">
            <a:extLst>
              <a:ext uri="{FF2B5EF4-FFF2-40B4-BE49-F238E27FC236}">
                <a16:creationId xmlns:a16="http://schemas.microsoft.com/office/drawing/2014/main" xmlns="" id="{A1F8C892-C868-4DF6-91AB-B18CE632B10F}"/>
              </a:ext>
            </a:extLst>
          </p:cNvPr>
          <p:cNvPicPr>
            <a:picLocks noChangeAspect="1"/>
          </p:cNvPicPr>
          <p:nvPr/>
        </p:nvPicPr>
        <p:blipFill>
          <a:blip r:embed="rId3"/>
          <a:stretch>
            <a:fillRect/>
          </a:stretch>
        </p:blipFill>
        <p:spPr>
          <a:xfrm>
            <a:off x="0" y="1524000"/>
            <a:ext cx="6534150" cy="3810000"/>
          </a:xfrm>
          <a:prstGeom prst="rect">
            <a:avLst/>
          </a:prstGeom>
        </p:spPr>
      </p:pic>
      <p:sp>
        <p:nvSpPr>
          <p:cNvPr id="2" name="Title 1"/>
          <p:cNvSpPr>
            <a:spLocks noGrp="1"/>
          </p:cNvSpPr>
          <p:nvPr>
            <p:ph type="title" hasCustomPrompt="1"/>
          </p:nvPr>
        </p:nvSpPr>
        <p:spPr>
          <a:xfrm>
            <a:off x="5526156" y="1874815"/>
            <a:ext cx="4457147" cy="1826581"/>
          </a:xfrm>
        </p:spPr>
        <p:txBody>
          <a:bodyPr anchor="b">
            <a:normAutofit/>
          </a:bodyPr>
          <a:lstStyle>
            <a:lvl1pPr algn="l">
              <a:defRPr sz="5400" b="0" cap="none">
                <a:solidFill>
                  <a:schemeClr val="bg2"/>
                </a:solidFill>
              </a:defRPr>
            </a:lvl1pPr>
          </a:lstStyle>
          <a:p>
            <a:r>
              <a:rPr lang="en-US" dirty="0"/>
              <a:t>Click To Add App Title</a:t>
            </a:r>
          </a:p>
        </p:txBody>
      </p:sp>
      <p:sp>
        <p:nvSpPr>
          <p:cNvPr id="3" name="Text Placeholder 2"/>
          <p:cNvSpPr>
            <a:spLocks noGrp="1"/>
          </p:cNvSpPr>
          <p:nvPr>
            <p:ph type="body" idx="1" hasCustomPrompt="1"/>
          </p:nvPr>
        </p:nvSpPr>
        <p:spPr>
          <a:xfrm>
            <a:off x="5526156" y="3701396"/>
            <a:ext cx="4457148" cy="860400"/>
          </a:xfrm>
        </p:spPr>
        <p:txBody>
          <a:bodyPr anchor="t"/>
          <a:lstStyle>
            <a:lvl1pPr marL="0" indent="0" algn="l">
              <a:buNone/>
              <a:defRPr sz="2000">
                <a:solidFill>
                  <a:schemeClr val="bg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subtitle</a:t>
            </a:r>
          </a:p>
        </p:txBody>
      </p:sp>
      <p:sp>
        <p:nvSpPr>
          <p:cNvPr id="12" name="Text Placeholder 2">
            <a:extLst>
              <a:ext uri="{FF2B5EF4-FFF2-40B4-BE49-F238E27FC236}">
                <a16:creationId xmlns:a16="http://schemas.microsoft.com/office/drawing/2014/main" xmlns="" id="{D547E580-E6D6-4D97-BB04-05795A830147}"/>
              </a:ext>
            </a:extLst>
          </p:cNvPr>
          <p:cNvSpPr>
            <a:spLocks noGrp="1"/>
          </p:cNvSpPr>
          <p:nvPr>
            <p:ph type="body" idx="10" hasCustomPrompt="1"/>
          </p:nvPr>
        </p:nvSpPr>
        <p:spPr>
          <a:xfrm>
            <a:off x="7166070" y="211894"/>
            <a:ext cx="2236945" cy="431718"/>
          </a:xfrm>
        </p:spPr>
        <p:txBody>
          <a:bodyPr anchor="t"/>
          <a:lstStyle>
            <a:lvl1pPr marL="0" indent="0" algn="l">
              <a:buNone/>
              <a:defRPr sz="20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web page</a:t>
            </a:r>
          </a:p>
        </p:txBody>
      </p:sp>
    </p:spTree>
    <p:extLst>
      <p:ext uri="{BB962C8B-B14F-4D97-AF65-F5344CB8AC3E}">
        <p14:creationId xmlns:p14="http://schemas.microsoft.com/office/powerpoint/2010/main" val="365668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7CE2C968-D10A-4226-8FDC-CBC4C7EDD0B7}"/>
              </a:ext>
            </a:extLst>
          </p:cNvPr>
          <p:cNvPicPr>
            <a:picLocks noChangeAspect="1"/>
          </p:cNvPicPr>
          <p:nvPr/>
        </p:nvPicPr>
        <p:blipFill>
          <a:blip r:embed="rId2"/>
          <a:srcRect/>
          <a:stretch/>
        </p:blipFill>
        <p:spPr>
          <a:xfrm>
            <a:off x="-30696" y="0"/>
            <a:ext cx="12253392" cy="6858000"/>
          </a:xfrm>
          <a:prstGeom prst="rect">
            <a:avLst/>
          </a:prstGeom>
        </p:spPr>
      </p:pic>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531862" y="660400"/>
            <a:ext cx="4513541" cy="538096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986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6AB5D66D-00C1-40EA-BFC8-305566F10369}"/>
              </a:ext>
            </a:extLst>
          </p:cNvPr>
          <p:cNvPicPr>
            <a:picLocks noChangeAspect="1"/>
          </p:cNvPicPr>
          <p:nvPr/>
        </p:nvPicPr>
        <p:blipFill>
          <a:blip r:embed="rId2"/>
          <a:srcRect/>
          <a:stretch/>
        </p:blipFill>
        <p:spPr>
          <a:xfrm>
            <a:off x="-30696" y="0"/>
            <a:ext cx="12253392" cy="6858000"/>
          </a:xfrm>
          <a:prstGeom prst="rect">
            <a:avLst/>
          </a:prstGeom>
        </p:spPr>
      </p:pic>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942622"/>
            <a:ext cx="8596668" cy="385797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5029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8" name="Picture 7">
            <a:extLst>
              <a:ext uri="{FF2B5EF4-FFF2-40B4-BE49-F238E27FC236}">
                <a16:creationId xmlns:a16="http://schemas.microsoft.com/office/drawing/2014/main" xmlns="" id="{AD4D4CB4-D965-4BB6-B218-086244C13BAE}"/>
              </a:ext>
            </a:extLst>
          </p:cNvPr>
          <p:cNvPicPr>
            <a:picLocks noChangeAspect="1"/>
          </p:cNvPicPr>
          <p:nvPr/>
        </p:nvPicPr>
        <p:blipFill>
          <a:blip r:embed="rId2"/>
          <a:srcRect/>
          <a:stretch/>
        </p:blipFill>
        <p:spPr>
          <a:xfrm>
            <a:off x="-30696" y="0"/>
            <a:ext cx="12253392" cy="6858000"/>
          </a:xfrm>
          <a:prstGeom prst="rect">
            <a:avLst/>
          </a:prstGeom>
        </p:spPr>
      </p:pic>
    </p:spTree>
    <p:extLst>
      <p:ext uri="{BB962C8B-B14F-4D97-AF65-F5344CB8AC3E}">
        <p14:creationId xmlns:p14="http://schemas.microsoft.com/office/powerpoint/2010/main" val="41826258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pic>
        <p:nvPicPr>
          <p:cNvPr id="11" name="Picture 10">
            <a:extLst>
              <a:ext uri="{FF2B5EF4-FFF2-40B4-BE49-F238E27FC236}">
                <a16:creationId xmlns:a16="http://schemas.microsoft.com/office/drawing/2014/main" xmlns="" id="{A3B58C4E-0EF0-466C-9740-EC9F485CBD03}"/>
              </a:ext>
            </a:extLst>
          </p:cNvPr>
          <p:cNvPicPr>
            <a:picLocks noChangeAspect="1"/>
          </p:cNvPicPr>
          <p:nvPr/>
        </p:nvPicPr>
        <p:blipFill>
          <a:blip r:embed="rId2"/>
          <a:srcRect/>
          <a:stretch/>
        </p:blipFill>
        <p:spPr>
          <a:xfrm>
            <a:off x="-30696" y="0"/>
            <a:ext cx="12253392" cy="6858000"/>
          </a:xfrm>
          <a:prstGeom prst="rect">
            <a:avLst/>
          </a:prstGeom>
        </p:spPr>
      </p:pic>
    </p:spTree>
    <p:extLst>
      <p:ext uri="{BB962C8B-B14F-4D97-AF65-F5344CB8AC3E}">
        <p14:creationId xmlns:p14="http://schemas.microsoft.com/office/powerpoint/2010/main" val="42824879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a:extLst>
              <a:ext uri="{FF2B5EF4-FFF2-40B4-BE49-F238E27FC236}">
                <a16:creationId xmlns:a16="http://schemas.microsoft.com/office/drawing/2014/main" xmlns="" id="{2D0B9223-1250-44AA-A6C3-F2013B85AEF3}"/>
              </a:ext>
            </a:extLst>
          </p:cNvPr>
          <p:cNvPicPr>
            <a:picLocks noChangeAspect="1"/>
          </p:cNvPicPr>
          <p:nvPr/>
        </p:nvPicPr>
        <p:blipFill>
          <a:blip r:embed="rId2"/>
          <a:stretch>
            <a:fillRect/>
          </a:stretch>
        </p:blipFill>
        <p:spPr>
          <a:xfrm>
            <a:off x="-46382" y="0"/>
            <a:ext cx="12284764" cy="6858000"/>
          </a:xfrm>
          <a:prstGeom prst="rect">
            <a:avLst/>
          </a:prstGeom>
        </p:spPr>
      </p:pic>
    </p:spTree>
    <p:extLst>
      <p:ext uri="{BB962C8B-B14F-4D97-AF65-F5344CB8AC3E}">
        <p14:creationId xmlns:p14="http://schemas.microsoft.com/office/powerpoint/2010/main" val="6508940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pic>
        <p:nvPicPr>
          <p:cNvPr id="11" name="Picture 10">
            <a:extLst>
              <a:ext uri="{FF2B5EF4-FFF2-40B4-BE49-F238E27FC236}">
                <a16:creationId xmlns:a16="http://schemas.microsoft.com/office/drawing/2014/main" xmlns="" id="{D49E1C7C-7E53-49A2-B2C9-52307876DB7E}"/>
              </a:ext>
            </a:extLst>
          </p:cNvPr>
          <p:cNvPicPr>
            <a:picLocks noChangeAspect="1"/>
          </p:cNvPicPr>
          <p:nvPr/>
        </p:nvPicPr>
        <p:blipFill>
          <a:blip r:embed="rId2"/>
          <a:srcRect/>
          <a:stretch/>
        </p:blipFill>
        <p:spPr>
          <a:xfrm>
            <a:off x="-30696" y="0"/>
            <a:ext cx="12253392" cy="6858000"/>
          </a:xfrm>
          <a:prstGeom prst="rect">
            <a:avLst/>
          </a:prstGeom>
        </p:spPr>
      </p:pic>
    </p:spTree>
    <p:extLst>
      <p:ext uri="{BB962C8B-B14F-4D97-AF65-F5344CB8AC3E}">
        <p14:creationId xmlns:p14="http://schemas.microsoft.com/office/powerpoint/2010/main" val="260252917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9" name="Picture 8">
            <a:extLst>
              <a:ext uri="{FF2B5EF4-FFF2-40B4-BE49-F238E27FC236}">
                <a16:creationId xmlns:a16="http://schemas.microsoft.com/office/drawing/2014/main" xmlns="" id="{23082AB0-2BB5-46FE-9A17-15E1ACC06965}"/>
              </a:ext>
            </a:extLst>
          </p:cNvPr>
          <p:cNvPicPr>
            <a:picLocks noChangeAspect="1"/>
          </p:cNvPicPr>
          <p:nvPr/>
        </p:nvPicPr>
        <p:blipFill>
          <a:blip r:embed="rId2"/>
          <a:srcRect/>
          <a:stretch/>
        </p:blipFill>
        <p:spPr>
          <a:xfrm>
            <a:off x="-30696" y="0"/>
            <a:ext cx="12253392" cy="6858000"/>
          </a:xfrm>
          <a:prstGeom prst="rect">
            <a:avLst/>
          </a:prstGeom>
        </p:spPr>
      </p:pic>
    </p:spTree>
    <p:extLst>
      <p:ext uri="{BB962C8B-B14F-4D97-AF65-F5344CB8AC3E}">
        <p14:creationId xmlns:p14="http://schemas.microsoft.com/office/powerpoint/2010/main" val="102602608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862E859-E5AF-4D76-9FC9-2355B24FF141}"/>
              </a:ext>
            </a:extLst>
          </p:cNvPr>
          <p:cNvPicPr>
            <a:picLocks noChangeAspect="1"/>
          </p:cNvPicPr>
          <p:nvPr/>
        </p:nvPicPr>
        <p:blipFill>
          <a:blip r:embed="rId2"/>
          <a:srcRect/>
          <a:stretch/>
        </p:blipFill>
        <p:spPr>
          <a:xfrm>
            <a:off x="-30696" y="0"/>
            <a:ext cx="12253392" cy="6858000"/>
          </a:xfrm>
          <a:prstGeom prst="rect">
            <a:avLst/>
          </a:prstGeom>
        </p:spPr>
      </p:pic>
      <p:sp>
        <p:nvSpPr>
          <p:cNvPr id="2" name="Title 1"/>
          <p:cNvSpPr>
            <a:spLocks noGrp="1"/>
          </p:cNvSpPr>
          <p:nvPr>
            <p:ph type="title"/>
          </p:nvPr>
        </p:nvSpPr>
        <p:spPr>
          <a:xfrm>
            <a:off x="677334" y="609600"/>
            <a:ext cx="7203292" cy="1320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5670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91908D0E-7544-4687-965B-72EF64AA4C54}"/>
              </a:ext>
            </a:extLst>
          </p:cNvPr>
          <p:cNvPicPr>
            <a:picLocks noChangeAspect="1"/>
          </p:cNvPicPr>
          <p:nvPr/>
        </p:nvPicPr>
        <p:blipFill>
          <a:blip r:embed="rId2"/>
          <a:srcRect/>
          <a:stretch/>
        </p:blipFill>
        <p:spPr>
          <a:xfrm>
            <a:off x="-30696" y="0"/>
            <a:ext cx="12253392" cy="6858000"/>
          </a:xfrm>
          <a:prstGeom prst="rect">
            <a:avLst/>
          </a:prstGeom>
        </p:spPr>
      </p:pic>
      <p:sp>
        <p:nvSpPr>
          <p:cNvPr id="2" name="Vertical Title 1"/>
          <p:cNvSpPr>
            <a:spLocks noGrp="1"/>
          </p:cNvSpPr>
          <p:nvPr>
            <p:ph type="title" orient="vert"/>
          </p:nvPr>
        </p:nvSpPr>
        <p:spPr>
          <a:xfrm>
            <a:off x="7967673" y="1245704"/>
            <a:ext cx="1304743" cy="4615346"/>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6687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5B5B8CA2-02D4-408C-B548-182D4F5F54B2}"/>
              </a:ext>
            </a:extLst>
          </p:cNvPr>
          <p:cNvPicPr>
            <a:picLocks noChangeAspect="1"/>
          </p:cNvPicPr>
          <p:nvPr/>
        </p:nvPicPr>
        <p:blipFill>
          <a:blip r:embed="rId2"/>
          <a:stretch>
            <a:fillRect/>
          </a:stretch>
        </p:blipFill>
        <p:spPr>
          <a:xfrm>
            <a:off x="-92764" y="0"/>
            <a:ext cx="12284764" cy="6858000"/>
          </a:xfrm>
          <a:prstGeom prst="rect">
            <a:avLst/>
          </a:prstGeom>
        </p:spPr>
      </p:pic>
      <p:sp>
        <p:nvSpPr>
          <p:cNvPr id="2" name="Title 1"/>
          <p:cNvSpPr>
            <a:spLocks noGrp="1"/>
          </p:cNvSpPr>
          <p:nvPr>
            <p:ph type="title"/>
          </p:nvPr>
        </p:nvSpPr>
        <p:spPr>
          <a:xfrm>
            <a:off x="263352" y="177552"/>
            <a:ext cx="7650914" cy="587152"/>
          </a:xfrm>
          <a:solidFill>
            <a:schemeClr val="bg1"/>
          </a:solidFill>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677334" y="2382473"/>
            <a:ext cx="8596668" cy="36588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920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 name="Picture 2" descr="PIC18F26Q2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99656" y="5652057"/>
            <a:ext cx="1532041" cy="110307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C:\Users\admin\OneDrive\Desktop\Picture1.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23992" y="5507162"/>
            <a:ext cx="2775583" cy="13508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xmlns="" id="{EA8DB33B-8BF9-4C99-B31C-55246227EFDE}"/>
              </a:ext>
            </a:extLst>
          </p:cNvPr>
          <p:cNvPicPr>
            <a:picLocks noChangeAspect="1"/>
          </p:cNvPicPr>
          <p:nvPr/>
        </p:nvPicPr>
        <p:blipFill>
          <a:blip r:embed="rId4"/>
          <a:stretch>
            <a:fillRect/>
          </a:stretch>
        </p:blipFill>
        <p:spPr>
          <a:xfrm>
            <a:off x="-3176" y="-8467"/>
            <a:ext cx="12279106" cy="6877819"/>
          </a:xfrm>
          <a:prstGeom prst="rect">
            <a:avLst/>
          </a:prstGeom>
        </p:spPr>
      </p:pic>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4100659" y="2404534"/>
            <a:ext cx="549960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100658" y="4050833"/>
            <a:ext cx="549960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049127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EA8DB33B-8BF9-4C99-B31C-55246227EFDE}"/>
              </a:ext>
            </a:extLst>
          </p:cNvPr>
          <p:cNvPicPr>
            <a:picLocks noChangeAspect="1"/>
          </p:cNvPicPr>
          <p:nvPr/>
        </p:nvPicPr>
        <p:blipFill>
          <a:blip r:embed="rId2"/>
          <a:srcRect/>
          <a:stretch/>
        </p:blipFill>
        <p:spPr>
          <a:xfrm>
            <a:off x="-3175" y="-8467"/>
            <a:ext cx="12279104" cy="6877819"/>
          </a:xfrm>
          <a:prstGeom prst="rect">
            <a:avLst/>
          </a:prstGeom>
        </p:spPr>
      </p:pic>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420657" y="2404534"/>
            <a:ext cx="8179612" cy="1646302"/>
          </a:xfrm>
        </p:spPr>
        <p:txBody>
          <a:bodyPr anchor="b">
            <a:noAutofit/>
          </a:bodyPr>
          <a:lstStyle>
            <a:lvl1pPr algn="ct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420656" y="4050833"/>
            <a:ext cx="8179612" cy="1096899"/>
          </a:xfrm>
        </p:spPr>
        <p:txBody>
          <a:bodyPr anchor="t"/>
          <a:lstStyle>
            <a:lvl1pPr marL="0" indent="0" algn="ct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177671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12/17/2024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7" name="Picture 6">
            <a:extLst>
              <a:ext uri="{FF2B5EF4-FFF2-40B4-BE49-F238E27FC236}">
                <a16:creationId xmlns:a16="http://schemas.microsoft.com/office/drawing/2014/main" xmlns="" id="{6331EFED-43C1-4CBA-8BE3-308E3AA13B9B}"/>
              </a:ext>
            </a:extLst>
          </p:cNvPr>
          <p:cNvPicPr>
            <a:picLocks noChangeAspect="1"/>
          </p:cNvPicPr>
          <p:nvPr/>
        </p:nvPicPr>
        <p:blipFill>
          <a:blip r:embed="rId2"/>
          <a:stretch>
            <a:fillRect/>
          </a:stretch>
        </p:blipFill>
        <p:spPr>
          <a:xfrm>
            <a:off x="-46382" y="0"/>
            <a:ext cx="12284764" cy="6858000"/>
          </a:xfrm>
          <a:prstGeom prst="rect">
            <a:avLst/>
          </a:prstGeom>
        </p:spPr>
      </p:pic>
    </p:spTree>
    <p:extLst>
      <p:ext uri="{BB962C8B-B14F-4D97-AF65-F5344CB8AC3E}">
        <p14:creationId xmlns:p14="http://schemas.microsoft.com/office/powerpoint/2010/main" val="175831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12/17/2024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pic>
        <p:nvPicPr>
          <p:cNvPr id="9" name="Picture 8">
            <a:extLst>
              <a:ext uri="{FF2B5EF4-FFF2-40B4-BE49-F238E27FC236}">
                <a16:creationId xmlns:a16="http://schemas.microsoft.com/office/drawing/2014/main" xmlns="" id="{1034EA63-4BE3-4A73-A7E6-4A75BE4C1D48}"/>
              </a:ext>
            </a:extLst>
          </p:cNvPr>
          <p:cNvPicPr>
            <a:picLocks noChangeAspect="1"/>
          </p:cNvPicPr>
          <p:nvPr/>
        </p:nvPicPr>
        <p:blipFill>
          <a:blip r:embed="rId2"/>
          <a:srcRect/>
          <a:stretch/>
        </p:blipFill>
        <p:spPr>
          <a:xfrm>
            <a:off x="-30696" y="0"/>
            <a:ext cx="12253392" cy="6858000"/>
          </a:xfrm>
          <a:prstGeom prst="rect">
            <a:avLst/>
          </a:prstGeom>
        </p:spPr>
      </p:pic>
    </p:spTree>
    <p:extLst>
      <p:ext uri="{BB962C8B-B14F-4D97-AF65-F5344CB8AC3E}">
        <p14:creationId xmlns:p14="http://schemas.microsoft.com/office/powerpoint/2010/main" val="8436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204DC1E6-B5F4-4160-90F3-351FB3242E92}"/>
              </a:ext>
            </a:extLst>
          </p:cNvPr>
          <p:cNvPicPr>
            <a:picLocks noChangeAspect="1"/>
          </p:cNvPicPr>
          <p:nvPr/>
        </p:nvPicPr>
        <p:blipFill>
          <a:blip r:embed="rId2"/>
          <a:stretch>
            <a:fillRect/>
          </a:stretch>
        </p:blipFill>
        <p:spPr>
          <a:xfrm>
            <a:off x="-46382" y="0"/>
            <a:ext cx="12284764" cy="6858000"/>
          </a:xfrm>
          <a:prstGeom prst="rect">
            <a:avLst/>
          </a:prstGeom>
        </p:spPr>
      </p:pic>
      <p:sp>
        <p:nvSpPr>
          <p:cNvPr id="2" name="Title 1"/>
          <p:cNvSpPr>
            <a:spLocks noGrp="1"/>
          </p:cNvSpPr>
          <p:nvPr>
            <p:ph type="title"/>
          </p:nvPr>
        </p:nvSpPr>
        <p:spPr>
          <a:xfrm>
            <a:off x="677334" y="609600"/>
            <a:ext cx="6185379"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12/17/2024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516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7897C67-3827-4595-8E3A-71E9F2EAB3AF}"/>
              </a:ext>
            </a:extLst>
          </p:cNvPr>
          <p:cNvPicPr>
            <a:picLocks noChangeAspect="1"/>
          </p:cNvPicPr>
          <p:nvPr/>
        </p:nvPicPr>
        <p:blipFill>
          <a:blip r:embed="rId2"/>
          <a:stretch>
            <a:fillRect/>
          </a:stretch>
        </p:blipFill>
        <p:spPr>
          <a:xfrm>
            <a:off x="-46382" y="0"/>
            <a:ext cx="12284764" cy="6858000"/>
          </a:xfrm>
          <a:prstGeom prst="rect">
            <a:avLst/>
          </a:prstGeom>
        </p:spPr>
      </p:pic>
      <p:sp>
        <p:nvSpPr>
          <p:cNvPr id="2" name="Title 1"/>
          <p:cNvSpPr>
            <a:spLocks noGrp="1"/>
          </p:cNvSpPr>
          <p:nvPr>
            <p:ph type="title"/>
          </p:nvPr>
        </p:nvSpPr>
        <p:spPr>
          <a:xfrm>
            <a:off x="677334" y="609600"/>
            <a:ext cx="6166526"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smtClean="0"/>
              <a:t>12/17/2024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484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smtClean="0"/>
              <a:t>12/17/2024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pic>
        <p:nvPicPr>
          <p:cNvPr id="6" name="Picture 5">
            <a:extLst>
              <a:ext uri="{FF2B5EF4-FFF2-40B4-BE49-F238E27FC236}">
                <a16:creationId xmlns:a16="http://schemas.microsoft.com/office/drawing/2014/main" xmlns="" id="{F1825398-026A-4668-BB48-C16AD1C9062B}"/>
              </a:ext>
            </a:extLst>
          </p:cNvPr>
          <p:cNvPicPr>
            <a:picLocks noChangeAspect="1"/>
          </p:cNvPicPr>
          <p:nvPr/>
        </p:nvPicPr>
        <p:blipFill>
          <a:blip r:embed="rId2"/>
          <a:srcRect/>
          <a:stretch/>
        </p:blipFill>
        <p:spPr>
          <a:xfrm>
            <a:off x="-30696" y="0"/>
            <a:ext cx="12253392" cy="6858000"/>
          </a:xfrm>
          <a:prstGeom prst="rect">
            <a:avLst/>
          </a:prstGeom>
        </p:spPr>
      </p:pic>
    </p:spTree>
    <p:extLst>
      <p:ext uri="{BB962C8B-B14F-4D97-AF65-F5344CB8AC3E}">
        <p14:creationId xmlns:p14="http://schemas.microsoft.com/office/powerpoint/2010/main" val="332617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E0D914D-B099-4142-A885-11F276715148}" type="datetimeFigureOut">
              <a:rPr lang="en-US" smtClean="0"/>
              <a:t>12/17/2024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44361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onedrive.live.com/Edit.aspx?resid=2F87FFE77F3DBEC7!67634&amp;wd=cpe&amp;authkey=!ADmkT3exl5l4Pk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GCBASIC</a:t>
            </a:r>
            <a:endParaRPr lang="en-GB" dirty="0"/>
          </a:p>
        </p:txBody>
      </p:sp>
      <p:sp>
        <p:nvSpPr>
          <p:cNvPr id="3" name="Text Placeholder 2"/>
          <p:cNvSpPr>
            <a:spLocks noGrp="1"/>
          </p:cNvSpPr>
          <p:nvPr>
            <p:ph type="body" idx="1"/>
          </p:nvPr>
        </p:nvSpPr>
        <p:spPr/>
        <p:txBody>
          <a:bodyPr/>
          <a:lstStyle/>
          <a:p>
            <a:r>
              <a:rPr lang="en-GB" dirty="0" smtClean="0"/>
              <a:t>Reliability Testing</a:t>
            </a:r>
            <a:endParaRPr lang="en-GB" dirty="0"/>
          </a:p>
        </p:txBody>
      </p:sp>
    </p:spTree>
    <p:extLst>
      <p:ext uri="{BB962C8B-B14F-4D97-AF65-F5344CB8AC3E}">
        <p14:creationId xmlns:p14="http://schemas.microsoft.com/office/powerpoint/2010/main" val="275951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447600" y="2276877"/>
            <a:ext cx="2140137" cy="1900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500" dirty="0"/>
              <a:t>GCBASIC </a:t>
            </a:r>
            <a:r>
              <a:rPr lang="en-GB" sz="2000" dirty="0"/>
              <a:t>Compiler</a:t>
            </a:r>
            <a:endParaRPr lang="en-GB" sz="1500" dirty="0"/>
          </a:p>
        </p:txBody>
      </p:sp>
      <p:sp>
        <p:nvSpPr>
          <p:cNvPr id="12" name="Title 1"/>
          <p:cNvSpPr>
            <a:spLocks noGrp="1"/>
          </p:cNvSpPr>
          <p:nvPr>
            <p:ph type="title"/>
          </p:nvPr>
        </p:nvSpPr>
        <p:spPr/>
        <p:txBody>
          <a:bodyPr>
            <a:normAutofit fontScale="90000"/>
          </a:bodyPr>
          <a:lstStyle/>
          <a:p>
            <a:pPr algn="l"/>
            <a:r>
              <a:rPr lang="en-GB" dirty="0" smtClean="0"/>
              <a:t>GCBASIC Compiler</a:t>
            </a:r>
            <a:endParaRPr lang="en-GB" dirty="0"/>
          </a:p>
        </p:txBody>
      </p:sp>
      <p:sp>
        <p:nvSpPr>
          <p:cNvPr id="13" name="TextBox 12"/>
          <p:cNvSpPr txBox="1"/>
          <p:nvPr/>
        </p:nvSpPr>
        <p:spPr>
          <a:xfrm>
            <a:off x="3863752" y="4149080"/>
            <a:ext cx="5280587" cy="2053514"/>
          </a:xfrm>
          <a:prstGeom prst="rect">
            <a:avLst/>
          </a:prstGeom>
          <a:noFill/>
        </p:spPr>
        <p:txBody>
          <a:bodyPr wrap="square" lIns="113416" tIns="56707" rIns="113416" bIns="56707" rtlCol="0">
            <a:spAutoFit/>
          </a:bodyPr>
          <a:lstStyle/>
          <a:p>
            <a:r>
              <a:rPr lang="en-GB" dirty="0" smtClean="0"/>
              <a:t>GCBASIC is an Open Source compiler for PIC, AVR and LGT microcontrollers</a:t>
            </a:r>
          </a:p>
          <a:p>
            <a:endParaRPr lang="en-GB" dirty="0" smtClean="0"/>
          </a:p>
          <a:p>
            <a:r>
              <a:rPr lang="en-GB" dirty="0" smtClean="0"/>
              <a:t>GCBASIC now supports </a:t>
            </a:r>
            <a:r>
              <a:rPr lang="en-GB" dirty="0" smtClean="0"/>
              <a:t>1400+ controllers</a:t>
            </a:r>
            <a:endParaRPr lang="en-GB" dirty="0" smtClean="0"/>
          </a:p>
          <a:p>
            <a:endParaRPr lang="en-GB" dirty="0" smtClean="0"/>
          </a:p>
          <a:p>
            <a:r>
              <a:rPr lang="en-GB" dirty="0" smtClean="0"/>
              <a:t>GCBASIC is a cross platform with common code translation </a:t>
            </a:r>
            <a:endParaRPr lang="en-GB" dirty="0"/>
          </a:p>
        </p:txBody>
      </p:sp>
    </p:spTree>
    <p:extLst>
      <p:ext uri="{BB962C8B-B14F-4D97-AF65-F5344CB8AC3E}">
        <p14:creationId xmlns:p14="http://schemas.microsoft.com/office/powerpoint/2010/main" val="388087813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6" name="Straight Connector 15"/>
          <p:cNvCxnSpPr>
            <a:stCxn id="7" idx="2"/>
            <a:endCxn id="12" idx="0"/>
          </p:cNvCxnSpPr>
          <p:nvPr/>
        </p:nvCxnSpPr>
        <p:spPr>
          <a:xfrm>
            <a:off x="6393420" y="1664804"/>
            <a:ext cx="0" cy="378042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GB" dirty="0"/>
              <a:t>Reliability Testing</a:t>
            </a:r>
            <a:endParaRPr lang="en-GB" dirty="0"/>
          </a:p>
        </p:txBody>
      </p:sp>
      <p:sp>
        <p:nvSpPr>
          <p:cNvPr id="4" name="Flowchart: Alternate Process 3"/>
          <p:cNvSpPr/>
          <p:nvPr/>
        </p:nvSpPr>
        <p:spPr>
          <a:xfrm>
            <a:off x="5565328" y="584684"/>
            <a:ext cx="1656184" cy="21602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Start</a:t>
            </a:r>
            <a:endParaRPr lang="en-GB" dirty="0"/>
          </a:p>
        </p:txBody>
      </p:sp>
      <p:sp>
        <p:nvSpPr>
          <p:cNvPr id="5" name="Flowchart: Alternate Process 4"/>
          <p:cNvSpPr/>
          <p:nvPr/>
        </p:nvSpPr>
        <p:spPr>
          <a:xfrm>
            <a:off x="5565328" y="1016732"/>
            <a:ext cx="1656184" cy="21602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Count Demos</a:t>
            </a:r>
            <a:endParaRPr lang="en-GB" dirty="0"/>
          </a:p>
        </p:txBody>
      </p:sp>
      <p:sp>
        <p:nvSpPr>
          <p:cNvPr id="7" name="Flowchart: Alternate Process 6"/>
          <p:cNvSpPr/>
          <p:nvPr/>
        </p:nvSpPr>
        <p:spPr>
          <a:xfrm>
            <a:off x="2351584" y="1448780"/>
            <a:ext cx="8083672" cy="21602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for /R demos\ %%F in (*.%FileType%) do (</a:t>
            </a:r>
            <a:endParaRPr lang="en-GB" dirty="0"/>
          </a:p>
        </p:txBody>
      </p:sp>
      <p:sp>
        <p:nvSpPr>
          <p:cNvPr id="8" name="Flowchart: Decision 7"/>
          <p:cNvSpPr/>
          <p:nvPr/>
        </p:nvSpPr>
        <p:spPr>
          <a:xfrm>
            <a:off x="5421420" y="1880828"/>
            <a:ext cx="1944000" cy="7920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b="1" dirty="0" smtClean="0"/>
              <a:t>#SKIPTEST</a:t>
            </a:r>
            <a:endParaRPr lang="en-GB" sz="1050" b="1" dirty="0"/>
          </a:p>
        </p:txBody>
      </p:sp>
      <p:sp>
        <p:nvSpPr>
          <p:cNvPr id="9" name="Flowchart: Alternate Process 8"/>
          <p:cNvSpPr/>
          <p:nvPr/>
        </p:nvSpPr>
        <p:spPr>
          <a:xfrm>
            <a:off x="2351584" y="2888940"/>
            <a:ext cx="8083672" cy="21602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GCBASIC "%%F" /NP /O:compiled.asm /A:GCASM /K:A /WX /S:USE.INI /P:</a:t>
            </a:r>
            <a:endParaRPr lang="en-GB" dirty="0"/>
          </a:p>
        </p:txBody>
      </p:sp>
      <p:sp>
        <p:nvSpPr>
          <p:cNvPr id="10" name="Flowchart: Decision 9"/>
          <p:cNvSpPr/>
          <p:nvPr/>
        </p:nvSpPr>
        <p:spPr>
          <a:xfrm>
            <a:off x="5421420" y="3392996"/>
            <a:ext cx="1944000" cy="7920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b="1" dirty="0" smtClean="0"/>
              <a:t>ERRORS.TXT</a:t>
            </a:r>
            <a:endParaRPr lang="en-GB" sz="1050" b="1" dirty="0"/>
          </a:p>
        </p:txBody>
      </p:sp>
      <p:sp>
        <p:nvSpPr>
          <p:cNvPr id="11" name="Flowchart: Decision 10"/>
          <p:cNvSpPr/>
          <p:nvPr/>
        </p:nvSpPr>
        <p:spPr>
          <a:xfrm>
            <a:off x="5421420" y="4317530"/>
            <a:ext cx="1944000" cy="93072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b="1" dirty="0" smtClean="0"/>
              <a:t>COMPILED.ASM</a:t>
            </a:r>
            <a:endParaRPr lang="en-GB" sz="1050" b="1" dirty="0"/>
          </a:p>
        </p:txBody>
      </p:sp>
      <p:sp>
        <p:nvSpPr>
          <p:cNvPr id="12" name="Flowchart: Decision 11"/>
          <p:cNvSpPr/>
          <p:nvPr/>
        </p:nvSpPr>
        <p:spPr>
          <a:xfrm>
            <a:off x="5421420" y="5445224"/>
            <a:ext cx="1944000" cy="93072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b="1" dirty="0" smtClean="0"/>
              <a:t>COMPILED.HEX</a:t>
            </a:r>
            <a:endParaRPr lang="en-GB" sz="1050" b="1" dirty="0"/>
          </a:p>
        </p:txBody>
      </p:sp>
      <p:cxnSp>
        <p:nvCxnSpPr>
          <p:cNvPr id="14" name="Elbow Connector 13"/>
          <p:cNvCxnSpPr>
            <a:stCxn id="12" idx="2"/>
            <a:endCxn id="7" idx="3"/>
          </p:cNvCxnSpPr>
          <p:nvPr/>
        </p:nvCxnSpPr>
        <p:spPr>
          <a:xfrm rot="5400000" flipH="1" flipV="1">
            <a:off x="6004762" y="1945450"/>
            <a:ext cx="4819152" cy="4041836"/>
          </a:xfrm>
          <a:prstGeom prst="bentConnector4">
            <a:avLst>
              <a:gd name="adj1" fmla="val -4744"/>
              <a:gd name="adj2" fmla="val 1056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8" idx="3"/>
            <a:endCxn id="7" idx="3"/>
          </p:cNvCxnSpPr>
          <p:nvPr/>
        </p:nvCxnSpPr>
        <p:spPr>
          <a:xfrm flipV="1">
            <a:off x="7365420" y="1556792"/>
            <a:ext cx="3069836" cy="720080"/>
          </a:xfrm>
          <a:prstGeom prst="bentConnector3">
            <a:avLst>
              <a:gd name="adj1" fmla="val 107447"/>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Flowchart: Document 18"/>
          <p:cNvSpPr/>
          <p:nvPr/>
        </p:nvSpPr>
        <p:spPr>
          <a:xfrm>
            <a:off x="8832304" y="3933056"/>
            <a:ext cx="1224136" cy="849834"/>
          </a:xfrm>
          <a:prstGeom prst="flowChartDocumen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dirty="0" smtClean="0"/>
              <a:t>Update LOG.TXT</a:t>
            </a:r>
            <a:endParaRPr lang="en-GB" sz="1050" dirty="0"/>
          </a:p>
        </p:txBody>
      </p:sp>
      <p:cxnSp>
        <p:nvCxnSpPr>
          <p:cNvPr id="22" name="Elbow Connector 21"/>
          <p:cNvCxnSpPr>
            <a:stCxn id="10" idx="3"/>
            <a:endCxn id="19" idx="1"/>
          </p:cNvCxnSpPr>
          <p:nvPr/>
        </p:nvCxnSpPr>
        <p:spPr>
          <a:xfrm>
            <a:off x="7365420" y="3789040"/>
            <a:ext cx="1466884" cy="56893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1" idx="3"/>
            <a:endCxn id="19" idx="1"/>
          </p:cNvCxnSpPr>
          <p:nvPr/>
        </p:nvCxnSpPr>
        <p:spPr>
          <a:xfrm flipV="1">
            <a:off x="7365420" y="4357973"/>
            <a:ext cx="1466884" cy="424917"/>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12" idx="3"/>
            <a:endCxn id="19" idx="1"/>
          </p:cNvCxnSpPr>
          <p:nvPr/>
        </p:nvCxnSpPr>
        <p:spPr>
          <a:xfrm flipV="1">
            <a:off x="7365420" y="4357973"/>
            <a:ext cx="1466884" cy="1552611"/>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19" idx="3"/>
            <a:endCxn id="7" idx="3"/>
          </p:cNvCxnSpPr>
          <p:nvPr/>
        </p:nvCxnSpPr>
        <p:spPr>
          <a:xfrm flipV="1">
            <a:off x="10056440" y="1556792"/>
            <a:ext cx="378816" cy="2801181"/>
          </a:xfrm>
          <a:prstGeom prst="bentConnector3">
            <a:avLst>
              <a:gd name="adj1" fmla="val 160346"/>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495411" y="3656098"/>
            <a:ext cx="505267" cy="253916"/>
          </a:xfrm>
          <a:prstGeom prst="rect">
            <a:avLst/>
          </a:prstGeom>
          <a:solidFill>
            <a:schemeClr val="bg1"/>
          </a:solidFill>
        </p:spPr>
        <p:txBody>
          <a:bodyPr wrap="none" rtlCol="0">
            <a:spAutoFit/>
          </a:bodyPr>
          <a:lstStyle/>
          <a:p>
            <a:r>
              <a:rPr lang="en-GB" sz="1050" dirty="0" smtClean="0"/>
              <a:t>Exists</a:t>
            </a:r>
            <a:endParaRPr lang="en-GB" sz="1050" dirty="0"/>
          </a:p>
        </p:txBody>
      </p:sp>
      <p:sp>
        <p:nvSpPr>
          <p:cNvPr id="31" name="TextBox 30"/>
          <p:cNvSpPr txBox="1"/>
          <p:nvPr/>
        </p:nvSpPr>
        <p:spPr>
          <a:xfrm>
            <a:off x="7510259" y="5805264"/>
            <a:ext cx="567784" cy="253916"/>
          </a:xfrm>
          <a:prstGeom prst="rect">
            <a:avLst/>
          </a:prstGeom>
          <a:solidFill>
            <a:schemeClr val="bg1"/>
          </a:solidFill>
        </p:spPr>
        <p:txBody>
          <a:bodyPr wrap="none" rtlCol="0">
            <a:spAutoFit/>
          </a:bodyPr>
          <a:lstStyle/>
          <a:p>
            <a:r>
              <a:rPr lang="en-GB" sz="1050" dirty="0" smtClean="0"/>
              <a:t>! Exists</a:t>
            </a:r>
            <a:endParaRPr lang="en-GB" sz="1050" dirty="0"/>
          </a:p>
        </p:txBody>
      </p:sp>
      <p:sp>
        <p:nvSpPr>
          <p:cNvPr id="32" name="TextBox 31"/>
          <p:cNvSpPr txBox="1"/>
          <p:nvPr/>
        </p:nvSpPr>
        <p:spPr>
          <a:xfrm>
            <a:off x="7464152" y="4781388"/>
            <a:ext cx="567784" cy="253916"/>
          </a:xfrm>
          <a:prstGeom prst="rect">
            <a:avLst/>
          </a:prstGeom>
          <a:solidFill>
            <a:schemeClr val="bg1"/>
          </a:solidFill>
        </p:spPr>
        <p:txBody>
          <a:bodyPr wrap="none" rtlCol="0">
            <a:spAutoFit/>
          </a:bodyPr>
          <a:lstStyle/>
          <a:p>
            <a:r>
              <a:rPr lang="en-GB" sz="1050" dirty="0" smtClean="0"/>
              <a:t>! Exists</a:t>
            </a:r>
            <a:endParaRPr lang="en-GB" sz="1050" dirty="0"/>
          </a:p>
        </p:txBody>
      </p:sp>
      <p:sp>
        <p:nvSpPr>
          <p:cNvPr id="33" name="TextBox 32"/>
          <p:cNvSpPr txBox="1"/>
          <p:nvPr/>
        </p:nvSpPr>
        <p:spPr>
          <a:xfrm>
            <a:off x="479376" y="3397520"/>
            <a:ext cx="5280587" cy="1222517"/>
          </a:xfrm>
          <a:prstGeom prst="rect">
            <a:avLst/>
          </a:prstGeom>
          <a:noFill/>
        </p:spPr>
        <p:txBody>
          <a:bodyPr wrap="square" lIns="113416" tIns="56707" rIns="113416" bIns="56707" rtlCol="0">
            <a:spAutoFit/>
          </a:bodyPr>
          <a:lstStyle/>
          <a:p>
            <a:r>
              <a:rPr lang="en-GB" dirty="0" smtClean="0"/>
              <a:t>2660 + demos tested</a:t>
            </a:r>
          </a:p>
          <a:p>
            <a:r>
              <a:rPr lang="en-GB" dirty="0" smtClean="0"/>
              <a:t>Automated</a:t>
            </a:r>
          </a:p>
          <a:p>
            <a:endParaRPr lang="en-GB" dirty="0" smtClean="0"/>
          </a:p>
          <a:p>
            <a:endParaRPr lang="en-GB" dirty="0"/>
          </a:p>
        </p:txBody>
      </p:sp>
    </p:spTree>
    <p:extLst>
      <p:ext uri="{BB962C8B-B14F-4D97-AF65-F5344CB8AC3E}">
        <p14:creationId xmlns:p14="http://schemas.microsoft.com/office/powerpoint/2010/main" val="2126495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338" y="1058992"/>
            <a:ext cx="11930318" cy="49622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Flowchart: Process 43"/>
          <p:cNvSpPr/>
          <p:nvPr/>
        </p:nvSpPr>
        <p:spPr>
          <a:xfrm>
            <a:off x="2735627" y="2881584"/>
            <a:ext cx="8640960" cy="1536171"/>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GB"/>
          </a:p>
        </p:txBody>
      </p:sp>
      <p:sp>
        <p:nvSpPr>
          <p:cNvPr id="4" name="Oval 3"/>
          <p:cNvSpPr/>
          <p:nvPr/>
        </p:nvSpPr>
        <p:spPr>
          <a:xfrm>
            <a:off x="143340" y="2881584"/>
            <a:ext cx="2140137" cy="19002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600" dirty="0"/>
              <a:t>GCBASIC </a:t>
            </a:r>
            <a:r>
              <a:rPr lang="en-GB" sz="2100" dirty="0"/>
              <a:t>Compiler</a:t>
            </a:r>
            <a:endParaRPr lang="en-GB" sz="1600" dirty="0"/>
          </a:p>
        </p:txBody>
      </p:sp>
      <p:sp>
        <p:nvSpPr>
          <p:cNvPr id="15" name="Flowchart: Document 14"/>
          <p:cNvSpPr/>
          <p:nvPr/>
        </p:nvSpPr>
        <p:spPr>
          <a:xfrm>
            <a:off x="3508180" y="1673284"/>
            <a:ext cx="1536171" cy="96010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GB" sz="2100" dirty="0"/>
              <a:t>Source Code</a:t>
            </a:r>
          </a:p>
        </p:txBody>
      </p:sp>
      <p:sp>
        <p:nvSpPr>
          <p:cNvPr id="16" name="Flowchart: Process 15"/>
          <p:cNvSpPr/>
          <p:nvPr/>
        </p:nvSpPr>
        <p:spPr>
          <a:xfrm>
            <a:off x="3028127" y="3265627"/>
            <a:ext cx="2016224" cy="76808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GB" sz="2100" dirty="0" err="1"/>
              <a:t>Preprocessor</a:t>
            </a:r>
            <a:endParaRPr lang="en-GB" sz="2100" dirty="0"/>
          </a:p>
        </p:txBody>
      </p:sp>
      <p:sp>
        <p:nvSpPr>
          <p:cNvPr id="17" name="Flowchart: Document 16"/>
          <p:cNvSpPr/>
          <p:nvPr/>
        </p:nvSpPr>
        <p:spPr>
          <a:xfrm>
            <a:off x="4127781" y="4801797"/>
            <a:ext cx="1536171" cy="96010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GB" sz="2100" dirty="0"/>
              <a:t>Libraries</a:t>
            </a:r>
          </a:p>
        </p:txBody>
      </p:sp>
      <p:sp>
        <p:nvSpPr>
          <p:cNvPr id="18" name="Flowchart: Process 17"/>
          <p:cNvSpPr/>
          <p:nvPr/>
        </p:nvSpPr>
        <p:spPr>
          <a:xfrm>
            <a:off x="5327915" y="3265627"/>
            <a:ext cx="1632181" cy="76808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GB" sz="2100" dirty="0"/>
              <a:t>Code Translator</a:t>
            </a:r>
          </a:p>
        </p:txBody>
      </p:sp>
      <p:sp>
        <p:nvSpPr>
          <p:cNvPr id="19" name="Flowchart: Process 18"/>
          <p:cNvSpPr/>
          <p:nvPr/>
        </p:nvSpPr>
        <p:spPr>
          <a:xfrm>
            <a:off x="7248128" y="3265627"/>
            <a:ext cx="1632181" cy="76808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GB" sz="2100" dirty="0"/>
              <a:t>Assembler</a:t>
            </a:r>
          </a:p>
        </p:txBody>
      </p:sp>
      <p:sp>
        <p:nvSpPr>
          <p:cNvPr id="20" name="Flowchart: Process 19"/>
          <p:cNvSpPr/>
          <p:nvPr/>
        </p:nvSpPr>
        <p:spPr>
          <a:xfrm>
            <a:off x="9264352" y="3265627"/>
            <a:ext cx="1632181" cy="76808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GB" sz="2100" dirty="0"/>
              <a:t>Linker</a:t>
            </a:r>
          </a:p>
        </p:txBody>
      </p:sp>
      <p:sp>
        <p:nvSpPr>
          <p:cNvPr id="21" name="TextBox 20"/>
          <p:cNvSpPr txBox="1"/>
          <p:nvPr/>
        </p:nvSpPr>
        <p:spPr>
          <a:xfrm>
            <a:off x="2754909" y="1227012"/>
            <a:ext cx="2582047" cy="446272"/>
          </a:xfrm>
          <a:prstGeom prst="rect">
            <a:avLst/>
          </a:prstGeom>
          <a:noFill/>
        </p:spPr>
        <p:txBody>
          <a:bodyPr wrap="none" lIns="121917" tIns="60958" rIns="121917" bIns="60958" rtlCol="0">
            <a:spAutoFit/>
          </a:bodyPr>
          <a:lstStyle/>
          <a:p>
            <a:r>
              <a:rPr lang="en-GB" sz="2100" dirty="0"/>
              <a:t>High Level Language</a:t>
            </a:r>
          </a:p>
        </p:txBody>
      </p:sp>
      <p:cxnSp>
        <p:nvCxnSpPr>
          <p:cNvPr id="27" name="Straight Arrow Connector 26"/>
          <p:cNvCxnSpPr>
            <a:stCxn id="18" idx="3"/>
            <a:endCxn id="19" idx="1"/>
          </p:cNvCxnSpPr>
          <p:nvPr/>
        </p:nvCxnSpPr>
        <p:spPr>
          <a:xfrm>
            <a:off x="6960096" y="3649669"/>
            <a:ext cx="28803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9" idx="3"/>
            <a:endCxn id="20" idx="1"/>
          </p:cNvCxnSpPr>
          <p:nvPr/>
        </p:nvCxnSpPr>
        <p:spPr>
          <a:xfrm>
            <a:off x="8880309" y="3649669"/>
            <a:ext cx="3840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152518" y="2598613"/>
            <a:ext cx="0" cy="6978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036238" y="4033713"/>
            <a:ext cx="1" cy="5760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6" idx="3"/>
            <a:endCxn id="18" idx="1"/>
          </p:cNvCxnSpPr>
          <p:nvPr/>
        </p:nvCxnSpPr>
        <p:spPr>
          <a:xfrm>
            <a:off x="5044351" y="3649669"/>
            <a:ext cx="2835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Flowchart: Document 36"/>
          <p:cNvSpPr/>
          <p:nvPr/>
        </p:nvSpPr>
        <p:spPr>
          <a:xfrm>
            <a:off x="8208235" y="4609776"/>
            <a:ext cx="1728192" cy="1344149"/>
          </a:xfrm>
          <a:prstGeom prst="flowChartDocument">
            <a:avLst/>
          </a:prstGeom>
          <a:solidFill>
            <a:srgbClr val="00B05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GB" sz="2100" dirty="0"/>
              <a:t>Assembly Language</a:t>
            </a:r>
          </a:p>
          <a:p>
            <a:pPr algn="ctr"/>
            <a:r>
              <a:rPr lang="en-GB" sz="2100" dirty="0"/>
              <a:t>ASM file</a:t>
            </a:r>
          </a:p>
          <a:p>
            <a:pPr algn="ctr"/>
            <a:endParaRPr lang="en-GB" sz="2100" dirty="0"/>
          </a:p>
        </p:txBody>
      </p:sp>
      <p:sp>
        <p:nvSpPr>
          <p:cNvPr id="38" name="Flowchart: Document 37"/>
          <p:cNvSpPr/>
          <p:nvPr/>
        </p:nvSpPr>
        <p:spPr>
          <a:xfrm>
            <a:off x="10224459" y="4609776"/>
            <a:ext cx="1728192" cy="1344149"/>
          </a:xfrm>
          <a:prstGeom prst="flowChartDocument">
            <a:avLst/>
          </a:prstGeom>
          <a:solidFill>
            <a:srgbClr val="00B05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GB" sz="2100" dirty="0"/>
              <a:t>Absolute Machine Code</a:t>
            </a:r>
          </a:p>
          <a:p>
            <a:pPr algn="ctr"/>
            <a:r>
              <a:rPr lang="en-GB" sz="2100" dirty="0"/>
              <a:t>HEX file</a:t>
            </a:r>
          </a:p>
          <a:p>
            <a:pPr algn="ctr"/>
            <a:endParaRPr lang="en-GB" sz="2100" dirty="0"/>
          </a:p>
        </p:txBody>
      </p:sp>
      <p:cxnSp>
        <p:nvCxnSpPr>
          <p:cNvPr id="40" name="Shape 39"/>
          <p:cNvCxnSpPr>
            <a:stCxn id="19" idx="3"/>
            <a:endCxn id="37" idx="0"/>
          </p:cNvCxnSpPr>
          <p:nvPr/>
        </p:nvCxnSpPr>
        <p:spPr>
          <a:xfrm>
            <a:off x="8880310" y="3649669"/>
            <a:ext cx="192021" cy="96010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hape 41"/>
          <p:cNvCxnSpPr>
            <a:stCxn id="20" idx="3"/>
            <a:endCxn id="38" idx="0"/>
          </p:cNvCxnSpPr>
          <p:nvPr/>
        </p:nvCxnSpPr>
        <p:spPr>
          <a:xfrm>
            <a:off x="10896534" y="3649669"/>
            <a:ext cx="192021" cy="96010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323398" y="6213310"/>
            <a:ext cx="3763653" cy="446272"/>
          </a:xfrm>
          <a:prstGeom prst="rect">
            <a:avLst/>
          </a:prstGeom>
          <a:noFill/>
        </p:spPr>
        <p:txBody>
          <a:bodyPr wrap="none" lIns="121917" tIns="60958" rIns="121917" bIns="60958" rtlCol="0">
            <a:spAutoFit/>
          </a:bodyPr>
          <a:lstStyle/>
          <a:p>
            <a:r>
              <a:rPr lang="en-GB" sz="2100" dirty="0"/>
              <a:t>8 bit PIC, AVR, AVR-DX and LGT</a:t>
            </a:r>
          </a:p>
        </p:txBody>
      </p:sp>
      <p:sp>
        <p:nvSpPr>
          <p:cNvPr id="46" name="Title 1"/>
          <p:cNvSpPr>
            <a:spLocks noGrp="1"/>
          </p:cNvSpPr>
          <p:nvPr>
            <p:ph type="title"/>
          </p:nvPr>
        </p:nvSpPr>
        <p:spPr/>
        <p:txBody>
          <a:bodyPr>
            <a:normAutofit fontScale="90000"/>
          </a:bodyPr>
          <a:lstStyle/>
          <a:p>
            <a:pPr algn="l"/>
            <a:r>
              <a:rPr lang="en-GB" dirty="0" smtClean="0"/>
              <a:t>The core compiler</a:t>
            </a:r>
            <a:endParaRPr lang="en-GB" dirty="0"/>
          </a:p>
        </p:txBody>
      </p:sp>
      <p:sp>
        <p:nvSpPr>
          <p:cNvPr id="48" name="Flowchart: Document 47"/>
          <p:cNvSpPr/>
          <p:nvPr/>
        </p:nvSpPr>
        <p:spPr>
          <a:xfrm>
            <a:off x="7344139" y="1124744"/>
            <a:ext cx="1728192" cy="960107"/>
          </a:xfrm>
          <a:prstGeom prst="flowChartDocument">
            <a:avLst/>
          </a:prstGeom>
          <a:solidFill>
            <a:srgbClr val="00B050"/>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r>
              <a:rPr lang="en-GB" sz="2100" dirty="0"/>
              <a:t>Reports:</a:t>
            </a:r>
          </a:p>
          <a:p>
            <a:pPr algn="ctr"/>
            <a:r>
              <a:rPr lang="en-GB" sz="2100" dirty="0"/>
              <a:t>TXT and HTML</a:t>
            </a:r>
          </a:p>
          <a:p>
            <a:pPr algn="ctr"/>
            <a:endParaRPr lang="en-GB" sz="2100" dirty="0"/>
          </a:p>
        </p:txBody>
      </p:sp>
      <p:cxnSp>
        <p:nvCxnSpPr>
          <p:cNvPr id="57" name="Straight Arrow Connector 56"/>
          <p:cNvCxnSpPr/>
          <p:nvPr/>
        </p:nvCxnSpPr>
        <p:spPr>
          <a:xfrm flipV="1">
            <a:off x="8400256" y="1988840"/>
            <a:ext cx="0"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5611383" y="2598613"/>
            <a:ext cx="2045362" cy="400105"/>
          </a:xfrm>
          <a:prstGeom prst="rect">
            <a:avLst/>
          </a:prstGeom>
          <a:solidFill>
            <a:schemeClr val="accent1">
              <a:lumMod val="20000"/>
              <a:lumOff val="80000"/>
            </a:schemeClr>
          </a:solidFill>
          <a:ln>
            <a:solidFill>
              <a:schemeClr val="accent1"/>
            </a:solidFill>
          </a:ln>
        </p:spPr>
        <p:txBody>
          <a:bodyPr wrap="none" lIns="121917" tIns="60958" rIns="121917" bIns="60958" rtlCol="0">
            <a:spAutoFit/>
          </a:bodyPr>
          <a:lstStyle/>
          <a:p>
            <a:r>
              <a:rPr lang="en-GB" dirty="0" smtClean="0"/>
              <a:t>GCBASIC Compiler</a:t>
            </a:r>
            <a:endParaRPr lang="en-GB" dirty="0"/>
          </a:p>
        </p:txBody>
      </p:sp>
      <p:sp>
        <p:nvSpPr>
          <p:cNvPr id="26" name="Flowchart: Document 25"/>
          <p:cNvSpPr/>
          <p:nvPr/>
        </p:nvSpPr>
        <p:spPr>
          <a:xfrm>
            <a:off x="2203100" y="4801797"/>
            <a:ext cx="1752195" cy="96010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GB" sz="2100" dirty="0"/>
              <a:t>Chip Specific DAT file</a:t>
            </a:r>
          </a:p>
        </p:txBody>
      </p:sp>
      <p:cxnSp>
        <p:nvCxnSpPr>
          <p:cNvPr id="7" name="Straight Connector 6"/>
          <p:cNvCxnSpPr>
            <a:stCxn id="26" idx="0"/>
          </p:cNvCxnSpPr>
          <p:nvPr/>
        </p:nvCxnSpPr>
        <p:spPr>
          <a:xfrm flipV="1">
            <a:off x="3079198" y="4609776"/>
            <a:ext cx="957040" cy="19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7" idx="0"/>
          </p:cNvCxnSpPr>
          <p:nvPr/>
        </p:nvCxnSpPr>
        <p:spPr>
          <a:xfrm flipH="1" flipV="1">
            <a:off x="4045932" y="4609776"/>
            <a:ext cx="849935" cy="192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2711624" y="2084851"/>
            <a:ext cx="799201" cy="18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Flowchart: Document 38"/>
          <p:cNvSpPr/>
          <p:nvPr/>
        </p:nvSpPr>
        <p:spPr>
          <a:xfrm>
            <a:off x="1559496" y="1716079"/>
            <a:ext cx="1752195" cy="96010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r>
              <a:rPr lang="en-GB" sz="2100" dirty="0"/>
              <a:t>Chip Specific Constraints</a:t>
            </a:r>
          </a:p>
        </p:txBody>
      </p:sp>
    </p:spTree>
    <p:extLst>
      <p:ext uri="{BB962C8B-B14F-4D97-AF65-F5344CB8AC3E}">
        <p14:creationId xmlns:p14="http://schemas.microsoft.com/office/powerpoint/2010/main" val="9449428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Reliability Testing</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3057838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Reliability </a:t>
            </a:r>
            <a:r>
              <a:rPr lang="en-GB" dirty="0" smtClean="0"/>
              <a:t>Testing</a:t>
            </a:r>
            <a:endParaRPr lang="en-GB" dirty="0"/>
          </a:p>
        </p:txBody>
      </p:sp>
      <p:sp>
        <p:nvSpPr>
          <p:cNvPr id="3" name="Content Placeholder 2"/>
          <p:cNvSpPr>
            <a:spLocks noGrp="1"/>
          </p:cNvSpPr>
          <p:nvPr>
            <p:ph idx="1"/>
          </p:nvPr>
        </p:nvSpPr>
        <p:spPr/>
        <p:txBody>
          <a:bodyPr>
            <a:normAutofit fontScale="85000" lnSpcReduction="20000"/>
          </a:bodyPr>
          <a:lstStyle/>
          <a:p>
            <a:r>
              <a:rPr lang="en-GB" dirty="0" smtClean="0"/>
              <a:t>Tests end to end compilation process</a:t>
            </a:r>
          </a:p>
          <a:p>
            <a:pPr lvl="1"/>
            <a:r>
              <a:rPr lang="en-GB" dirty="0" smtClean="0"/>
              <a:t>Ignores files that are marked #</a:t>
            </a:r>
            <a:r>
              <a:rPr lang="en-GB" dirty="0" err="1" smtClean="0"/>
              <a:t>skiptest</a:t>
            </a:r>
            <a:r>
              <a:rPr lang="en-GB" dirty="0" smtClean="0"/>
              <a:t> and files that are not source files</a:t>
            </a:r>
          </a:p>
          <a:p>
            <a:pPr lvl="1"/>
            <a:r>
              <a:rPr lang="en-GB" dirty="0" smtClean="0"/>
              <a:t>Tests approx. 2,600 files some going back to 2005 ( they still compile .. unchanged! )</a:t>
            </a:r>
          </a:p>
          <a:p>
            <a:endParaRPr lang="en-GB" dirty="0"/>
          </a:p>
          <a:p>
            <a:r>
              <a:rPr lang="en-GB" dirty="0" smtClean="0"/>
              <a:t>Assumptions</a:t>
            </a:r>
          </a:p>
          <a:p>
            <a:pPr lvl="1"/>
            <a:r>
              <a:rPr lang="en-GB" dirty="0" smtClean="0"/>
              <a:t>All files compiled including libraries in the past</a:t>
            </a:r>
          </a:p>
          <a:p>
            <a:pPr lvl="1"/>
            <a:r>
              <a:rPr lang="en-GB" dirty="0" smtClean="0"/>
              <a:t>Compiler and library changes will cause error and failed compilation</a:t>
            </a:r>
          </a:p>
          <a:p>
            <a:endParaRPr lang="en-GB" dirty="0" smtClean="0"/>
          </a:p>
          <a:p>
            <a:r>
              <a:rPr lang="en-GB" dirty="0" smtClean="0"/>
              <a:t>Risks of approach</a:t>
            </a:r>
          </a:p>
          <a:p>
            <a:pPr lvl="1"/>
            <a:r>
              <a:rPr lang="en-GB" dirty="0" smtClean="0"/>
              <a:t>Immunity of source programs</a:t>
            </a:r>
          </a:p>
          <a:p>
            <a:pPr lvl="1"/>
            <a:r>
              <a:rPr lang="en-GB" dirty="0" smtClean="0"/>
              <a:t>Hex not tested in real silicon</a:t>
            </a:r>
          </a:p>
          <a:p>
            <a:pPr lvl="1"/>
            <a:r>
              <a:rPr lang="en-GB" dirty="0" smtClean="0"/>
              <a:t>Needs new demo files constantly to change test scope</a:t>
            </a:r>
          </a:p>
          <a:p>
            <a:pPr lvl="1"/>
            <a:endParaRPr lang="en-GB" dirty="0" smtClean="0"/>
          </a:p>
          <a:p>
            <a:pPr lvl="1"/>
            <a:endParaRPr lang="en-GB" dirty="0" smtClean="0"/>
          </a:p>
        </p:txBody>
      </p:sp>
    </p:spTree>
    <p:extLst>
      <p:ext uri="{BB962C8B-B14F-4D97-AF65-F5344CB8AC3E}">
        <p14:creationId xmlns:p14="http://schemas.microsoft.com/office/powerpoint/2010/main" val="2056157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Reliability Testing</a:t>
            </a:r>
          </a:p>
        </p:txBody>
      </p:sp>
      <p:sp>
        <p:nvSpPr>
          <p:cNvPr id="3" name="Content Placeholder 2"/>
          <p:cNvSpPr>
            <a:spLocks noGrp="1"/>
          </p:cNvSpPr>
          <p:nvPr>
            <p:ph idx="1"/>
          </p:nvPr>
        </p:nvSpPr>
        <p:spPr/>
        <p:txBody>
          <a:bodyPr>
            <a:normAutofit fontScale="92500" lnSpcReduction="20000"/>
          </a:bodyPr>
          <a:lstStyle/>
          <a:p>
            <a:r>
              <a:rPr lang="en-GB" dirty="0" smtClean="0">
                <a:hlinkClick r:id="rId2"/>
              </a:rPr>
              <a:t>https</a:t>
            </a:r>
            <a:r>
              <a:rPr lang="en-GB" dirty="0">
                <a:hlinkClick r:id="rId2"/>
              </a:rPr>
              <a:t>://onedrive.live.com/Edit.aspx?resid=2F87FFE77F3DBEC7!67634&amp;wd=cpe&amp;authkey=!</a:t>
            </a:r>
            <a:r>
              <a:rPr lang="en-GB" dirty="0" smtClean="0">
                <a:hlinkClick r:id="rId2"/>
              </a:rPr>
              <a:t>ADmkT3exl5l4Pkc</a:t>
            </a:r>
            <a:endParaRPr lang="en-GB" dirty="0" smtClean="0"/>
          </a:p>
          <a:p>
            <a:endParaRPr lang="en-GB" dirty="0" smtClean="0"/>
          </a:p>
          <a:p>
            <a:r>
              <a:rPr lang="en-GB" dirty="0" smtClean="0"/>
              <a:t>2024 over 200 major changes</a:t>
            </a:r>
          </a:p>
          <a:p>
            <a:pPr lvl="1"/>
            <a:r>
              <a:rPr lang="en-GB" dirty="0" smtClean="0"/>
              <a:t>GCBASIC </a:t>
            </a:r>
            <a:r>
              <a:rPr lang="en-GB" dirty="0"/>
              <a:t>now supports over 1400 microcontrollers.</a:t>
            </a:r>
            <a:endParaRPr lang="en-GB" sz="1400" dirty="0"/>
          </a:p>
          <a:p>
            <a:pPr lvl="1"/>
            <a:r>
              <a:rPr lang="en-GB" b="1" dirty="0" smtClean="0"/>
              <a:t>EEPROM </a:t>
            </a:r>
            <a:r>
              <a:rPr lang="en-GB" b="1" dirty="0"/>
              <a:t>Blocks and Data Blocks</a:t>
            </a:r>
            <a:r>
              <a:rPr lang="en-GB" dirty="0"/>
              <a:t>: GCBASIC has introduced support for EEPROM and data blocks, enabling more efficient data storage and manipulation. This addition allows users to store persistent data directly on the microcontroller, making it easier to manage settings and other critical information.</a:t>
            </a:r>
            <a:endParaRPr lang="en-GB" sz="1400" dirty="0"/>
          </a:p>
          <a:p>
            <a:pPr lvl="1"/>
            <a:r>
              <a:rPr lang="en-GB" b="1" dirty="0"/>
              <a:t>Floats for PICs</a:t>
            </a:r>
            <a:r>
              <a:rPr lang="en-GB" dirty="0"/>
              <a:t>: Floating-point support has been extended to PIC microcontrollers, enabling more complex mathematical computations and expanding the range of possible applications.</a:t>
            </a:r>
            <a:endParaRPr lang="en-GB" sz="1400" dirty="0"/>
          </a:p>
          <a:p>
            <a:pPr lvl="1"/>
            <a:r>
              <a:rPr lang="en-GB" b="1" dirty="0"/>
              <a:t>Graphical LCD (GLCD) Support</a:t>
            </a:r>
            <a:r>
              <a:rPr lang="en-GB" dirty="0"/>
              <a:t>: The optimisation of GLCD support allows developers to create more sophisticated user interfaces with graphical elements, enhancing the usability and aesthetics of their projects.</a:t>
            </a:r>
            <a:endParaRPr lang="en-GB" sz="1400" dirty="0"/>
          </a:p>
          <a:p>
            <a:endParaRPr lang="en-GB" dirty="0"/>
          </a:p>
        </p:txBody>
      </p:sp>
    </p:spTree>
    <p:extLst>
      <p:ext uri="{BB962C8B-B14F-4D97-AF65-F5344CB8AC3E}">
        <p14:creationId xmlns:p14="http://schemas.microsoft.com/office/powerpoint/2010/main" val="3625601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Reliability Testing</a:t>
            </a:r>
          </a:p>
        </p:txBody>
      </p:sp>
      <p:sp>
        <p:nvSpPr>
          <p:cNvPr id="4" name="Content Placeholder 3"/>
          <p:cNvSpPr>
            <a:spLocks noGrp="1"/>
          </p:cNvSpPr>
          <p:nvPr>
            <p:ph idx="1"/>
          </p:nvPr>
        </p:nvSpPr>
        <p:spPr>
          <a:xfrm>
            <a:off x="551384" y="2636912"/>
            <a:ext cx="8596668" cy="2592288"/>
          </a:xfrm>
          <a:ln>
            <a:solidFill>
              <a:schemeClr val="tx1"/>
            </a:solidFill>
          </a:ln>
        </p:spPr>
        <p:txBody>
          <a:bodyPr>
            <a:noAutofit/>
          </a:bodyPr>
          <a:lstStyle/>
          <a:p>
            <a:pPr marL="0" indent="0" algn="ctr">
              <a:buNone/>
            </a:pPr>
            <a:r>
              <a:rPr lang="en-GB" sz="2800" dirty="0" smtClean="0"/>
              <a:t>This approach whilst has its risks.</a:t>
            </a:r>
          </a:p>
          <a:p>
            <a:pPr marL="0" indent="0" algn="ctr">
              <a:buNone/>
            </a:pPr>
            <a:endParaRPr lang="en-GB" sz="2800" dirty="0"/>
          </a:p>
          <a:p>
            <a:pPr marL="0" indent="0" algn="ctr">
              <a:buNone/>
            </a:pPr>
            <a:r>
              <a:rPr lang="en-GB" sz="2800" dirty="0" smtClean="0"/>
              <a:t>The reliability of the compiler and the tool chain has a proven track record in the context that </a:t>
            </a:r>
            <a:r>
              <a:rPr lang="en-GB" sz="2800" dirty="0" err="1" smtClean="0"/>
              <a:t>GCStudio</a:t>
            </a:r>
            <a:r>
              <a:rPr lang="en-GB" sz="2800" dirty="0" smtClean="0"/>
              <a:t> maintains user environments.</a:t>
            </a:r>
          </a:p>
        </p:txBody>
      </p:sp>
    </p:spTree>
    <p:extLst>
      <p:ext uri="{BB962C8B-B14F-4D97-AF65-F5344CB8AC3E}">
        <p14:creationId xmlns:p14="http://schemas.microsoft.com/office/powerpoint/2010/main" val="4148473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GCBASIC</a:t>
            </a:r>
            <a:endParaRPr lang="en-GB" dirty="0"/>
          </a:p>
        </p:txBody>
      </p:sp>
      <p:sp>
        <p:nvSpPr>
          <p:cNvPr id="3" name="Text Placeholder 2"/>
          <p:cNvSpPr>
            <a:spLocks noGrp="1"/>
          </p:cNvSpPr>
          <p:nvPr>
            <p:ph type="body" idx="1"/>
          </p:nvPr>
        </p:nvSpPr>
        <p:spPr/>
        <p:txBody>
          <a:bodyPr/>
          <a:lstStyle/>
          <a:p>
            <a:r>
              <a:rPr lang="en-GB" dirty="0" smtClean="0"/>
              <a:t>Reliability Testing</a:t>
            </a:r>
            <a:endParaRPr lang="en-GB" dirty="0"/>
          </a:p>
        </p:txBody>
      </p:sp>
    </p:spTree>
    <p:extLst>
      <p:ext uri="{BB962C8B-B14F-4D97-AF65-F5344CB8AC3E}">
        <p14:creationId xmlns:p14="http://schemas.microsoft.com/office/powerpoint/2010/main" val="1953044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GCstudioThemeLigh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C Basic Fonts">
      <a:majorFont>
        <a:latin typeface="Microsoft YaHei"/>
        <a:ea typeface=""/>
        <a:cs typeface=""/>
      </a:majorFont>
      <a:minorFont>
        <a:latin typeface="Corbel"/>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GCstudioThemeLight" id="{4C740F94-33C0-4EEC-9234-F56C348A0987}" vid="{A43F8B96-90D8-489D-B80F-92F9D6F351CC}"/>
    </a:ext>
  </a:extLst>
</a:theme>
</file>

<file path=docProps/app.xml><?xml version="1.0" encoding="utf-8"?>
<Properties xmlns="http://schemas.openxmlformats.org/officeDocument/2006/extended-properties" xmlns:vt="http://schemas.openxmlformats.org/officeDocument/2006/docPropsVTypes">
  <Template>GCstudioThemeLight</Template>
  <TotalTime>3031</TotalTime>
  <Words>381</Words>
  <Application>Microsoft Office PowerPoint</Application>
  <PresentationFormat>Custom</PresentationFormat>
  <Paragraphs>71</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GCstudioThemeLight</vt:lpstr>
      <vt:lpstr>GCBASIC</vt:lpstr>
      <vt:lpstr>GCBASIC Compiler</vt:lpstr>
      <vt:lpstr>Reliability Testing</vt:lpstr>
      <vt:lpstr>The core compiler</vt:lpstr>
      <vt:lpstr>Reliability Testing</vt:lpstr>
      <vt:lpstr>Reliability Testing</vt:lpstr>
      <vt:lpstr>Reliability Testing</vt:lpstr>
      <vt:lpstr>Reliability Testing</vt:lpstr>
      <vt:lpstr>GCBASIC</vt:lpstr>
    </vt:vector>
  </TitlesOfParts>
  <Company>ABA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AVRDx Support</dc:title>
  <dc:creator>admin</dc:creator>
  <cp:lastModifiedBy>admin</cp:lastModifiedBy>
  <cp:revision>42</cp:revision>
  <dcterms:created xsi:type="dcterms:W3CDTF">2024-08-11T08:11:38Z</dcterms:created>
  <dcterms:modified xsi:type="dcterms:W3CDTF">2024-12-17T12:30:27Z</dcterms:modified>
</cp:coreProperties>
</file>