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9" r:id="rId3"/>
    <p:sldId id="261" r:id="rId4"/>
    <p:sldId id="277" r:id="rId5"/>
    <p:sldId id="272" r:id="rId6"/>
    <p:sldId id="276" r:id="rId7"/>
    <p:sldId id="279" r:id="rId8"/>
    <p:sldId id="278" r:id="rId9"/>
    <p:sldId id="280" r:id="rId10"/>
    <p:sldId id="281" r:id="rId11"/>
    <p:sldId id="282" r:id="rId12"/>
    <p:sldId id="283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54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Compiler Control - #STARTUP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Compiler controls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The </a:t>
            </a:r>
            <a:r>
              <a:rPr lang="en-GB" dirty="0" smtClean="0"/>
              <a:t>compiler now </a:t>
            </a:r>
            <a:r>
              <a:rPr lang="en-GB" dirty="0"/>
              <a:t>supports the updating of the #</a:t>
            </a:r>
            <a:r>
              <a:rPr lang="en-GB" dirty="0" err="1"/>
              <a:t>startup</a:t>
            </a:r>
            <a:r>
              <a:rPr lang="en-GB" dirty="0"/>
              <a:t>(s) with your own routines, or even to cancel #</a:t>
            </a:r>
            <a:r>
              <a:rPr lang="en-GB" dirty="0" err="1"/>
              <a:t>startup</a:t>
            </a:r>
            <a:r>
              <a:rPr lang="en-GB" dirty="0"/>
              <a:t>(s).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compiler will search for all #</a:t>
            </a:r>
            <a:r>
              <a:rPr lang="en-GB" dirty="0" err="1"/>
              <a:t>startup</a:t>
            </a:r>
            <a:r>
              <a:rPr lang="en-GB" dirty="0"/>
              <a:t>(s) and update across all sources (libraries and includes). LCD.H is just an example.</a:t>
            </a:r>
          </a:p>
          <a:p>
            <a:endParaRPr lang="en-GB" dirty="0"/>
          </a:p>
          <a:p>
            <a:r>
              <a:rPr lang="en-GB" b="1" dirty="0" smtClean="0"/>
              <a:t>#DEFINE   INITLCD     </a:t>
            </a:r>
            <a:r>
              <a:rPr lang="en-GB" b="1" dirty="0" err="1" smtClean="0"/>
              <a:t>myINITLCD</a:t>
            </a:r>
            <a:endParaRPr lang="en-GB" b="1" dirty="0" smtClean="0"/>
          </a:p>
          <a:p>
            <a:pPr lvl="1"/>
            <a:r>
              <a:rPr lang="en-GB" dirty="0" smtClean="0"/>
              <a:t>This </a:t>
            </a:r>
            <a:r>
              <a:rPr lang="en-GB" dirty="0"/>
              <a:t>will change any reference in the </a:t>
            </a:r>
            <a:r>
              <a:rPr lang="en-GB" dirty="0" err="1"/>
              <a:t>LCD.h</a:t>
            </a:r>
            <a:r>
              <a:rPr lang="en-GB" dirty="0"/>
              <a:t> #</a:t>
            </a:r>
            <a:r>
              <a:rPr lang="en-GB" dirty="0" err="1"/>
              <a:t>startup</a:t>
            </a:r>
            <a:r>
              <a:rPr lang="en-GB" dirty="0"/>
              <a:t> INITLCD to #</a:t>
            </a:r>
            <a:r>
              <a:rPr lang="en-GB" dirty="0" err="1"/>
              <a:t>startup</a:t>
            </a:r>
            <a:r>
              <a:rPr lang="en-GB" dirty="0"/>
              <a:t> </a:t>
            </a:r>
            <a:r>
              <a:rPr lang="en-GB" dirty="0" err="1"/>
              <a:t>myINITLCD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 smtClean="0"/>
              <a:t>#DEFINE   INITLCD </a:t>
            </a:r>
          </a:p>
          <a:p>
            <a:pPr lvl="1"/>
            <a:r>
              <a:rPr lang="en-GB" dirty="0" smtClean="0"/>
              <a:t>With </a:t>
            </a:r>
            <a:r>
              <a:rPr lang="en-GB" dirty="0"/>
              <a:t>no second parameter would cancel any #</a:t>
            </a:r>
            <a:r>
              <a:rPr lang="en-GB" dirty="0" err="1"/>
              <a:t>startup</a:t>
            </a:r>
            <a:r>
              <a:rPr lang="en-GB" dirty="0"/>
              <a:t> in </a:t>
            </a:r>
            <a:r>
              <a:rPr lang="en-GB" dirty="0" err="1"/>
              <a:t>LCD.h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 smtClean="0"/>
              <a:t>#DEFINE   INITSYS     </a:t>
            </a:r>
            <a:r>
              <a:rPr lang="en-GB" b="1" dirty="0" err="1" smtClean="0"/>
              <a:t>myINITSYS</a:t>
            </a:r>
            <a:r>
              <a:rPr lang="en-GB" b="1" dirty="0" smtClean="0"/>
              <a:t> 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will change the default INITSYS to </a:t>
            </a:r>
            <a:r>
              <a:rPr lang="en-GB" dirty="0" err="1"/>
              <a:t>myINITSYS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 smtClean="0"/>
              <a:t>#DEFINE   INITSYS </a:t>
            </a:r>
          </a:p>
          <a:p>
            <a:pPr lvl="1"/>
            <a:r>
              <a:rPr lang="en-GB" dirty="0" smtClean="0"/>
              <a:t>This </a:t>
            </a:r>
            <a:r>
              <a:rPr lang="en-GB" dirty="0"/>
              <a:t>will remove the INITSYS from the initialisation of the microcontroller.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2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447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These new compiler controls give greater flexibility  to improve and ease the development of solutions.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43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678556" y="3853796"/>
            <a:ext cx="4457148" cy="860400"/>
          </a:xfrm>
        </p:spPr>
        <p:txBody>
          <a:bodyPr/>
          <a:lstStyle/>
          <a:p>
            <a:r>
              <a:rPr lang="en-GB" dirty="0" smtClean="0"/>
              <a:t>Compiler Control - #STARTUP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304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1400+ controllers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of Operations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#</a:t>
            </a:r>
            <a:r>
              <a:rPr lang="en-GB" dirty="0" err="1"/>
              <a:t>startup</a:t>
            </a:r>
            <a:r>
              <a:rPr lang="en-GB" dirty="0"/>
              <a:t> directive in GCBASIC allows for executing a routine immediately after system initialization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Key Features:</a:t>
            </a:r>
            <a:endParaRPr lang="en-GB" dirty="0"/>
          </a:p>
          <a:p>
            <a:pPr lvl="1"/>
            <a:r>
              <a:rPr lang="en-GB" b="1" dirty="0"/>
              <a:t>Initial Setup</a:t>
            </a:r>
            <a:r>
              <a:rPr lang="en-GB" dirty="0"/>
              <a:t>: Defines a subroutine that executes during the </a:t>
            </a:r>
            <a:r>
              <a:rPr lang="en-GB" dirty="0" err="1"/>
              <a:t>startup</a:t>
            </a:r>
            <a:r>
              <a:rPr lang="en-GB" dirty="0"/>
              <a:t> phase.</a:t>
            </a:r>
          </a:p>
          <a:p>
            <a:pPr lvl="1"/>
            <a:r>
              <a:rPr lang="en-GB" b="1" dirty="0"/>
              <a:t>Configuration</a:t>
            </a:r>
            <a:r>
              <a:rPr lang="en-GB" dirty="0"/>
              <a:t>: Used for setting up configurations and initializing variables.</a:t>
            </a:r>
          </a:p>
          <a:p>
            <a:pPr lvl="1"/>
            <a:r>
              <a:rPr lang="en-GB" b="1" dirty="0"/>
              <a:t>Automation</a:t>
            </a:r>
            <a:r>
              <a:rPr lang="en-GB" dirty="0"/>
              <a:t>: Ensures necessary initializations are automatically handled at </a:t>
            </a:r>
            <a:r>
              <a:rPr lang="en-GB" dirty="0" err="1"/>
              <a:t>startup</a:t>
            </a:r>
            <a:r>
              <a:rPr lang="en-GB" dirty="0"/>
              <a:t>.</a:t>
            </a:r>
          </a:p>
          <a:p>
            <a:r>
              <a:rPr lang="en-GB" b="1" dirty="0"/>
              <a:t>Benefits:</a:t>
            </a:r>
            <a:endParaRPr lang="en-GB" dirty="0"/>
          </a:p>
          <a:p>
            <a:pPr lvl="1"/>
            <a:r>
              <a:rPr lang="en-GB" b="1" dirty="0"/>
              <a:t>Streamlined Code</a:t>
            </a:r>
            <a:r>
              <a:rPr lang="en-GB" dirty="0"/>
              <a:t>: Reduces the need for manual initialization in the main program.</a:t>
            </a:r>
          </a:p>
          <a:p>
            <a:pPr lvl="1"/>
            <a:r>
              <a:rPr lang="en-GB" b="1" dirty="0"/>
              <a:t>Efficiency</a:t>
            </a:r>
            <a:r>
              <a:rPr lang="en-GB" dirty="0"/>
              <a:t>: Improves system performance by ensuring all essential setups are completed before the main execution.</a:t>
            </a:r>
          </a:p>
          <a:p>
            <a:pPr lvl="1"/>
            <a:r>
              <a:rPr lang="en-GB" b="1" dirty="0"/>
              <a:t>Readability</a:t>
            </a:r>
            <a:r>
              <a:rPr lang="en-GB" dirty="0"/>
              <a:t>: Enhances code readability by separating initialization code from the main program logic.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81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1384" y="908720"/>
            <a:ext cx="11161240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of Operations</a:t>
            </a:r>
            <a:endParaRPr lang="en-GB" dirty="0"/>
          </a:p>
        </p:txBody>
      </p:sp>
      <p:sp>
        <p:nvSpPr>
          <p:cNvPr id="4" name="Flowchart: Document 3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7132" y="2309616"/>
            <a:ext cx="5580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</a:t>
            </a:r>
            <a:r>
              <a:rPr lang="en-GB" dirty="0" err="1"/>
              <a:t>startup</a:t>
            </a:r>
            <a:r>
              <a:rPr lang="en-GB" dirty="0"/>
              <a:t> </a:t>
            </a:r>
            <a:r>
              <a:rPr lang="en-GB" i="1" dirty="0" err="1"/>
              <a:t>SubName</a:t>
            </a:r>
            <a:r>
              <a:rPr lang="en-GB" dirty="0"/>
              <a:t> </a:t>
            </a:r>
            <a:r>
              <a:rPr lang="en-GB" dirty="0" smtClean="0"/>
              <a:t>[, </a:t>
            </a:r>
            <a:r>
              <a:rPr lang="en-GB" i="1" dirty="0" smtClean="0"/>
              <a:t>priority</a:t>
            </a:r>
            <a:r>
              <a:rPr lang="en-GB" dirty="0"/>
              <a:t>] </a:t>
            </a:r>
            <a:endParaRPr lang="en-GB" dirty="0" smtClean="0"/>
          </a:p>
          <a:p>
            <a:endParaRPr lang="en-GB" b="1" dirty="0"/>
          </a:p>
          <a:p>
            <a:r>
              <a:rPr lang="en-GB" b="1" dirty="0" smtClean="0"/>
              <a:t>Explanation</a:t>
            </a:r>
            <a:r>
              <a:rPr lang="en-GB" b="1" dirty="0"/>
              <a:t>:</a:t>
            </a:r>
            <a:endParaRPr lang="en-GB" dirty="0"/>
          </a:p>
          <a:p>
            <a:r>
              <a:rPr lang="en-GB" dirty="0"/>
              <a:t>#</a:t>
            </a:r>
            <a:r>
              <a:rPr lang="en-GB" dirty="0" err="1"/>
              <a:t>startup</a:t>
            </a:r>
            <a:r>
              <a:rPr lang="en-GB" dirty="0"/>
              <a:t> is used in include files to automatically insert initialization routines. If a </a:t>
            </a:r>
            <a:r>
              <a:rPr lang="en-GB" dirty="0" smtClean="0"/>
              <a:t>DEFINE   or </a:t>
            </a:r>
            <a:r>
              <a:rPr lang="en-GB" dirty="0"/>
              <a:t>subroutine from the file is used in the program, then the specified subroutine will be called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priority to #</a:t>
            </a:r>
            <a:r>
              <a:rPr lang="en-GB" dirty="0" err="1"/>
              <a:t>startup</a:t>
            </a:r>
            <a:r>
              <a:rPr lang="en-GB" dirty="0"/>
              <a:t> support the setting of the priority of the subroutines for all the libraries in a project.</a:t>
            </a:r>
          </a:p>
          <a:p>
            <a:r>
              <a:rPr lang="en-GB" dirty="0"/>
              <a:t>Subroutines will be called in order from smallest to largest priority number.</a:t>
            </a: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11424" y="1772816"/>
            <a:ext cx="25967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Source and libraries files can contain many, many routines like SUBs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source file may have only ONE #</a:t>
            </a:r>
            <a:r>
              <a:rPr lang="en-GB" dirty="0" err="1" smtClean="0"/>
              <a:t>startup</a:t>
            </a:r>
            <a:r>
              <a:rPr lang="en-GB" dirty="0" smtClean="0"/>
              <a:t> SUB 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8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51384" y="908720"/>
            <a:ext cx="11161240" cy="5832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Concept of Operations</a:t>
            </a:r>
            <a:endParaRPr lang="en-GB" dirty="0"/>
          </a:p>
        </p:txBody>
      </p:sp>
      <p:sp>
        <p:nvSpPr>
          <p:cNvPr id="4" name="Flowchart: Document 3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85310" y="4869160"/>
            <a:ext cx="5580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LCD.H</a:t>
            </a:r>
            <a:br>
              <a:rPr lang="en-GB" b="1" dirty="0" smtClean="0"/>
            </a:br>
            <a:endParaRPr lang="en-GB" b="1" dirty="0" smtClean="0"/>
          </a:p>
          <a:p>
            <a:r>
              <a:rPr lang="en-GB" dirty="0" smtClean="0"/>
              <a:t>#</a:t>
            </a:r>
            <a:r>
              <a:rPr lang="en-GB" dirty="0" err="1" smtClean="0"/>
              <a:t>startup</a:t>
            </a:r>
            <a:r>
              <a:rPr lang="en-GB" dirty="0" smtClean="0"/>
              <a:t> INITLCD</a:t>
            </a:r>
            <a:endParaRPr lang="en-GB" dirty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985310" y="1553172"/>
            <a:ext cx="2596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USER PROGRAM</a:t>
            </a:r>
          </a:p>
          <a:p>
            <a:endParaRPr lang="en-GB" dirty="0" smtClean="0"/>
          </a:p>
          <a:p>
            <a:r>
              <a:rPr lang="en-GB" dirty="0" smtClean="0"/>
              <a:t>#</a:t>
            </a:r>
            <a:r>
              <a:rPr lang="en-GB" dirty="0" err="1" smtClean="0"/>
              <a:t>startup</a:t>
            </a:r>
            <a:r>
              <a:rPr lang="en-GB" dirty="0" smtClean="0"/>
              <a:t> </a:t>
            </a:r>
            <a:r>
              <a:rPr lang="en-GB" dirty="0" err="1" smtClean="0"/>
              <a:t>PPSInit</a:t>
            </a:r>
            <a:r>
              <a:rPr lang="en-GB" dirty="0" smtClean="0"/>
              <a:t>, 85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5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My eBay purchase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However….in practice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have a new </a:t>
            </a:r>
            <a:r>
              <a:rPr lang="en-GB" dirty="0" smtClean="0"/>
              <a:t>LCD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GCBASIC LCD routines fail to </a:t>
            </a:r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You </a:t>
            </a:r>
            <a:r>
              <a:rPr lang="en-GB" dirty="0"/>
              <a:t>want to write your own LCD initialise routine, but you want to ensure the GCBASIC standard INITLCD() does not operate before your own LCD initialise </a:t>
            </a:r>
            <a:r>
              <a:rPr lang="en-GB" dirty="0" smtClean="0"/>
              <a:t>routine</a:t>
            </a:r>
          </a:p>
          <a:p>
            <a:pPr lvl="1"/>
            <a:r>
              <a:rPr lang="en-GB" dirty="0" smtClean="0"/>
              <a:t>How </a:t>
            </a:r>
            <a:r>
              <a:rPr lang="en-GB" dirty="0"/>
              <a:t>to do this</a:t>
            </a:r>
            <a:r>
              <a:rPr lang="en-GB" dirty="0" smtClean="0"/>
              <a:t>?</a:t>
            </a:r>
          </a:p>
          <a:p>
            <a:r>
              <a:rPr lang="en-GB" dirty="0"/>
              <a:t>You want to write your own INITSYS routine.  </a:t>
            </a:r>
            <a:endParaRPr lang="en-GB" dirty="0" smtClean="0"/>
          </a:p>
          <a:p>
            <a:pPr lvl="1"/>
            <a:r>
              <a:rPr lang="en-GB" dirty="0" smtClean="0"/>
              <a:t>You </a:t>
            </a:r>
            <a:r>
              <a:rPr lang="en-GB" dirty="0"/>
              <a:t>can add your own routine to initialise the </a:t>
            </a:r>
            <a:r>
              <a:rPr lang="en-GB" dirty="0" err="1"/>
              <a:t>microntroller</a:t>
            </a:r>
            <a:r>
              <a:rPr lang="en-GB" dirty="0"/>
              <a:t> but the default INITSYS would always be called in the ASM</a:t>
            </a:r>
            <a:r>
              <a:rPr lang="en-GB" dirty="0" smtClean="0"/>
              <a:t>.</a:t>
            </a:r>
          </a:p>
          <a:p>
            <a:pPr lvl="1"/>
            <a:r>
              <a:rPr lang="en-GB" dirty="0"/>
              <a:t>How to do this?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97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Schematic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624013"/>
            <a:ext cx="11536363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875884"/>
      </p:ext>
    </p:extLst>
  </p:cSld>
  <p:clrMapOvr>
    <a:masterClrMapping/>
  </p:clrMapOvr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3049</TotalTime>
  <Words>540</Words>
  <Application>Microsoft Office PowerPoint</Application>
  <PresentationFormat>Custom</PresentationFormat>
  <Paragraphs>90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GCstudioThemeLight</vt:lpstr>
      <vt:lpstr>GCBASIC</vt:lpstr>
      <vt:lpstr>GCBASIC Compiler</vt:lpstr>
      <vt:lpstr>The core compiler</vt:lpstr>
      <vt:lpstr>Concept of Operations</vt:lpstr>
      <vt:lpstr>Concept of Operations</vt:lpstr>
      <vt:lpstr>Concept of Operations</vt:lpstr>
      <vt:lpstr>My eBay purchase</vt:lpstr>
      <vt:lpstr>However….in practice</vt:lpstr>
      <vt:lpstr>Schematic</vt:lpstr>
      <vt:lpstr>Compiler controls</vt:lpstr>
      <vt:lpstr>Lab</vt:lpstr>
      <vt:lpstr>Summary</vt:lpstr>
      <vt:lpstr>GCBASIC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44</cp:revision>
  <dcterms:created xsi:type="dcterms:W3CDTF">2024-08-11T08:11:38Z</dcterms:created>
  <dcterms:modified xsi:type="dcterms:W3CDTF">2024-12-26T10:12:32Z</dcterms:modified>
</cp:coreProperties>
</file>