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342" r:id="rId9"/>
    <p:sldId id="348" r:id="rId10"/>
    <p:sldId id="350" r:id="rId11"/>
    <p:sldId id="345" r:id="rId12"/>
    <p:sldId id="349" r:id="rId13"/>
    <p:sldId id="346" r:id="rId14"/>
    <p:sldId id="351" r:id="rId15"/>
    <p:sldId id="347" r:id="rId16"/>
    <p:sldId id="288" r:id="rId17"/>
    <p:sldId id="330" r:id="rId18"/>
    <p:sldId id="327" r:id="rId19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3471A-AA0F-4CD3-BA89-C1C7FB68C6D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73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drain" TargetMode="External"/><Relationship Id="rId2" Type="http://schemas.openxmlformats.org/officeDocument/2006/relationships/hyperlink" Target="https://en.wikipedia.org/wiki/Open_colle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esistor" TargetMode="External"/><Relationship Id="rId4" Type="http://schemas.openxmlformats.org/officeDocument/2006/relationships/hyperlink" Target="https://en.wikipedia.org/wiki/Pull-up_resisto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44617" y="2776047"/>
            <a:ext cx="3523727" cy="645300"/>
          </a:xfrm>
        </p:spPr>
        <p:txBody>
          <a:bodyPr>
            <a:normAutofit/>
          </a:bodyPr>
          <a:lstStyle/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12 - GLCD Operations using I2C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Domain – VDDIO2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7574"/>
            <a:ext cx="4680520" cy="408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15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555526"/>
            <a:ext cx="1910822" cy="216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4893568" y="651922"/>
            <a:ext cx="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00816" y="662206"/>
            <a:ext cx="126529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158488" y="669826"/>
            <a:ext cx="52144" cy="324953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015488" y="906046"/>
            <a:ext cx="11440" cy="1676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5940152" y="895028"/>
            <a:ext cx="35476" cy="297933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04048" y="895028"/>
            <a:ext cx="9361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28184" y="1903140"/>
            <a:ext cx="79060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CLOCK</a:t>
            </a:r>
          </a:p>
          <a:p>
            <a:pPr algn="ctr"/>
            <a:r>
              <a:rPr lang="en-GB" i="1" dirty="0" smtClean="0"/>
              <a:t>---------</a:t>
            </a:r>
          </a:p>
          <a:p>
            <a:pPr algn="ctr"/>
            <a:r>
              <a:rPr lang="en-GB" i="1" dirty="0" smtClean="0"/>
              <a:t>SCL</a:t>
            </a:r>
            <a:endParaRPr lang="en-GB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148064" y="2640742"/>
            <a:ext cx="79060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</a:t>
            </a:r>
          </a:p>
          <a:p>
            <a:r>
              <a:rPr lang="en-GB" i="1" dirty="0" smtClean="0"/>
              <a:t>---------</a:t>
            </a:r>
            <a:endParaRPr lang="en-GB" dirty="0" smtClean="0"/>
          </a:p>
          <a:p>
            <a:pPr algn="ctr"/>
            <a:r>
              <a:rPr lang="en-GB" i="1" dirty="0" smtClean="0"/>
              <a:t>SDA</a:t>
            </a:r>
            <a:endParaRPr lang="en-GB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2335"/>
          <a:stretch>
            <a:fillRect/>
          </a:stretch>
        </p:blipFill>
        <p:spPr bwMode="auto">
          <a:xfrm>
            <a:off x="827584" y="1997561"/>
            <a:ext cx="2047875" cy="12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244352" y="1691987"/>
            <a:ext cx="540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280840" y="3024723"/>
            <a:ext cx="165618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23728" y="2848957"/>
            <a:ext cx="0" cy="1630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95413" y="2552095"/>
            <a:ext cx="0" cy="48101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85912" y="2544952"/>
            <a:ext cx="2382" cy="63579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71712" y="2835465"/>
            <a:ext cx="0" cy="34528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259632" y="3175982"/>
            <a:ext cx="1626443" cy="142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92" y="3795886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9512" y="1131590"/>
            <a:ext cx="604867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I2C sequence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275606"/>
            <a:ext cx="5760640" cy="456216"/>
            <a:chOff x="179512" y="2643758"/>
            <a:chExt cx="5760640" cy="456216"/>
          </a:xfrm>
        </p:grpSpPr>
        <p:sp>
          <p:nvSpPr>
            <p:cNvPr id="6" name="Rectangle 5"/>
            <p:cNvSpPr/>
            <p:nvPr/>
          </p:nvSpPr>
          <p:spPr>
            <a:xfrm>
              <a:off x="179512" y="2667926"/>
              <a:ext cx="1224136" cy="43204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i2cStart</a:t>
              </a:r>
              <a:endParaRPr lang="en-GB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91680" y="2667926"/>
              <a:ext cx="1224136" cy="43204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i2cSend Address</a:t>
              </a:r>
              <a:endParaRPr lang="en-GB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3848" y="2667926"/>
              <a:ext cx="1224136" cy="43204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i2cSend</a:t>
              </a:r>
            </a:p>
            <a:p>
              <a:pPr algn="ctr"/>
              <a:r>
                <a:rPr lang="en-GB" sz="1600" dirty="0" smtClean="0"/>
                <a:t>Data</a:t>
              </a:r>
              <a:endParaRPr lang="en-GB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6016" y="2643758"/>
              <a:ext cx="1224136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i2cStop</a:t>
              </a:r>
              <a:endParaRPr lang="en-GB" sz="16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971600" y="1995686"/>
            <a:ext cx="5040560" cy="3096344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rmAutofit/>
          </a:bodyPr>
          <a:lstStyle/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Indicated by a high-to-low transition on the SDA line while SCL is high.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signals the beginning of communication.</a:t>
            </a:r>
          </a:p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(Address):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sends the </a:t>
            </a:r>
            <a:r>
              <a:rPr lang="en-GB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address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slave </a:t>
            </a:r>
            <a:r>
              <a:rPr lang="en-GB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device including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the Read/Write bit.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Slave responds with an Acknowledgment (ACK) bit.</a:t>
            </a:r>
          </a:p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(Data):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sends or receives data bytes.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byte is followed by an Acknowledgment (ACK) from the receiver.</a:t>
            </a:r>
          </a:p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Stop Condition: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Indicated by a low-to-high transition on the SDA line while SCL is high.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signals the end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751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9542"/>
            <a:ext cx="4953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419622"/>
            <a:ext cx="4896544" cy="356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51470"/>
            <a:ext cx="2088282" cy="121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2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123478"/>
            <a:ext cx="7308304" cy="4731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1118297" y="450715"/>
            <a:ext cx="6370491" cy="4196450"/>
            <a:chOff x="506737" y="738747"/>
            <a:chExt cx="6370491" cy="4196450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805441" y="1222581"/>
              <a:ext cx="7213" cy="32094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838272" y="1267982"/>
              <a:ext cx="0" cy="16674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06737" y="1468273"/>
              <a:ext cx="6370490" cy="1246085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smtClean="0"/>
                <a:t>r</a:t>
              </a:r>
              <a:endParaRPr lang="en-GB" sz="1200" dirty="0"/>
            </a:p>
          </p:txBody>
        </p:sp>
        <p:cxnSp>
          <p:nvCxnSpPr>
            <p:cNvPr id="39" name="Straight Connector 38"/>
            <p:cNvCxnSpPr>
              <a:stCxn id="11" idx="2"/>
            </p:cNvCxnSpPr>
            <p:nvPr/>
          </p:nvCxnSpPr>
          <p:spPr>
            <a:xfrm flipH="1">
              <a:off x="1929213" y="1262641"/>
              <a:ext cx="6944" cy="31598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06738" y="2935481"/>
              <a:ext cx="6370490" cy="1144068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smtClean="0"/>
                <a:t>r</a:t>
              </a:r>
              <a:endParaRPr lang="en-GB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6841" y="762713"/>
              <a:ext cx="2718632" cy="499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smtClean="0"/>
                <a:t>User Program</a:t>
              </a:r>
              <a:endParaRPr lang="en-GB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6841" y="1511539"/>
              <a:ext cx="2147132" cy="4999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141" y="1625839"/>
              <a:ext cx="2147132" cy="4999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5441" y="1740139"/>
              <a:ext cx="2147132" cy="4999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9741" y="1854439"/>
              <a:ext cx="2147132" cy="4999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4041" y="1968739"/>
              <a:ext cx="2147132" cy="4999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48341" y="2083039"/>
              <a:ext cx="2147132" cy="4999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smtClean="0"/>
                <a:t>Libraries - 125</a:t>
              </a:r>
              <a:endParaRPr lang="en-GB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6841" y="2998507"/>
              <a:ext cx="2147132" cy="49992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1141" y="3112807"/>
              <a:ext cx="2147132" cy="49992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5441" y="3227107"/>
              <a:ext cx="2147132" cy="49992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9741" y="3341407"/>
              <a:ext cx="2147132" cy="49992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34041" y="3455707"/>
              <a:ext cx="2147132" cy="49992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err="1" smtClean="0"/>
                <a:t>Lowlevel</a:t>
              </a:r>
              <a:r>
                <a:rPr lang="en-GB" sz="1200" dirty="0" smtClean="0"/>
                <a:t> - 26</a:t>
              </a:r>
              <a:endParaRPr lang="en-GB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69812" y="738747"/>
              <a:ext cx="980897" cy="207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/>
                <a:t>User Functions</a:t>
              </a:r>
              <a:endParaRPr lang="en-GB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6841" y="4422449"/>
              <a:ext cx="2880734" cy="5127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Microcontroller specific solution (.HEX)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81830" y="1081845"/>
              <a:ext cx="980897" cy="228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/>
                <a:t>Converters</a:t>
              </a:r>
              <a:endParaRPr lang="en-GB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01910" y="768054"/>
              <a:ext cx="2147132" cy="499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smtClean="0"/>
                <a:t>External Sources </a:t>
              </a:r>
            </a:p>
            <a:p>
              <a:pPr algn="ctr"/>
              <a:r>
                <a:rPr lang="en-GB" sz="1200" dirty="0" smtClean="0"/>
                <a:t>DB, BMP, Version control…</a:t>
              </a:r>
              <a:endParaRPr lang="en-GB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01910" y="1790343"/>
              <a:ext cx="2147132" cy="4999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smtClean="0"/>
                <a:t>7 segment, GLCD, Maths…</a:t>
              </a:r>
              <a:endParaRPr lang="en-GB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01910" y="3257551"/>
              <a:ext cx="2147132" cy="49992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smtClean="0"/>
                <a:t>USART, I2C, SPI….</a:t>
              </a:r>
              <a:endParaRPr lang="en-GB" sz="12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084047" y="2468667"/>
              <a:ext cx="0" cy="6441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40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Using PPS select the I</a:t>
            </a:r>
            <a:r>
              <a:rPr lang="en-GB" baseline="30000" dirty="0" smtClean="0"/>
              <a:t>2</a:t>
            </a:r>
            <a:r>
              <a:rPr lang="en-GB" dirty="0" smtClean="0"/>
              <a:t>C ports</a:t>
            </a:r>
          </a:p>
          <a:p>
            <a:pPr lvl="1"/>
            <a:r>
              <a:rPr lang="en-GB" dirty="0" smtClean="0"/>
              <a:t>Using PPS select the serial USART port</a:t>
            </a:r>
          </a:p>
          <a:p>
            <a:pPr lvl="1"/>
            <a:r>
              <a:rPr lang="en-GB" dirty="0" smtClean="0"/>
              <a:t>Set up the I</a:t>
            </a:r>
            <a:r>
              <a:rPr lang="en-GB" baseline="30000" dirty="0" smtClean="0"/>
              <a:t>2</a:t>
            </a:r>
            <a:r>
              <a:rPr lang="en-GB" dirty="0" smtClean="0"/>
              <a:t>C </a:t>
            </a:r>
          </a:p>
          <a:p>
            <a:pPr lvl="1"/>
            <a:r>
              <a:rPr lang="en-GB" dirty="0" smtClean="0"/>
              <a:t>Review demonstrations and see the results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9821"/>
              </p:ext>
            </p:extLst>
          </p:nvPr>
        </p:nvGraphicFramePr>
        <p:xfrm>
          <a:off x="1259632" y="3291830"/>
          <a:ext cx="5328591" cy="151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862"/>
                <a:gridCol w="1321805"/>
                <a:gridCol w="2747924"/>
              </a:tblGrid>
              <a:tr h="144016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Demo</a:t>
                      </a:r>
                      <a:r>
                        <a:rPr lang="en-GB" sz="1000" baseline="0" dirty="0" smtClean="0"/>
                        <a:t> number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Focus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Shows</a:t>
                      </a:r>
                      <a:r>
                        <a:rPr lang="en-GB" sz="1000" baseline="0" dirty="0" smtClean="0"/>
                        <a:t> </a:t>
                      </a:r>
                      <a:endParaRPr lang="en-GB" sz="1000" dirty="0"/>
                    </a:p>
                  </a:txBody>
                  <a:tcPr/>
                </a:tc>
              </a:tr>
              <a:tr h="37655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180</a:t>
                      </a:r>
                      <a:r>
                        <a:rPr lang="en-GB" sz="1000" baseline="0" dirty="0" smtClean="0"/>
                        <a:t> &amp; 190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128x32 &amp; 128x64</a:t>
                      </a:r>
                      <a:r>
                        <a:rPr lang="en-GB" sz="1000" baseline="0" dirty="0" smtClean="0"/>
                        <a:t> capability demos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Primitives</a:t>
                      </a:r>
                    </a:p>
                    <a:p>
                      <a:r>
                        <a:rPr lang="en-GB" sz="1000" dirty="0" smtClean="0"/>
                        <a:t>Memory</a:t>
                      </a:r>
                      <a:r>
                        <a:rPr lang="en-GB" sz="1000" baseline="0" dirty="0" smtClean="0"/>
                        <a:t> usage &amp; Transactions</a:t>
                      </a:r>
                      <a:endParaRPr lang="en-GB" sz="1000" dirty="0"/>
                    </a:p>
                  </a:txBody>
                  <a:tcPr/>
                </a:tc>
              </a:tr>
              <a:tr h="239322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200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BMP</a:t>
                      </a:r>
                      <a:r>
                        <a:rPr lang="en-GB" sz="1000" baseline="0" dirty="0" smtClean="0"/>
                        <a:t> converter 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Converter</a:t>
                      </a:r>
                      <a:endParaRPr lang="en-GB" sz="1000" dirty="0"/>
                    </a:p>
                  </a:txBody>
                  <a:tcPr/>
                </a:tc>
              </a:tr>
              <a:tr h="273724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Sprite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Expose</a:t>
                      </a:r>
                      <a:r>
                        <a:rPr lang="en-GB" sz="1000" baseline="0" dirty="0" smtClean="0"/>
                        <a:t> buffer and custom I2C subroutine</a:t>
                      </a:r>
                      <a:endParaRPr lang="en-GB" sz="1000" dirty="0"/>
                    </a:p>
                  </a:txBody>
                  <a:tcPr/>
                </a:tc>
              </a:tr>
              <a:tr h="35241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Voltmeter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Trig2places</a:t>
                      </a:r>
                      <a:r>
                        <a:rPr lang="en-GB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Low level GLCD commands</a:t>
                      </a:r>
                      <a:endParaRPr lang="en-GB" sz="10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22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</a:t>
            </a:r>
            <a:r>
              <a:rPr lang="en-GB" sz="1100" dirty="0" smtClean="0"/>
              <a:t>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</a:t>
            </a:r>
            <a:r>
              <a:rPr lang="en-GB" sz="1100" b="1" dirty="0" smtClean="0"/>
              <a:t>SPI </a:t>
            </a:r>
            <a:r>
              <a:rPr lang="en-GB" sz="1100" b="1" dirty="0"/>
              <a:t>GCLD </a:t>
            </a:r>
            <a:r>
              <a:rPr lang="en-GB" sz="1100" b="1" dirty="0" smtClean="0"/>
              <a:t>display </a:t>
            </a:r>
            <a:r>
              <a:rPr lang="en-GB" sz="1100" b="1" dirty="0"/>
              <a:t>solutions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0749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12 - GLCD Operations using I2C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12 - GLCD Operations using I2C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12/2/2024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Analog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</a:t>
            </a:r>
            <a:r>
              <a:rPr lang="en-GB" sz="1100" b="1" dirty="0" smtClean="0"/>
              <a:t>I2C </a:t>
            </a:r>
            <a:r>
              <a:rPr lang="en-GB" sz="1100" b="1" dirty="0"/>
              <a:t>GCLD </a:t>
            </a:r>
            <a:r>
              <a:rPr lang="en-GB" sz="1100" b="1" dirty="0" smtClean="0"/>
              <a:t>display solutions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07654"/>
            <a:ext cx="6447501" cy="2744167"/>
          </a:xfrm>
        </p:spPr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18FxxQ24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</a:t>
            </a:r>
            <a:r>
              <a:rPr lang="en-GB" dirty="0" err="1" smtClean="0"/>
              <a:t>SWITCHes</a:t>
            </a:r>
            <a:r>
              <a:rPr lang="en-GB" dirty="0" smtClean="0"/>
              <a:t> connected</a:t>
            </a:r>
          </a:p>
          <a:p>
            <a:pPr marL="778521" lvl="1" indent="-478483"/>
            <a:r>
              <a:rPr lang="en-GB" dirty="0" smtClean="0"/>
              <a:t>You have a USB/TTL converter</a:t>
            </a:r>
          </a:p>
          <a:p>
            <a:pPr marL="778521" lvl="1" indent="-478483"/>
            <a:r>
              <a:rPr lang="en-GB" dirty="0" smtClean="0"/>
              <a:t>GLCD i2C device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 uses two bidirectional </a:t>
            </a:r>
            <a:r>
              <a:rPr lang="en-GB" dirty="0" smtClean="0">
                <a:hlinkClick r:id="rId2" tooltip="Open collector"/>
              </a:rPr>
              <a:t>open collector</a:t>
            </a:r>
            <a:r>
              <a:rPr lang="en-GB" dirty="0" smtClean="0"/>
              <a:t> or </a:t>
            </a:r>
            <a:r>
              <a:rPr lang="en-GB" dirty="0" smtClean="0">
                <a:hlinkClick r:id="rId3" tooltip="Open drain"/>
              </a:rPr>
              <a:t>open drain</a:t>
            </a:r>
            <a:r>
              <a:rPr lang="en-GB" dirty="0" smtClean="0"/>
              <a:t> lines </a:t>
            </a:r>
            <a:r>
              <a:rPr lang="en-GB" dirty="0" smtClean="0">
                <a:hlinkClick r:id="rId4" tooltip="Pull-up resistor"/>
              </a:rPr>
              <a:t>pulled up</a:t>
            </a:r>
            <a:r>
              <a:rPr lang="en-GB" dirty="0" smtClean="0"/>
              <a:t> with </a:t>
            </a:r>
            <a:r>
              <a:rPr lang="en-GB" dirty="0" smtClean="0">
                <a:hlinkClick r:id="rId5" tooltip="Resistor"/>
              </a:rPr>
              <a:t>resistors</a:t>
            </a:r>
            <a:endParaRPr lang="en-GB" dirty="0" smtClean="0"/>
          </a:p>
          <a:p>
            <a:pPr lvl="1"/>
            <a:r>
              <a:rPr lang="en-GB" dirty="0" smtClean="0"/>
              <a:t>Serial Data Line (SDA) </a:t>
            </a:r>
          </a:p>
          <a:p>
            <a:pPr lvl="1"/>
            <a:r>
              <a:rPr lang="en-GB" dirty="0" smtClean="0"/>
              <a:t>Serial Clock Line (SCL)</a:t>
            </a:r>
          </a:p>
          <a:p>
            <a:endParaRPr lang="en-GB" dirty="0" smtClean="0"/>
          </a:p>
          <a:p>
            <a:r>
              <a:rPr lang="en-GB" dirty="0" smtClean="0"/>
              <a:t>Typical voltages used are +5 V or +3.3 V, although systems with other voltages are permitted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07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&amp; resistors</a:t>
            </a:r>
          </a:p>
          <a:p>
            <a:r>
              <a:rPr lang="en-GB" dirty="0" smtClean="0"/>
              <a:t>I2c device and circuit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1295349"/>
            <a:ext cx="4356653" cy="3508649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----------------SW----------ADC-- 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-^--TX------SCL-SDA--------------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You must apply correct Voltage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------------------PORTE-----------------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-----------------3---------------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2131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14858</TotalTime>
  <Words>739</Words>
  <Application>Microsoft Office PowerPoint</Application>
  <PresentationFormat>On-screen Show (16:9)</PresentationFormat>
  <Paragraphs>185</Paragraphs>
  <Slides>18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Prerequisites </vt:lpstr>
      <vt:lpstr>I2C</vt:lpstr>
      <vt:lpstr>Hardware</vt:lpstr>
      <vt:lpstr>Power Domain – VDDIO2</vt:lpstr>
      <vt:lpstr>Setup</vt:lpstr>
      <vt:lpstr>I2C sequence</vt:lpstr>
      <vt:lpstr>I2C</vt:lpstr>
      <vt:lpstr>PowerPoint Presentation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761</cp:revision>
  <dcterms:created xsi:type="dcterms:W3CDTF">2019-01-08T20:03:06Z</dcterms:created>
  <dcterms:modified xsi:type="dcterms:W3CDTF">2024-12-02T11:17:27Z</dcterms:modified>
</cp:coreProperties>
</file>