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305" r:id="rId3"/>
    <p:sldId id="306" r:id="rId4"/>
    <p:sldId id="307" r:id="rId5"/>
    <p:sldId id="308" r:id="rId6"/>
    <p:sldId id="304" r:id="rId7"/>
    <p:sldId id="313" r:id="rId8"/>
    <p:sldId id="309" r:id="rId9"/>
    <p:sldId id="302" r:id="rId10"/>
    <p:sldId id="310" r:id="rId11"/>
    <p:sldId id="293" r:id="rId12"/>
    <p:sldId id="295" r:id="rId13"/>
    <p:sldId id="312" r:id="rId14"/>
    <p:sldId id="297" r:id="rId15"/>
    <p:sldId id="298" r:id="rId16"/>
    <p:sldId id="296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0000"/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47" autoAdjust="0"/>
    <p:restoredTop sz="94660"/>
  </p:normalViewPr>
  <p:slideViewPr>
    <p:cSldViewPr>
      <p:cViewPr>
        <p:scale>
          <a:sx n="200" d="100"/>
          <a:sy n="200" d="100"/>
        </p:scale>
        <p:origin x="-72" y="7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31/10/2024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31/10/2024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2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31/10/2024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drain" TargetMode="External"/><Relationship Id="rId2" Type="http://schemas.openxmlformats.org/officeDocument/2006/relationships/hyperlink" Target="https://en.wikipedia.org/wiki/Ope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sistor" TargetMode="External"/><Relationship Id="rId4" Type="http://schemas.openxmlformats.org/officeDocument/2006/relationships/hyperlink" Target="https://en.wikipedia.org/wiki/Pull-up_resisto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October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1478" y="3304024"/>
            <a:ext cx="3151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I2C discovery!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77475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23478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8332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Using PPS select the I</a:t>
            </a:r>
            <a:r>
              <a:rPr lang="en-GB" baseline="30000" dirty="0" smtClean="0"/>
              <a:t>2</a:t>
            </a:r>
            <a:r>
              <a:rPr lang="en-GB" dirty="0" smtClean="0"/>
              <a:t>C ports</a:t>
            </a:r>
          </a:p>
          <a:p>
            <a:pPr lvl="1"/>
            <a:r>
              <a:rPr lang="en-GB" dirty="0" smtClean="0"/>
              <a:t>Using PPS select the serial USART port</a:t>
            </a:r>
          </a:p>
          <a:p>
            <a:pPr lvl="1"/>
            <a:r>
              <a:rPr lang="en-GB" dirty="0" smtClean="0"/>
              <a:t>Set up the I</a:t>
            </a:r>
            <a:r>
              <a:rPr lang="en-GB" baseline="30000" dirty="0" smtClean="0"/>
              <a:t>2</a:t>
            </a:r>
            <a:r>
              <a:rPr lang="en-GB" dirty="0" smtClean="0"/>
              <a:t>C </a:t>
            </a:r>
          </a:p>
          <a:p>
            <a:pPr lvl="1"/>
            <a:r>
              <a:rPr lang="en-GB" dirty="0" smtClean="0"/>
              <a:t>Review the code</a:t>
            </a:r>
          </a:p>
          <a:p>
            <a:pPr lvl="1"/>
            <a:r>
              <a:rPr lang="en-GB" dirty="0" smtClean="0"/>
              <a:t>See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three </a:t>
            </a:r>
            <a:r>
              <a:rPr lang="en-GB" sz="1100" b="1" dirty="0" smtClean="0"/>
              <a:t>LED</a:t>
            </a:r>
            <a:r>
              <a:rPr lang="en-GB" sz="1100" dirty="0" smtClean="0"/>
              <a:t>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</a:t>
            </a:r>
            <a:r>
              <a:rPr lang="en-GB" sz="1100" dirty="0" smtClean="0"/>
              <a:t>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</a:t>
            </a:r>
            <a:r>
              <a:rPr lang="en-GB" sz="1100" dirty="0" smtClean="0"/>
              <a:t> – make the </a:t>
            </a:r>
            <a:r>
              <a:rPr lang="en-GB" sz="1100" b="1" dirty="0" smtClean="0"/>
              <a:t>LEDs</a:t>
            </a:r>
            <a:r>
              <a:rPr lang="en-GB" sz="1100" dirty="0" smtClean="0"/>
              <a:t> flash in a </a:t>
            </a:r>
            <a:r>
              <a:rPr lang="en-GB" sz="1100" b="1" dirty="0" smtClean="0"/>
              <a:t>sequence</a:t>
            </a:r>
            <a:r>
              <a:rPr lang="en-GB" sz="1100" dirty="0" smtClean="0"/>
              <a:t>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b="1" dirty="0" err="1"/>
              <a:t>EEProm</a:t>
            </a:r>
            <a:r>
              <a:rPr lang="en-GB" sz="1100" dirty="0"/>
              <a:t> – showing values on the serial </a:t>
            </a:r>
            <a:r>
              <a:rPr lang="en-GB" sz="1100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</a:t>
            </a:r>
            <a:r>
              <a:rPr lang="en-GB" sz="1100" b="1" dirty="0" smtClean="0"/>
              <a:t>I2C</a:t>
            </a:r>
            <a:r>
              <a:rPr lang="en-GB" sz="1100" dirty="0" smtClean="0"/>
              <a:t>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386422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23478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October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1478" y="3304024"/>
            <a:ext cx="3151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I2C discovery!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 rot="20086959">
            <a:off x="-411468" y="2401715"/>
            <a:ext cx="10140405" cy="707886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Microchip have 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changed operations 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I2C again!!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8051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</a:t>
            </a:r>
            <a:r>
              <a:rPr lang="en-GB" sz="1100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871203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</a:t>
            </a:r>
            <a:r>
              <a:rPr lang="en-GB" b="1" dirty="0" smtClean="0"/>
              <a:t>I2C</a:t>
            </a:r>
            <a:r>
              <a:rPr lang="en-GB" dirty="0" smtClean="0"/>
              <a:t>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00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960440" cy="191716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/>
          </a:p>
          <a:p>
            <a:r>
              <a:rPr lang="en-GB" dirty="0" smtClean="0"/>
              <a:t>GCBASIC simplifies the use of I2C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1013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 uses two bidirectional </a:t>
            </a:r>
            <a:r>
              <a:rPr lang="en-GB" dirty="0" smtClean="0">
                <a:hlinkClick r:id="rId2" tooltip="Open collector"/>
              </a:rPr>
              <a:t>open collector</a:t>
            </a:r>
            <a:r>
              <a:rPr lang="en-GB" dirty="0" smtClean="0"/>
              <a:t> or </a:t>
            </a:r>
            <a:r>
              <a:rPr lang="en-GB" dirty="0" smtClean="0">
                <a:hlinkClick r:id="rId3" tooltip="Open drain"/>
              </a:rPr>
              <a:t>open drain</a:t>
            </a:r>
            <a:r>
              <a:rPr lang="en-GB" dirty="0" smtClean="0"/>
              <a:t> lines </a:t>
            </a:r>
            <a:r>
              <a:rPr lang="en-GB" dirty="0" smtClean="0">
                <a:hlinkClick r:id="rId4" tooltip="Pull-up resistor"/>
              </a:rPr>
              <a:t>pulled up</a:t>
            </a:r>
            <a:r>
              <a:rPr lang="en-GB" dirty="0" smtClean="0"/>
              <a:t> with </a:t>
            </a:r>
            <a:r>
              <a:rPr lang="en-GB" dirty="0" smtClean="0">
                <a:hlinkClick r:id="rId5" tooltip="Resistor"/>
              </a:rPr>
              <a:t>resistors</a:t>
            </a:r>
            <a:endParaRPr lang="en-GB" dirty="0" smtClean="0"/>
          </a:p>
          <a:p>
            <a:pPr lvl="1"/>
            <a:r>
              <a:rPr lang="en-GB" dirty="0" smtClean="0"/>
              <a:t>Serial Data Line (SDA) </a:t>
            </a:r>
          </a:p>
          <a:p>
            <a:pPr lvl="1"/>
            <a:r>
              <a:rPr lang="en-GB" dirty="0" smtClean="0"/>
              <a:t>Serial Clock Line (SCL)</a:t>
            </a:r>
          </a:p>
          <a:p>
            <a:endParaRPr lang="en-GB" dirty="0" smtClean="0"/>
          </a:p>
          <a:p>
            <a:r>
              <a:rPr lang="en-GB" dirty="0" smtClean="0"/>
              <a:t>Typical voltages used are +5 V or +3.3 V, although systems with other voltages are permitted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7784" y="1084114"/>
            <a:ext cx="682250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Hardware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-----------------SW---------ADC--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TX--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SCL-SDA-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-^-------------------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------------------VDDIO3----------------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LED-LED-LED-LED------^-----------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--------------------------VDDIO2--------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6136" y="1416968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407668" y="307414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824028" y="1419622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167484" y="2216274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9251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7784" y="1084114"/>
            <a:ext cx="682250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Hardware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-----------------SW---------ADC--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TX--</a:t>
            </a:r>
            <a:r>
              <a:rPr lang="en-GB" sz="1100" dirty="0" smtClean="0">
                <a:latin typeface="Courier New" pitchFamily="49" charset="0"/>
                <a:cs typeface="Courier New" pitchFamily="49" charset="0"/>
              </a:rPr>
              <a:t>SCL-SDA-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-^-------------------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------------------VDDIO3----------------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LED-LED-LED-LED------^-----------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--------------------------VDDIO2--------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 for I2C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6136" y="1416968"/>
            <a:ext cx="720080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407668" y="3074144"/>
            <a:ext cx="1800200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824028" y="1419622"/>
            <a:ext cx="720080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167484" y="2216274"/>
            <a:ext cx="756444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779192" y="2188840"/>
            <a:ext cx="93682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757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0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518160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8848" y="106680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446520" y="114300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352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28184" y="339502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2080" y="339502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16216" y="1347614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36096" y="2085216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827584" y="1707654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402080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pic>
        <p:nvPicPr>
          <p:cNvPr id="15" name="Picture 2" descr="PIC18F16Q20-G6X-Regul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19822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280840" y="2734816"/>
            <a:ext cx="165618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23728" y="2559050"/>
            <a:ext cx="0" cy="1630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95413" y="2262188"/>
            <a:ext cx="0" cy="48101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85912" y="2255045"/>
            <a:ext cx="2382" cy="63579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71712" y="2545558"/>
            <a:ext cx="0" cy="34528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59632" y="2886075"/>
            <a:ext cx="1626443" cy="142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16268</TotalTime>
  <Words>520</Words>
  <Application>Microsoft Office PowerPoint</Application>
  <PresentationFormat>On-screen Show (16:9)</PresentationFormat>
  <Paragraphs>156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GCBASIC Part 11</vt:lpstr>
      <vt:lpstr>GCBASIC Part 11</vt:lpstr>
      <vt:lpstr>Videos...</vt:lpstr>
      <vt:lpstr>PIC18FxxQ20</vt:lpstr>
      <vt:lpstr>GCBASIC Toolchain</vt:lpstr>
      <vt:lpstr>I2C</vt:lpstr>
      <vt:lpstr>Hardware</vt:lpstr>
      <vt:lpstr>Hardware for I2C</vt:lpstr>
      <vt:lpstr>Setup</vt:lpstr>
      <vt:lpstr>I2C</vt:lpstr>
      <vt:lpstr>Lab</vt:lpstr>
      <vt:lpstr>PowerPoint Presentation</vt:lpstr>
      <vt:lpstr>Videos...</vt:lpstr>
      <vt:lpstr>PowerPoint Presentation</vt:lpstr>
      <vt:lpstr>Backup Slides</vt:lpstr>
      <vt:lpstr>I2C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803</cp:revision>
  <dcterms:created xsi:type="dcterms:W3CDTF">2019-01-08T20:03:06Z</dcterms:created>
  <dcterms:modified xsi:type="dcterms:W3CDTF">2024-10-31T10:00:24Z</dcterms:modified>
</cp:coreProperties>
</file>