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14" r:id="rId2"/>
    <p:sldId id="306" r:id="rId3"/>
    <p:sldId id="307" r:id="rId4"/>
    <p:sldId id="308" r:id="rId5"/>
    <p:sldId id="304" r:id="rId6"/>
    <p:sldId id="313" r:id="rId7"/>
    <p:sldId id="309" r:id="rId8"/>
    <p:sldId id="302" r:id="rId9"/>
    <p:sldId id="310" r:id="rId10"/>
    <p:sldId id="293" r:id="rId11"/>
    <p:sldId id="295" r:id="rId12"/>
    <p:sldId id="312" r:id="rId13"/>
    <p:sldId id="315" r:id="rId14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FF0000"/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047" autoAdjust="0"/>
    <p:restoredTop sz="94660"/>
  </p:normalViewPr>
  <p:slideViewPr>
    <p:cSldViewPr>
      <p:cViewPr>
        <p:scale>
          <a:sx n="150" d="100"/>
          <a:sy n="150" d="100"/>
        </p:scale>
        <p:origin x="-504" y="-3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31/10/2024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528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31/10/2024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121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31/10/2024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31/10/2024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31/10/2024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31/10/2024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31/10/2024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31/10/2024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31/10/2024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_drain" TargetMode="External"/><Relationship Id="rId2" Type="http://schemas.openxmlformats.org/officeDocument/2006/relationships/hyperlink" Target="https://en.wikipedia.org/wiki/Open_collec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Resistor" TargetMode="External"/><Relationship Id="rId4" Type="http://schemas.openxmlformats.org/officeDocument/2006/relationships/hyperlink" Target="https://en.wikipedia.org/wiki/Pull-up_resisto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br>
              <a:rPr lang="en-GB" dirty="0" smtClean="0"/>
            </a:br>
            <a:r>
              <a:rPr lang="en-GB" dirty="0" smtClean="0"/>
              <a:t>Part </a:t>
            </a:r>
            <a:r>
              <a:rPr lang="en-GB" dirty="0" smtClean="0"/>
              <a:t>12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October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5" name="Picture 2" descr="PIC18F16Q20-G6X-Re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3" y="195486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29" y="3435846"/>
            <a:ext cx="1682644" cy="16100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54613" y="3304024"/>
            <a:ext cx="226549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I2C </a:t>
            </a: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GLCD!</a:t>
            </a:r>
            <a:endParaRPr lang="en-US" sz="4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774758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3394472"/>
          </a:xfrm>
        </p:spPr>
        <p:txBody>
          <a:bodyPr/>
          <a:lstStyle/>
          <a:p>
            <a:r>
              <a:rPr lang="en-GB" dirty="0" smtClean="0"/>
              <a:t>Examine the </a:t>
            </a:r>
            <a:r>
              <a:rPr lang="en-GB" dirty="0" smtClean="0"/>
              <a:t>GLCD sample code</a:t>
            </a:r>
            <a:endParaRPr lang="en-GB" dirty="0" smtClean="0"/>
          </a:p>
          <a:p>
            <a:pPr lvl="1"/>
            <a:r>
              <a:rPr lang="en-GB" dirty="0" smtClean="0"/>
              <a:t>Primitives</a:t>
            </a:r>
            <a:endParaRPr lang="en-GB" dirty="0" smtClean="0"/>
          </a:p>
          <a:p>
            <a:pPr lvl="1"/>
            <a:r>
              <a:rPr lang="en-GB" dirty="0" smtClean="0"/>
              <a:t>Sprites</a:t>
            </a:r>
          </a:p>
          <a:p>
            <a:pPr lvl="1"/>
            <a:r>
              <a:rPr lang="en-GB" dirty="0" smtClean="0"/>
              <a:t>Voltmeter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49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</a:t>
            </a:r>
            <a:r>
              <a:rPr lang="en-GB" sz="1100" b="1" dirty="0" smtClean="0"/>
              <a:t>hardware</a:t>
            </a:r>
            <a:r>
              <a:rPr lang="en-GB" sz="1100" dirty="0" smtClean="0"/>
              <a:t> and make the board work – three </a:t>
            </a:r>
            <a:r>
              <a:rPr lang="en-GB" sz="1100" b="1" dirty="0" smtClean="0"/>
              <a:t>LED</a:t>
            </a:r>
            <a:r>
              <a:rPr lang="en-GB" sz="1100" dirty="0" smtClean="0"/>
              <a:t>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</a:t>
            </a:r>
            <a:r>
              <a:rPr lang="en-GB" sz="1100" b="1" dirty="0" smtClean="0"/>
              <a:t>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</a:t>
            </a:r>
            <a:r>
              <a:rPr lang="en-GB" sz="1100" b="1" dirty="0" smtClean="0"/>
              <a:t>delay</a:t>
            </a:r>
            <a:r>
              <a:rPr lang="en-GB" sz="1100" dirty="0" smtClean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input</a:t>
            </a:r>
            <a:r>
              <a:rPr lang="en-GB" sz="1100" dirty="0" smtClean="0"/>
              <a:t>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reset</a:t>
            </a:r>
            <a:r>
              <a:rPr lang="en-GB" sz="1100" dirty="0" smtClean="0"/>
              <a:t>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switch</a:t>
            </a:r>
            <a:r>
              <a:rPr lang="en-GB" sz="1100" dirty="0" smtClean="0"/>
              <a:t>, </a:t>
            </a:r>
            <a:r>
              <a:rPr lang="en-GB" sz="1100" b="1" dirty="0" smtClean="0"/>
              <a:t>ADC</a:t>
            </a:r>
            <a:r>
              <a:rPr lang="en-GB" sz="1100" dirty="0" smtClean="0"/>
              <a:t> – make the </a:t>
            </a:r>
            <a:r>
              <a:rPr lang="en-GB" sz="1100" b="1" dirty="0" smtClean="0"/>
              <a:t>LEDs</a:t>
            </a:r>
            <a:r>
              <a:rPr lang="en-GB" sz="1100" dirty="0" smtClean="0"/>
              <a:t> flash in a </a:t>
            </a:r>
            <a:r>
              <a:rPr lang="en-GB" sz="1100" b="1" dirty="0" smtClean="0"/>
              <a:t>sequence</a:t>
            </a:r>
            <a:r>
              <a:rPr lang="en-GB" sz="1100" dirty="0" smtClean="0"/>
              <a:t>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serial</a:t>
            </a:r>
            <a:r>
              <a:rPr lang="en-GB" sz="1100" dirty="0" smtClean="0"/>
              <a:t>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timer0</a:t>
            </a:r>
            <a:r>
              <a:rPr lang="en-GB" sz="1100" dirty="0" smtClean="0"/>
              <a:t>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b="1" dirty="0" err="1"/>
              <a:t>EEProm</a:t>
            </a:r>
            <a:r>
              <a:rPr lang="en-GB" sz="1100" dirty="0"/>
              <a:t> – showing values on the serial </a:t>
            </a:r>
            <a:r>
              <a:rPr lang="en-GB" sz="1100" dirty="0" smtClean="0"/>
              <a:t>terminal, and more constants insights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</a:t>
            </a:r>
            <a:r>
              <a:rPr lang="en-GB" sz="1100" b="1" dirty="0" smtClean="0"/>
              <a:t>I2C</a:t>
            </a:r>
            <a:r>
              <a:rPr lang="en-GB" sz="1100" dirty="0" smtClean="0"/>
              <a:t>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PWM, 6 ways, 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external interrupt to sequence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CLC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GCBASIC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, alternatives assemblers and MPLAB-X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83864226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br>
              <a:rPr lang="en-GB" dirty="0" smtClean="0"/>
            </a:br>
            <a:r>
              <a:rPr lang="en-GB" dirty="0" smtClean="0"/>
              <a:t>Part </a:t>
            </a:r>
            <a:r>
              <a:rPr lang="en-GB" dirty="0" smtClean="0"/>
              <a:t>12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October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5" name="Picture 2" descr="PIC18F16Q20-G6X-Re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3" y="195486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29" y="3435846"/>
            <a:ext cx="1682644" cy="16100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54613" y="3304024"/>
            <a:ext cx="226549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I2C </a:t>
            </a: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GLCD!</a:t>
            </a:r>
            <a:endParaRPr lang="en-US" sz="4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899115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49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make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</a:t>
            </a:r>
            <a:r>
              <a:rPr lang="en-GB" sz="1100" dirty="0" smtClean="0"/>
              <a:t>terminal, and more constants insights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PWM, 6 ways, 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external interrupt to sequence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CLC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GCBASIC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, alternatives assemblers and MPLAB-X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58712038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PIC18FxxQ20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81185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PIC18-Q20 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</a:t>
            </a:r>
            <a:r>
              <a:rPr lang="en-GB" b="1" dirty="0" smtClean="0"/>
              <a:t>I2C</a:t>
            </a:r>
            <a:r>
              <a:rPr lang="en-GB" dirty="0" smtClean="0"/>
              <a:t>, SPI, I3C</a:t>
            </a:r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pPr lvl="1"/>
            <a:r>
              <a:rPr lang="en-GB" dirty="0" smtClean="0"/>
              <a:t>Multi voltage domains</a:t>
            </a:r>
          </a:p>
          <a:p>
            <a:endParaRPr lang="en-GB" dirty="0" smtClean="0"/>
          </a:p>
          <a:p>
            <a:r>
              <a:rPr lang="en-GB" dirty="0" smtClean="0"/>
              <a:t>The PIC18xxQ20 offers 14 and 20 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60338"/>
            <a:ext cx="1682644" cy="1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5009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</a:p>
          <a:p>
            <a:pPr algn="ctr"/>
            <a:r>
              <a:rPr lang="en-GB" sz="1100" dirty="0" err="1" smtClean="0"/>
              <a:t>Toolchain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GCBASIC </a:t>
            </a:r>
            <a:r>
              <a:rPr lang="en-GB" dirty="0" err="1" smtClean="0"/>
              <a:t>Toolchain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1"/>
            <a:ext cx="3960440" cy="191716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18FxxQ20 chip family</a:t>
            </a:r>
          </a:p>
          <a:p>
            <a:endParaRPr lang="en-GB" dirty="0"/>
          </a:p>
          <a:p>
            <a:r>
              <a:rPr lang="en-GB" dirty="0" smtClean="0"/>
              <a:t>GCBASIC simplifies the use of I2C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810131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I</a:t>
            </a:r>
            <a:r>
              <a:rPr lang="en-GB" baseline="30000" dirty="0" smtClean="0"/>
              <a:t>2</a:t>
            </a:r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</a:t>
            </a:r>
            <a:r>
              <a:rPr lang="en-GB" baseline="30000" dirty="0" smtClean="0"/>
              <a:t>2</a:t>
            </a:r>
            <a:r>
              <a:rPr lang="en-GB" dirty="0" smtClean="0"/>
              <a:t>C uses two bidirectional </a:t>
            </a:r>
            <a:r>
              <a:rPr lang="en-GB" dirty="0" smtClean="0">
                <a:hlinkClick r:id="rId2" tooltip="Open collector"/>
              </a:rPr>
              <a:t>open collector</a:t>
            </a:r>
            <a:r>
              <a:rPr lang="en-GB" dirty="0" smtClean="0"/>
              <a:t> or </a:t>
            </a:r>
            <a:r>
              <a:rPr lang="en-GB" dirty="0" smtClean="0">
                <a:hlinkClick r:id="rId3" tooltip="Open drain"/>
              </a:rPr>
              <a:t>open drain</a:t>
            </a:r>
            <a:r>
              <a:rPr lang="en-GB" dirty="0" smtClean="0"/>
              <a:t> lines </a:t>
            </a:r>
            <a:r>
              <a:rPr lang="en-GB" dirty="0" smtClean="0">
                <a:hlinkClick r:id="rId4" tooltip="Pull-up resistor"/>
              </a:rPr>
              <a:t>pulled up</a:t>
            </a:r>
            <a:r>
              <a:rPr lang="en-GB" dirty="0" smtClean="0"/>
              <a:t> with </a:t>
            </a:r>
            <a:r>
              <a:rPr lang="en-GB" dirty="0" smtClean="0">
                <a:hlinkClick r:id="rId5" tooltip="Resistor"/>
              </a:rPr>
              <a:t>resistors</a:t>
            </a:r>
            <a:endParaRPr lang="en-GB" dirty="0" smtClean="0"/>
          </a:p>
          <a:p>
            <a:pPr lvl="1"/>
            <a:r>
              <a:rPr lang="en-GB" dirty="0" smtClean="0"/>
              <a:t>Serial Data Line (SDA) </a:t>
            </a:r>
          </a:p>
          <a:p>
            <a:pPr lvl="1"/>
            <a:r>
              <a:rPr lang="en-GB" dirty="0" smtClean="0"/>
              <a:t>Serial Clock Line (SCL)</a:t>
            </a:r>
          </a:p>
          <a:p>
            <a:endParaRPr lang="en-GB" dirty="0" smtClean="0"/>
          </a:p>
          <a:p>
            <a:r>
              <a:rPr lang="en-GB" dirty="0" smtClean="0"/>
              <a:t>Typical voltages used are +5 V or +3.3 V, although systems with other voltages are permitted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627784" y="1084114"/>
            <a:ext cx="6822504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Hardware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-------------------PORTA----------------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Bit#:  -7---6---5---4---3---2---1---0---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IO:    -----------------SW---------ADC-- 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-----------------------------------------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>
                <a:latin typeface="Courier New" pitchFamily="49" charset="0"/>
                <a:cs typeface="Courier New" pitchFamily="49" charset="0"/>
              </a:rPr>
              <a:t>    -------------------PORTB----------------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Bit#:  -7---6---5---4---3---2---1---0---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IO:    TX--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SCL-SDA-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-^-------------------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------------------VDDIO3---------------- You must apply correct Voltage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------------------PORTC-----------------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Bit#:  -7---6---5---4---3---2---1---0---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IO:    LED-LED-LED-LED------^-----------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--------------------------VDDIO2-------- You must apply correct Voltage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endParaRPr lang="en-GB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10799"/>
            <a:ext cx="8229601" cy="339447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Serial Port</a:t>
            </a:r>
          </a:p>
          <a:p>
            <a:endParaRPr lang="en-GB" dirty="0" smtClean="0"/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Potentiometer</a:t>
            </a:r>
          </a:p>
          <a:p>
            <a:r>
              <a:rPr lang="en-GB" dirty="0" smtClean="0"/>
              <a:t>Switch</a:t>
            </a:r>
          </a:p>
          <a:p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5796136" y="1416968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407668" y="3074144"/>
            <a:ext cx="180020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824028" y="1419622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3167484" y="2216274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92516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627784" y="1084114"/>
            <a:ext cx="6822504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Hardware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-------------------PORTA----------------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Bit#:  -7---6---5---4---3---2---1---0---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IO:    -----------------SW---------ADC-- 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-----------------------------------------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>
                <a:latin typeface="Courier New" pitchFamily="49" charset="0"/>
                <a:cs typeface="Courier New" pitchFamily="49" charset="0"/>
              </a:rPr>
              <a:t>    -------------------PORTB----------------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Bit#:  -7---6---5---4---3---2---1---0---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IO:    TX--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SCL-SDA-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-^-------------------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------------------VDDIO3---------------- You must apply correct Voltage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------------------PORTC-----------------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Bit#:  -7---6---5---4---3---2---1---0---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IO:    LED-LED-LED-LED------^-----------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--------------------------VDDIO2-------- You must apply correct Voltage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endParaRPr lang="en-GB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 for I2C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10799"/>
            <a:ext cx="8229601" cy="339447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Serial Port</a:t>
            </a:r>
          </a:p>
          <a:p>
            <a:endParaRPr lang="en-GB" dirty="0" smtClean="0"/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Potentiometer</a:t>
            </a:r>
          </a:p>
          <a:p>
            <a:r>
              <a:rPr lang="en-GB" dirty="0" smtClean="0"/>
              <a:t>Switch</a:t>
            </a:r>
          </a:p>
          <a:p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5796136" y="1416968"/>
            <a:ext cx="720080" cy="576064"/>
          </a:xfrm>
          <a:prstGeom prst="ellipse">
            <a:avLst/>
          </a:prstGeom>
          <a:noFill/>
          <a:ln>
            <a:solidFill>
              <a:srgbClr val="1C1C1C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407668" y="3074144"/>
            <a:ext cx="1800200" cy="576064"/>
          </a:xfrm>
          <a:prstGeom prst="ellipse">
            <a:avLst/>
          </a:prstGeom>
          <a:noFill/>
          <a:ln>
            <a:solidFill>
              <a:srgbClr val="1C1C1C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824028" y="1419622"/>
            <a:ext cx="720080" cy="576064"/>
          </a:xfrm>
          <a:prstGeom prst="ellipse">
            <a:avLst/>
          </a:prstGeom>
          <a:noFill/>
          <a:ln>
            <a:solidFill>
              <a:srgbClr val="1C1C1C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3167484" y="2216274"/>
            <a:ext cx="756444" cy="576064"/>
          </a:xfrm>
          <a:prstGeom prst="ellipse">
            <a:avLst/>
          </a:prstGeom>
          <a:noFill/>
          <a:ln>
            <a:solidFill>
              <a:srgbClr val="1C1C1C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779192" y="2188840"/>
            <a:ext cx="93682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27574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Setup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0"/>
            <a:ext cx="1910822" cy="216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15"/>
          <p:cNvCxnSpPr/>
          <p:nvPr/>
        </p:nvCxnSpPr>
        <p:spPr>
          <a:xfrm flipV="1">
            <a:off x="5181600" y="96396"/>
            <a:ext cx="0" cy="43204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88848" y="106680"/>
            <a:ext cx="1265292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6446520" y="114300"/>
            <a:ext cx="52144" cy="324953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5303520" y="350520"/>
            <a:ext cx="11440" cy="16761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6228184" y="339502"/>
            <a:ext cx="35476" cy="297933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292080" y="339502"/>
            <a:ext cx="93610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16216" y="1347614"/>
            <a:ext cx="790601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CLOCK</a:t>
            </a:r>
          </a:p>
          <a:p>
            <a:pPr algn="ctr"/>
            <a:r>
              <a:rPr lang="en-GB" i="1" dirty="0" smtClean="0"/>
              <a:t>---------</a:t>
            </a:r>
          </a:p>
          <a:p>
            <a:pPr algn="ctr"/>
            <a:r>
              <a:rPr lang="en-GB" i="1" dirty="0" smtClean="0"/>
              <a:t>SCL</a:t>
            </a:r>
            <a:endParaRPr lang="en-GB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5436096" y="2085216"/>
            <a:ext cx="790601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DATA</a:t>
            </a:r>
          </a:p>
          <a:p>
            <a:r>
              <a:rPr lang="en-GB" i="1" dirty="0" smtClean="0"/>
              <a:t>---------</a:t>
            </a:r>
            <a:endParaRPr lang="en-GB" dirty="0" smtClean="0"/>
          </a:p>
          <a:p>
            <a:pPr algn="ctr"/>
            <a:r>
              <a:rPr lang="en-GB" i="1" dirty="0" smtClean="0"/>
              <a:t>SDA</a:t>
            </a:r>
            <a:endParaRPr lang="en-GB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12335"/>
          <a:stretch>
            <a:fillRect/>
          </a:stretch>
        </p:blipFill>
        <p:spPr bwMode="auto">
          <a:xfrm>
            <a:off x="827584" y="1707654"/>
            <a:ext cx="2047875" cy="129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Box 40"/>
          <p:cNvSpPr txBox="1"/>
          <p:nvPr/>
        </p:nvSpPr>
        <p:spPr>
          <a:xfrm>
            <a:off x="1244352" y="1402080"/>
            <a:ext cx="54021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VCC</a:t>
            </a:r>
            <a:endParaRPr lang="en-GB" dirty="0"/>
          </a:p>
        </p:txBody>
      </p:sp>
      <p:pic>
        <p:nvPicPr>
          <p:cNvPr id="15" name="Picture 2" descr="PIC18F16Q20-G6X-Regul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219822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1280840" y="2734816"/>
            <a:ext cx="1656184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23728" y="2559050"/>
            <a:ext cx="0" cy="16306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395413" y="2262188"/>
            <a:ext cx="0" cy="48101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85912" y="2255045"/>
            <a:ext cx="2382" cy="635793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71712" y="2545558"/>
            <a:ext cx="0" cy="34528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259632" y="2886075"/>
            <a:ext cx="1626443" cy="14288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I</a:t>
            </a:r>
            <a:r>
              <a:rPr lang="en-GB" baseline="30000" dirty="0" smtClean="0"/>
              <a:t>2</a:t>
            </a:r>
            <a:r>
              <a:rPr lang="en-GB" dirty="0" smtClean="0"/>
              <a:t>C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99542"/>
            <a:ext cx="4953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419622"/>
            <a:ext cx="4896544" cy="3569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123478"/>
            <a:ext cx="2088282" cy="1215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1833218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16287</TotalTime>
  <Words>491</Words>
  <Application>Microsoft Office PowerPoint</Application>
  <PresentationFormat>On-screen Show (16:9)</PresentationFormat>
  <Paragraphs>151</Paragraphs>
  <Slides>13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GCBASIC Part 12</vt:lpstr>
      <vt:lpstr>Videos...</vt:lpstr>
      <vt:lpstr>PIC18FxxQ20</vt:lpstr>
      <vt:lpstr>GCBASIC Toolchain</vt:lpstr>
      <vt:lpstr>I2C</vt:lpstr>
      <vt:lpstr>Hardware</vt:lpstr>
      <vt:lpstr>Hardware for I2C</vt:lpstr>
      <vt:lpstr>Setup</vt:lpstr>
      <vt:lpstr>I2C</vt:lpstr>
      <vt:lpstr>Lab</vt:lpstr>
      <vt:lpstr>PowerPoint Presentation</vt:lpstr>
      <vt:lpstr>Videos...</vt:lpstr>
      <vt:lpstr>GCBASIC Part 12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805</cp:revision>
  <dcterms:created xsi:type="dcterms:W3CDTF">2019-01-08T20:03:06Z</dcterms:created>
  <dcterms:modified xsi:type="dcterms:W3CDTF">2024-10-31T10:20:40Z</dcterms:modified>
</cp:coreProperties>
</file>