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4" r:id="rId3"/>
    <p:sldId id="313" r:id="rId4"/>
    <p:sldId id="314" r:id="rId5"/>
    <p:sldId id="310" r:id="rId6"/>
    <p:sldId id="316" r:id="rId7"/>
    <p:sldId id="308" r:id="rId8"/>
    <p:sldId id="315" r:id="rId9"/>
    <p:sldId id="309" r:id="rId10"/>
    <p:sldId id="295" r:id="rId11"/>
    <p:sldId id="306" r:id="rId12"/>
    <p:sldId id="312" r:id="rId13"/>
    <p:sldId id="289" r:id="rId14"/>
    <p:sldId id="297" r:id="rId15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533"/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125" d="100"/>
          <a:sy n="125" d="100"/>
        </p:scale>
        <p:origin x="-1230" y="-77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05/11/2024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450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05/11/2024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943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05/11/2024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05/11/2024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05/11/2024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05/11/2024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05/11/2024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05/11/2024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6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6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05/11/2024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05/11/2024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05/11/2024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9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05/11/2024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05/11/2024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05/11/2024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GCBASIC</a:t>
            </a:r>
            <a:br>
              <a:rPr lang="en-GB" dirty="0" smtClean="0"/>
            </a:br>
            <a:r>
              <a:rPr lang="en-GB" dirty="0" smtClean="0"/>
              <a:t>Part 13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GCBASIC  for the PIC18FxxQ20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November 2024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8" name="Picture 2" descr="PIC18F16Q20-G6X-Regul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43" y="195486"/>
            <a:ext cx="2327055" cy="130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129" y="3435846"/>
            <a:ext cx="1682644" cy="1610077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" y="0"/>
            <a:ext cx="8229601" cy="85725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SPI</a:t>
            </a:r>
            <a:endParaRPr lang="en-GB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 l="5195" t="53780" r="35065"/>
          <a:stretch>
            <a:fillRect/>
          </a:stretch>
        </p:blipFill>
        <p:spPr bwMode="auto">
          <a:xfrm>
            <a:off x="683568" y="771550"/>
            <a:ext cx="4968552" cy="1760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2211710"/>
            <a:ext cx="26765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307" y="123478"/>
            <a:ext cx="306705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543" y="689049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Autofit/>
          </a:bodyPr>
          <a:lstStyle>
            <a:lvl1pPr marL="318988" indent="-318988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1142" indent="-265824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329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8614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3932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9250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4568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9887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1520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make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terminal, and more constants insights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PWM, 6 ways, 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external interrupt to sequence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CLC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GCBASIC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, alternatives assemblers and MPLAB-X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Font typeface="Arial" pitchFamily="34" charset="0"/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06079134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293179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GCBASIC  for the PIC18FxxQ20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/>
              <a:t>November 2024</a:t>
            </a:r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543" y="689049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Autofit/>
          </a:bodyPr>
          <a:lstStyle>
            <a:lvl1pPr marL="318988" indent="-318988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1142" indent="-265824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329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8614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3932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9250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4568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9887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1520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make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terminal, and more constants insights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a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PWM, 6 ways, 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external interrupt to sequence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CLC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GCBASIC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, alternatives assemblers and MPLAB-X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Font typeface="Arial" pitchFamily="34" charset="0"/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PIC18FxxQ20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81185"/>
            <a:ext cx="8229601" cy="339447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PIC18-Q20 is a high performance PIC18 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I2C, </a:t>
            </a:r>
            <a:r>
              <a:rPr lang="en-GB" b="1" dirty="0" smtClean="0"/>
              <a:t>SPI</a:t>
            </a:r>
            <a:r>
              <a:rPr lang="en-GB" dirty="0" smtClean="0"/>
              <a:t>, I3C</a:t>
            </a:r>
          </a:p>
          <a:p>
            <a:pPr lvl="1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pPr lvl="1"/>
            <a:r>
              <a:rPr lang="en-GB" dirty="0" smtClean="0"/>
              <a:t>Multi voltage domains</a:t>
            </a:r>
          </a:p>
          <a:p>
            <a:endParaRPr lang="en-GB" dirty="0" smtClean="0"/>
          </a:p>
          <a:p>
            <a:r>
              <a:rPr lang="en-GB" dirty="0" smtClean="0"/>
              <a:t>The PIC18xxQ20 offers 14 and 20 pin products in small footprint packages to support customers in a variety of space constrained and sensor node applications. 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60338"/>
            <a:ext cx="1682644" cy="16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8282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</a:p>
          <a:p>
            <a:pPr algn="ctr"/>
            <a:r>
              <a:rPr lang="en-GB" sz="1100" dirty="0" err="1" smtClean="0"/>
              <a:t>Toolchain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GCBASIC </a:t>
            </a:r>
            <a:r>
              <a:rPr lang="en-GB" dirty="0" err="1" smtClean="0"/>
              <a:t>Toolchain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491631"/>
            <a:ext cx="3960440" cy="191716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GCBASIC now supports the 18FxxQ20 chip family</a:t>
            </a:r>
          </a:p>
          <a:p>
            <a:endParaRPr lang="en-GB" dirty="0"/>
          </a:p>
          <a:p>
            <a:r>
              <a:rPr lang="en-GB" dirty="0" smtClean="0"/>
              <a:t>GCBASIC simplifies the use of SPI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306141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1" cy="85725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SPI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3" y="915566"/>
            <a:ext cx="5194918" cy="3679057"/>
          </a:xfrm>
        </p:spPr>
        <p:txBody>
          <a:bodyPr>
            <a:normAutofit/>
          </a:bodyPr>
          <a:lstStyle/>
          <a:p>
            <a:r>
              <a:rPr lang="en-GB" sz="2000" dirty="0" smtClean="0"/>
              <a:t>Serial Peripheral Interface (SPI) is an interface bus commonly used to send data between microcontrollers and small peripherals such as GLCD, shift registers, sensors, and SD cards. </a:t>
            </a:r>
          </a:p>
          <a:p>
            <a:endParaRPr lang="en-GB" sz="2000" dirty="0" smtClean="0"/>
          </a:p>
          <a:p>
            <a:r>
              <a:rPr lang="en-GB" sz="2000" dirty="0" smtClean="0"/>
              <a:t>It uses separate </a:t>
            </a:r>
            <a:r>
              <a:rPr lang="en-GB" sz="2000" u="sng" dirty="0" smtClean="0"/>
              <a:t>clock</a:t>
            </a:r>
            <a:r>
              <a:rPr lang="en-GB" sz="2000" dirty="0" smtClean="0"/>
              <a:t> and </a:t>
            </a:r>
            <a:r>
              <a:rPr lang="en-GB" sz="2000" u="sng" dirty="0" smtClean="0"/>
              <a:t>data</a:t>
            </a:r>
            <a:r>
              <a:rPr lang="en-GB" sz="2000" dirty="0" smtClean="0"/>
              <a:t> lines, along with a </a:t>
            </a:r>
            <a:r>
              <a:rPr lang="en-GB" sz="2000" u="sng" dirty="0" smtClean="0"/>
              <a:t>select line </a:t>
            </a:r>
            <a:r>
              <a:rPr lang="en-GB" sz="2000" dirty="0" smtClean="0"/>
              <a:t>to choose the device you wish to talk to.</a:t>
            </a:r>
          </a:p>
          <a:p>
            <a:endParaRPr lang="en-GB" sz="2000" dirty="0" smtClean="0"/>
          </a:p>
          <a:p>
            <a:endParaRPr lang="en-GB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7817" y="52042"/>
            <a:ext cx="3533506" cy="1491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2643758"/>
            <a:ext cx="5354282" cy="2057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99737" y="120409"/>
            <a:ext cx="3496511" cy="1357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Setup - Connections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95536" y="743486"/>
            <a:ext cx="76328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 New" pitchFamily="49" charset="0"/>
                <a:cs typeface="Courier New" pitchFamily="49" charset="0"/>
              </a:rPr>
              <a:t>    -------------------PORTA----------------</a:t>
            </a:r>
          </a:p>
          <a:p>
            <a:r>
              <a:rPr lang="en-GB" sz="1200" dirty="0">
                <a:latin typeface="Courier New" pitchFamily="49" charset="0"/>
                <a:cs typeface="Courier New" pitchFamily="49" charset="0"/>
              </a:rPr>
              <a:t>    Bit#:  -7---6---5---4---3---2---1---0---</a:t>
            </a:r>
          </a:p>
          <a:p>
            <a:r>
              <a:rPr lang="en-GB" sz="1200" dirty="0">
                <a:latin typeface="Courier New" pitchFamily="49" charset="0"/>
                <a:cs typeface="Courier New" pitchFamily="49" charset="0"/>
              </a:rPr>
              <a:t>    IO:    -----------------SW---------ADC-- </a:t>
            </a:r>
          </a:p>
          <a:p>
            <a:r>
              <a:rPr lang="en-GB" sz="1200" dirty="0">
                <a:latin typeface="Courier New" pitchFamily="49" charset="0"/>
                <a:cs typeface="Courier New" pitchFamily="49" charset="0"/>
              </a:rPr>
              <a:t>    -----------------------------------------</a:t>
            </a:r>
          </a:p>
          <a:p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    -------------------PORTB----------------</a:t>
            </a:r>
          </a:p>
          <a:p>
            <a:r>
              <a:rPr lang="en-GB" sz="1200" dirty="0">
                <a:latin typeface="Courier New" pitchFamily="49" charset="0"/>
                <a:cs typeface="Courier New" pitchFamily="49" charset="0"/>
              </a:rPr>
              <a:t>    Bit#:  -7---6---5---4---3---2---1---0---</a:t>
            </a:r>
          </a:p>
          <a:p>
            <a:r>
              <a:rPr lang="en-GB" sz="1200" dirty="0">
                <a:latin typeface="Courier New" pitchFamily="49" charset="0"/>
                <a:cs typeface="Courier New" pitchFamily="49" charset="0"/>
              </a:rPr>
              <a:t>    IO:    TX--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SCK-SDO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--^-------------------</a:t>
            </a:r>
          </a:p>
          <a:p>
            <a:r>
              <a:rPr lang="en-GB" sz="1200" dirty="0">
                <a:latin typeface="Courier New" pitchFamily="49" charset="0"/>
                <a:cs typeface="Courier New" pitchFamily="49" charset="0"/>
              </a:rPr>
              <a:t>    ------------------VDDIO3---------------- You must apply correct Voltage</a:t>
            </a:r>
          </a:p>
          <a:p>
            <a:r>
              <a:rPr lang="en-GB" sz="1200" dirty="0">
                <a:latin typeface="Courier New" pitchFamily="49" charset="0"/>
                <a:cs typeface="Courier New" pitchFamily="49" charset="0"/>
              </a:rPr>
              <a:t>    </a:t>
            </a:r>
          </a:p>
          <a:p>
            <a:r>
              <a:rPr lang="en-GB" sz="1200" dirty="0">
                <a:latin typeface="Courier New" pitchFamily="49" charset="0"/>
                <a:cs typeface="Courier New" pitchFamily="49" charset="0"/>
              </a:rPr>
              <a:t>    ------------------PORTC-----------------</a:t>
            </a:r>
          </a:p>
          <a:p>
            <a:r>
              <a:rPr lang="en-GB" sz="1200" dirty="0">
                <a:latin typeface="Courier New" pitchFamily="49" charset="0"/>
                <a:cs typeface="Courier New" pitchFamily="49" charset="0"/>
              </a:rPr>
              <a:t>    Bit#:  -7---6---5---4---3---2---1---0---</a:t>
            </a:r>
          </a:p>
          <a:p>
            <a:r>
              <a:rPr lang="en-GB" sz="1200" dirty="0">
                <a:latin typeface="Courier New" pitchFamily="49" charset="0"/>
                <a:cs typeface="Courier New" pitchFamily="49" charset="0"/>
              </a:rPr>
              <a:t>    IO:    LED-LED-LED-LED-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RST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--^--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CS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DC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</a:t>
            </a:r>
          </a:p>
          <a:p>
            <a:r>
              <a:rPr lang="en-GB" sz="1200" dirty="0">
                <a:latin typeface="Courier New" pitchFamily="49" charset="0"/>
                <a:cs typeface="Courier New" pitchFamily="49" charset="0"/>
              </a:rPr>
              <a:t>    --------------------------VDDIO2-------- You must apply correct Voltage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447028"/>
            <a:ext cx="3318015" cy="1892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314150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Setup - Program</a:t>
            </a:r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181600" y="96396"/>
            <a:ext cx="0" cy="43204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88848" y="106680"/>
            <a:ext cx="3343592" cy="1679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16216" y="3795886"/>
            <a:ext cx="0" cy="108012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5303520" y="350520"/>
            <a:ext cx="11440" cy="16761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6372200" y="339502"/>
            <a:ext cx="0" cy="302433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292080" y="339502"/>
            <a:ext cx="108012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542776" y="2018546"/>
            <a:ext cx="64107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DATA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r="14956"/>
          <a:stretch>
            <a:fillRect/>
          </a:stretch>
        </p:blipFill>
        <p:spPr bwMode="auto">
          <a:xfrm>
            <a:off x="4391040" y="485016"/>
            <a:ext cx="1837144" cy="1855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2" name="Straight Connector 21"/>
          <p:cNvCxnSpPr/>
          <p:nvPr/>
        </p:nvCxnSpPr>
        <p:spPr>
          <a:xfrm>
            <a:off x="6516216" y="4876006"/>
            <a:ext cx="2088232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532440" y="123478"/>
            <a:ext cx="72008" cy="475252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654040" y="2324100"/>
            <a:ext cx="0" cy="107363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5443364" y="252606"/>
            <a:ext cx="12556" cy="37223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5436096" y="266700"/>
            <a:ext cx="1056144" cy="79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477000" y="257532"/>
            <a:ext cx="8032" cy="206656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654040" y="2315686"/>
            <a:ext cx="834792" cy="841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5655310" y="3887346"/>
            <a:ext cx="1920" cy="1134234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5652120" y="5020022"/>
            <a:ext cx="3096344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 flipV="1">
            <a:off x="8718550" y="400050"/>
            <a:ext cx="28590" cy="462029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560318" y="387350"/>
            <a:ext cx="3170932" cy="635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576838" y="386655"/>
            <a:ext cx="0" cy="126122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5720557" y="471338"/>
            <a:ext cx="0" cy="126122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5536617" y="3872236"/>
            <a:ext cx="9548" cy="123167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5546166" y="5074024"/>
            <a:ext cx="3346822" cy="11953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8869082" y="466165"/>
            <a:ext cx="13865" cy="4620896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5707580" y="472141"/>
            <a:ext cx="3173455" cy="14195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23528" y="1347614"/>
            <a:ext cx="3906839" cy="17389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000" dirty="0" smtClean="0"/>
              <a:t> This is a PPS chip, so, needs to make the PPS match these assignments</a:t>
            </a:r>
          </a:p>
          <a:p>
            <a:endParaRPr lang="en-GB" sz="1000" dirty="0" smtClean="0"/>
          </a:p>
          <a:p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#DEFINE GLCD_</a:t>
            </a:r>
            <a:r>
              <a:rPr lang="en-GB" sz="1000" b="1" dirty="0" smtClean="0">
                <a:latin typeface="Courier New" pitchFamily="49" charset="0"/>
                <a:cs typeface="Courier New" pitchFamily="49" charset="0"/>
              </a:rPr>
              <a:t>DO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     port</a:t>
            </a:r>
            <a:r>
              <a:rPr lang="en-GB" sz="1000" b="1" dirty="0" smtClean="0">
                <a:latin typeface="Courier New" pitchFamily="49" charset="0"/>
                <a:cs typeface="Courier New" pitchFamily="49" charset="0"/>
              </a:rPr>
              <a:t>B.5</a:t>
            </a:r>
          </a:p>
          <a:p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#DEFINE GLCD_</a:t>
            </a:r>
            <a:r>
              <a:rPr lang="en-GB" sz="1000" b="1" dirty="0" smtClean="0">
                <a:latin typeface="Courier New" pitchFamily="49" charset="0"/>
                <a:cs typeface="Courier New" pitchFamily="49" charset="0"/>
              </a:rPr>
              <a:t>SCK  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  port</a:t>
            </a:r>
            <a:r>
              <a:rPr lang="en-GB" sz="1000" b="1" dirty="0" smtClean="0">
                <a:latin typeface="Courier New" pitchFamily="49" charset="0"/>
                <a:cs typeface="Courier New" pitchFamily="49" charset="0"/>
              </a:rPr>
              <a:t>B.6</a:t>
            </a:r>
          </a:p>
          <a:p>
            <a:endParaRPr lang="en-GB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'Pin mappings for GCLD</a:t>
            </a:r>
          </a:p>
          <a:p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#DEFINE GLCD_</a:t>
            </a:r>
            <a:r>
              <a:rPr lang="en-GB" sz="1000" b="1" dirty="0" smtClean="0">
                <a:latin typeface="Courier New" pitchFamily="49" charset="0"/>
                <a:cs typeface="Courier New" pitchFamily="49" charset="0"/>
              </a:rPr>
              <a:t>DC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     port</a:t>
            </a:r>
            <a:r>
              <a:rPr lang="en-GB" sz="1000" b="1" dirty="0" smtClean="0">
                <a:latin typeface="Courier New" pitchFamily="49" charset="0"/>
                <a:cs typeface="Courier New" pitchFamily="49" charset="0"/>
              </a:rPr>
              <a:t>C.0</a:t>
            </a:r>
          </a:p>
          <a:p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#DEFINE GLCD_</a:t>
            </a:r>
            <a:r>
              <a:rPr lang="en-GB" sz="1000" b="1" dirty="0" smtClean="0">
                <a:latin typeface="Courier New" pitchFamily="49" charset="0"/>
                <a:cs typeface="Courier New" pitchFamily="49" charset="0"/>
              </a:rPr>
              <a:t>CS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     port</a:t>
            </a:r>
            <a:r>
              <a:rPr lang="en-GB" sz="1000" b="1" dirty="0" smtClean="0">
                <a:latin typeface="Courier New" pitchFamily="49" charset="0"/>
                <a:cs typeface="Courier New" pitchFamily="49" charset="0"/>
              </a:rPr>
              <a:t>C.1</a:t>
            </a:r>
          </a:p>
          <a:p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#DEFINE GLCD_</a:t>
            </a:r>
            <a:r>
              <a:rPr lang="en-GB" sz="1000" b="1" dirty="0" smtClean="0">
                <a:latin typeface="Courier New" pitchFamily="49" charset="0"/>
                <a:cs typeface="Courier New" pitchFamily="49" charset="0"/>
              </a:rPr>
              <a:t>RESET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  port</a:t>
            </a:r>
            <a:r>
              <a:rPr lang="en-GB" sz="1000" b="1" dirty="0" smtClean="0">
                <a:latin typeface="Courier New" pitchFamily="49" charset="0"/>
                <a:cs typeface="Courier New" pitchFamily="49" charset="0"/>
              </a:rPr>
              <a:t>C.3</a:t>
            </a:r>
          </a:p>
          <a:p>
            <a:endParaRPr lang="en-GB" dirty="0"/>
          </a:p>
        </p:txBody>
      </p:sp>
      <p:sp>
        <p:nvSpPr>
          <p:cNvPr id="83" name="Rectangle 82"/>
          <p:cNvSpPr/>
          <p:nvPr/>
        </p:nvSpPr>
        <p:spPr>
          <a:xfrm>
            <a:off x="4499992" y="915566"/>
            <a:ext cx="1656184" cy="8640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/>
              <a:t>SPI GLCD</a:t>
            </a:r>
          </a:p>
          <a:p>
            <a:pPr algn="ctr"/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076056" y="2776613"/>
            <a:ext cx="4104456" cy="24594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Setup – when things do not work ..</a:t>
            </a:r>
            <a:endParaRPr lang="en-GB" dirty="0"/>
          </a:p>
        </p:txBody>
      </p:sp>
      <p:sp>
        <p:nvSpPr>
          <p:cNvPr id="82" name="TextBox 81"/>
          <p:cNvSpPr txBox="1"/>
          <p:nvPr/>
        </p:nvSpPr>
        <p:spPr>
          <a:xfrm>
            <a:off x="323528" y="1347614"/>
            <a:ext cx="5040560" cy="3456384"/>
          </a:xfrm>
          <a:prstGeom prst="rect">
            <a:avLst/>
          </a:prstGeom>
        </p:spPr>
        <p:txBody>
          <a:bodyPr vert="horz" lIns="85064" tIns="42531" rIns="85064" bIns="42531" rtlCol="0">
            <a:normAutofit fontScale="85000" lnSpcReduction="20000"/>
          </a:bodyPr>
          <a:lstStyle>
            <a:lvl1pPr marL="318988" indent="-318988">
              <a:spcBef>
                <a:spcPct val="20000"/>
              </a:spcBef>
              <a:buFont typeface="Arial" pitchFamily="34" charset="0"/>
              <a:buChar char="•"/>
              <a:defRPr sz="2000"/>
            </a:lvl1pPr>
            <a:lvl2pPr marL="691142" indent="-265824">
              <a:spcBef>
                <a:spcPct val="20000"/>
              </a:spcBef>
              <a:buFont typeface="Arial" pitchFamily="34" charset="0"/>
              <a:buChar char="–"/>
              <a:defRPr sz="2600"/>
            </a:lvl2pPr>
            <a:lvl3pPr marL="1063295" indent="-212659">
              <a:spcBef>
                <a:spcPct val="20000"/>
              </a:spcBef>
              <a:buFont typeface="Arial" pitchFamily="34" charset="0"/>
              <a:buChar char="•"/>
              <a:defRPr sz="2200"/>
            </a:lvl3pPr>
            <a:lvl4pPr marL="1488614" indent="-212659">
              <a:spcBef>
                <a:spcPct val="20000"/>
              </a:spcBef>
              <a:buFont typeface="Arial" pitchFamily="34" charset="0"/>
              <a:buChar char="–"/>
              <a:defRPr sz="1900"/>
            </a:lvl4pPr>
            <a:lvl5pPr marL="1913932" indent="-212659">
              <a:spcBef>
                <a:spcPct val="20000"/>
              </a:spcBef>
              <a:buFont typeface="Arial" pitchFamily="34" charset="0"/>
              <a:buChar char="»"/>
              <a:defRPr sz="1900"/>
            </a:lvl5pPr>
            <a:lvl6pPr marL="2339250" indent="-212659">
              <a:spcBef>
                <a:spcPct val="20000"/>
              </a:spcBef>
              <a:buFont typeface="Arial" pitchFamily="34" charset="0"/>
              <a:buChar char="•"/>
              <a:defRPr sz="1900"/>
            </a:lvl6pPr>
            <a:lvl7pPr marL="2764568" indent="-212659">
              <a:spcBef>
                <a:spcPct val="20000"/>
              </a:spcBef>
              <a:buFont typeface="Arial" pitchFamily="34" charset="0"/>
              <a:buChar char="•"/>
              <a:defRPr sz="1900"/>
            </a:lvl7pPr>
            <a:lvl8pPr marL="3189887" indent="-212659">
              <a:spcBef>
                <a:spcPct val="20000"/>
              </a:spcBef>
              <a:buFont typeface="Arial" pitchFamily="34" charset="0"/>
              <a:buChar char="•"/>
              <a:defRPr sz="1900"/>
            </a:lvl8pPr>
            <a:lvl9pPr marL="3615205" indent="-212659">
              <a:spcBef>
                <a:spcPct val="20000"/>
              </a:spcBef>
              <a:buFont typeface="Arial" pitchFamily="34" charset="0"/>
              <a:buChar char="•"/>
              <a:defRPr sz="1900"/>
            </a:lvl9pPr>
          </a:lstStyle>
          <a:p>
            <a:r>
              <a:rPr lang="en-GB" dirty="0" smtClean="0"/>
              <a:t>Things </a:t>
            </a:r>
            <a:r>
              <a:rPr lang="en-GB" dirty="0"/>
              <a:t>do not always work</a:t>
            </a:r>
          </a:p>
          <a:p>
            <a:pPr lvl="1"/>
            <a:r>
              <a:rPr lang="en-GB" sz="1800" dirty="0"/>
              <a:t>The more </a:t>
            </a:r>
            <a:r>
              <a:rPr lang="en-GB" sz="1800" dirty="0" smtClean="0"/>
              <a:t>connections the more trouble</a:t>
            </a:r>
          </a:p>
          <a:p>
            <a:pPr lvl="1"/>
            <a:endParaRPr lang="en-GB" sz="1800" dirty="0"/>
          </a:p>
          <a:p>
            <a:r>
              <a:rPr lang="en-GB" dirty="0"/>
              <a:t>Things we </a:t>
            </a:r>
            <a:r>
              <a:rPr lang="en-GB" dirty="0" smtClean="0"/>
              <a:t>know</a:t>
            </a:r>
          </a:p>
          <a:p>
            <a:pPr lvl="1"/>
            <a:r>
              <a:rPr lang="en-GB" sz="1800" dirty="0"/>
              <a:t>The GLCD demonstration works</a:t>
            </a:r>
          </a:p>
          <a:p>
            <a:pPr lvl="1"/>
            <a:r>
              <a:rPr lang="en-GB" sz="1800" dirty="0"/>
              <a:t>Therefore is not likely to be the libraries but … work through the </a:t>
            </a:r>
            <a:r>
              <a:rPr lang="en-GB" sz="1800" dirty="0" smtClean="0"/>
              <a:t>checklist first</a:t>
            </a:r>
          </a:p>
          <a:p>
            <a:pPr lvl="1"/>
            <a:endParaRPr lang="en-GB" sz="1800" dirty="0" smtClean="0"/>
          </a:p>
          <a:p>
            <a:r>
              <a:rPr lang="en-GB" dirty="0"/>
              <a:t>Checklist</a:t>
            </a:r>
          </a:p>
          <a:p>
            <a:pPr marL="768218" lvl="1" indent="-342900">
              <a:buFont typeface="+mj-lt"/>
              <a:buAutoNum type="arabicPeriod"/>
            </a:pPr>
            <a:r>
              <a:rPr lang="en-GB" sz="1800" dirty="0" smtClean="0"/>
              <a:t>Check your connections, twice</a:t>
            </a:r>
          </a:p>
          <a:p>
            <a:pPr marL="768218" lvl="1" indent="-342900">
              <a:buFont typeface="+mj-lt"/>
              <a:buAutoNum type="arabicPeriod"/>
            </a:pPr>
            <a:r>
              <a:rPr lang="en-GB" sz="1800" dirty="0" smtClean="0"/>
              <a:t>Write a program to pulse a signal on each line, each line on at a time</a:t>
            </a:r>
          </a:p>
          <a:p>
            <a:pPr marL="768218" lvl="1" indent="-342900">
              <a:buFont typeface="+mj-lt"/>
              <a:buAutoNum type="arabicPeriod"/>
            </a:pPr>
            <a:r>
              <a:rPr lang="en-GB" sz="1800" dirty="0" smtClean="0"/>
              <a:t>Always use the software SPI first to prove connectivity</a:t>
            </a:r>
          </a:p>
          <a:p>
            <a:pPr marL="768218" lvl="1" indent="-342900">
              <a:buFont typeface="+mj-lt"/>
              <a:buAutoNum type="arabicPeriod"/>
            </a:pPr>
            <a:r>
              <a:rPr lang="en-GB" sz="1800" dirty="0" smtClean="0"/>
              <a:t>Then, use PPS/hardware SPI is #2 works</a:t>
            </a:r>
            <a:endParaRPr lang="en-GB" sz="1800" dirty="0"/>
          </a:p>
          <a:p>
            <a:pPr marL="425318" lvl="1" indent="0">
              <a:buNone/>
            </a:pPr>
            <a:endParaRPr lang="en-GB" dirty="0"/>
          </a:p>
          <a:p>
            <a:endParaRPr lang="en-GB" sz="1200" dirty="0"/>
          </a:p>
          <a:p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812461"/>
            <a:ext cx="2837433" cy="3153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6340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229601" cy="3394472"/>
          </a:xfrm>
        </p:spPr>
        <p:txBody>
          <a:bodyPr/>
          <a:lstStyle/>
          <a:p>
            <a:r>
              <a:rPr lang="en-GB" dirty="0" smtClean="0"/>
              <a:t>Examine the sample code</a:t>
            </a:r>
          </a:p>
          <a:p>
            <a:pPr lvl="1"/>
            <a:r>
              <a:rPr lang="en-GB" dirty="0" smtClean="0"/>
              <a:t>Software SPI</a:t>
            </a:r>
          </a:p>
          <a:p>
            <a:pPr lvl="1"/>
            <a:r>
              <a:rPr lang="en-GB" dirty="0" smtClean="0"/>
              <a:t>Hardware SPI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16753</TotalTime>
  <Words>634</Words>
  <Application>Microsoft Office PowerPoint</Application>
  <PresentationFormat>On-screen Show (16:9)</PresentationFormat>
  <Paragraphs>131</Paragraphs>
  <Slides>14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GCBASIC Part 13</vt:lpstr>
      <vt:lpstr>Videos...</vt:lpstr>
      <vt:lpstr>PIC18FxxQ20</vt:lpstr>
      <vt:lpstr>GCBASIC Toolchain</vt:lpstr>
      <vt:lpstr>SPI</vt:lpstr>
      <vt:lpstr>Setup - Connections</vt:lpstr>
      <vt:lpstr>Setup - Program</vt:lpstr>
      <vt:lpstr>Setup – when things do not work ..</vt:lpstr>
      <vt:lpstr>Lab</vt:lpstr>
      <vt:lpstr>PowerPoint Presentation</vt:lpstr>
      <vt:lpstr>SPI</vt:lpstr>
      <vt:lpstr>Videos...</vt:lpstr>
      <vt:lpstr>GCBASIC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862</cp:revision>
  <dcterms:created xsi:type="dcterms:W3CDTF">2019-01-08T20:03:06Z</dcterms:created>
  <dcterms:modified xsi:type="dcterms:W3CDTF">2024-11-05T13:50:45Z</dcterms:modified>
</cp:coreProperties>
</file>