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5" r:id="rId2"/>
    <p:sldId id="326" r:id="rId3"/>
    <p:sldId id="316" r:id="rId4"/>
    <p:sldId id="317" r:id="rId5"/>
    <p:sldId id="318" r:id="rId6"/>
    <p:sldId id="323" r:id="rId7"/>
    <p:sldId id="321" r:id="rId8"/>
    <p:sldId id="297" r:id="rId9"/>
    <p:sldId id="325" r:id="rId10"/>
    <p:sldId id="324" r:id="rId11"/>
    <p:sldId id="310" r:id="rId12"/>
    <p:sldId id="322" r:id="rId13"/>
    <p:sldId id="320" r:id="rId14"/>
    <p:sldId id="327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6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807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6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15 - Interrupts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6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9582"/>
            <a:ext cx="8229601" cy="33944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 smtClean="0"/>
              <a:t>……</a:t>
            </a: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//IO ports setup</a:t>
            </a:r>
          </a:p>
          <a:p>
            <a:pPr marL="0" indent="0">
              <a:buNone/>
            </a:pP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/* Interrupt-on-change enabled on the 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IOCx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 pin for a negative-going edge. Associated Status bit 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and interrupt flag will be set upon detecting an edge. </a:t>
            </a: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buNone/>
            </a:pPr>
            <a:r>
              <a:rPr lang="en-GB" sz="3600" b="1" dirty="0" smtClean="0">
                <a:latin typeface="Courier New" pitchFamily="49" charset="0"/>
                <a:cs typeface="Courier New" pitchFamily="49" charset="0"/>
              </a:rPr>
              <a:t>IOCAN3</a:t>
            </a: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//Sets up GIE, create handler for interrupt</a:t>
            </a: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Interrupt </a:t>
            </a:r>
            <a:r>
              <a:rPr lang="en-GB" sz="3600" b="1" dirty="0" err="1">
                <a:latin typeface="Courier New" pitchFamily="49" charset="0"/>
                <a:cs typeface="Courier New" pitchFamily="49" charset="0"/>
              </a:rPr>
              <a:t>PORTChange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  Call </a:t>
            </a:r>
            <a:r>
              <a:rPr lang="en-GB" sz="3600" b="1" dirty="0" err="1">
                <a:latin typeface="Courier New" pitchFamily="49" charset="0"/>
                <a:cs typeface="Courier New" pitchFamily="49" charset="0"/>
              </a:rPr>
              <a:t>InterruptHandler</a:t>
            </a:r>
            <a:endParaRPr lang="en-GB" sz="3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3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3600" dirty="0">
                <a:latin typeface="Courier New" pitchFamily="49" charset="0"/>
                <a:cs typeface="Courier New" pitchFamily="49" charset="0"/>
              </a:rPr>
            </a:b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   lots of code</a:t>
            </a:r>
            <a:endParaRPr lang="en-GB" sz="3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Loop</a:t>
            </a:r>
            <a:br>
              <a:rPr lang="en-GB" sz="3600" dirty="0" smtClean="0">
                <a:latin typeface="Courier New" pitchFamily="49" charset="0"/>
                <a:cs typeface="Courier New" pitchFamily="49" charset="0"/>
              </a:rPr>
            </a:b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GB" sz="3600" dirty="0" err="1" smtClean="0">
                <a:latin typeface="Courier New" pitchFamily="49" charset="0"/>
                <a:cs typeface="Courier New" pitchFamily="49" charset="0"/>
              </a:rPr>
              <a:t>InterruptHandler</a:t>
            </a: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Dim 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SWState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 as BIT</a:t>
            </a:r>
          </a:p>
          <a:p>
            <a:pPr marL="0" indent="0">
              <a:buNone/>
            </a:pP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'Save the switch state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SWState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 = SWITCHIN</a:t>
            </a: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'Toggle the LED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LEDD7 = !LEDD7</a:t>
            </a:r>
          </a:p>
          <a:p>
            <a:pPr marL="0" indent="0">
              <a:buNone/>
            </a:pP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    'a 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little delay to see if the switch has changed state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Do while SWITCHIN = 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SWState</a:t>
            </a: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    wait 10 us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Loop 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'We must clear this specific bit flag in software, the main IOC is </a:t>
            </a:r>
            <a:r>
              <a:rPr lang="en-GB" sz="3600" dirty="0" err="1">
                <a:latin typeface="Courier New" pitchFamily="49" charset="0"/>
                <a:cs typeface="Courier New" pitchFamily="49" charset="0"/>
              </a:rPr>
              <a:t>cleare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 by the GCBASIC interrupt handler</a:t>
            </a: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3600" b="1" dirty="0">
                <a:latin typeface="Courier New" pitchFamily="49" charset="0"/>
                <a:cs typeface="Courier New" pitchFamily="49" charset="0"/>
              </a:rPr>
              <a:t>IOCAF3</a:t>
            </a:r>
            <a:r>
              <a:rPr lang="en-GB" sz="3600" dirty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GB" sz="36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sz="3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3600" dirty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48012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915566"/>
            <a:ext cx="5194918" cy="367905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Walk the examples </a:t>
            </a:r>
          </a:p>
          <a:p>
            <a:r>
              <a:rPr lang="en-GB" sz="2000" dirty="0" smtClean="0"/>
              <a:t>View the scope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936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an external interrupt to control </a:t>
            </a:r>
            <a:r>
              <a:rPr lang="en-GB" sz="1100" dirty="0" smtClean="0"/>
              <a:t>an LED</a:t>
            </a:r>
            <a:endParaRPr lang="en-GB" sz="1100" dirty="0"/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</a:t>
            </a:r>
            <a:r>
              <a:rPr lang="en-GB" sz="1100" b="1" dirty="0" smtClean="0"/>
              <a:t>storage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313629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15 - Interrupts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7210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15 - Interrupts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150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external interrupt to </a:t>
            </a:r>
            <a:r>
              <a:rPr lang="en-GB" sz="1100" b="1" dirty="0" smtClean="0"/>
              <a:t>control an LED</a:t>
            </a:r>
            <a:endParaRPr lang="en-GB" sz="1100" b="1" dirty="0" smtClean="0"/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PIC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02165435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732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5004048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Interrupts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63375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Principles of Interrupts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987574"/>
            <a:ext cx="8229601" cy="4032448"/>
          </a:xfrm>
        </p:spPr>
        <p:txBody>
          <a:bodyPr vert="horz" lIns="85064" tIns="42531" rIns="85064" bIns="42531" rtlCol="0">
            <a:normAutofit fontScale="40000" lnSpcReduction="20000"/>
          </a:bodyPr>
          <a:lstStyle/>
          <a:p>
            <a:pPr marL="266700" indent="-174625" defTabSz="898525"/>
            <a:r>
              <a:rPr lang="en-GB" sz="3700" b="1" dirty="0"/>
              <a:t>Interrupts are events that alter the normal execution flow of a program to respond to external or internal events.</a:t>
            </a:r>
          </a:p>
          <a:p>
            <a:pPr marL="266700" indent="-174625" defTabSz="898525"/>
            <a:endParaRPr lang="en-GB" sz="3700" b="1" dirty="0"/>
          </a:p>
          <a:p>
            <a:pPr marL="266700" indent="-174625" defTabSz="898525"/>
            <a:r>
              <a:rPr lang="en-GB" sz="3700" b="1" dirty="0" smtClean="0"/>
              <a:t>Advantages</a:t>
            </a:r>
            <a:endParaRPr lang="en-GB" sz="3700" b="1" dirty="0"/>
          </a:p>
          <a:p>
            <a:pPr marL="266700" lvl="1" indent="-174625" defTabSz="898525"/>
            <a:r>
              <a:rPr lang="en-GB" dirty="0"/>
              <a:t>Immediate response to critical events</a:t>
            </a:r>
          </a:p>
          <a:p>
            <a:pPr marL="266700" lvl="1" indent="-174625" defTabSz="898525"/>
            <a:r>
              <a:rPr lang="en-GB" dirty="0"/>
              <a:t>Efficient use of the microcontroller's resources</a:t>
            </a:r>
          </a:p>
          <a:p>
            <a:pPr marL="266700" indent="-174625" defTabSz="898525"/>
            <a:endParaRPr lang="en-GB" b="1" dirty="0"/>
          </a:p>
          <a:p>
            <a:pPr marL="266700" indent="-174625" defTabSz="898525"/>
            <a:r>
              <a:rPr lang="en-GB" sz="3700" b="1" dirty="0"/>
              <a:t>Types of </a:t>
            </a:r>
            <a:r>
              <a:rPr lang="en-GB" sz="3700" b="1" dirty="0" smtClean="0"/>
              <a:t>Interrupts</a:t>
            </a:r>
            <a:endParaRPr lang="en-GB" sz="3700" b="1" dirty="0"/>
          </a:p>
          <a:p>
            <a:pPr marL="266700" lvl="1" indent="-174625" defTabSz="898525"/>
            <a:r>
              <a:rPr lang="en-GB" dirty="0"/>
              <a:t>External Interrupts: Triggered by events on external pins (RB0/INT0, RB1/INT1, etc.)</a:t>
            </a:r>
          </a:p>
          <a:p>
            <a:pPr marL="266700" lvl="1" indent="-174625" defTabSz="898525"/>
            <a:r>
              <a:rPr lang="en-GB" dirty="0"/>
              <a:t>Timer Interrupts: Triggered by timer overflows or matches</a:t>
            </a:r>
          </a:p>
          <a:p>
            <a:pPr marL="266700" lvl="1" indent="-174625" defTabSz="898525"/>
            <a:r>
              <a:rPr lang="en-GB" dirty="0"/>
              <a:t>Peripheral Interrupts: Triggered by events from peripherals (</a:t>
            </a:r>
            <a:r>
              <a:rPr lang="en-GB" dirty="0" smtClean="0"/>
              <a:t>USART</a:t>
            </a:r>
            <a:r>
              <a:rPr lang="en-GB" dirty="0"/>
              <a:t>, ADC, etc.)</a:t>
            </a:r>
          </a:p>
          <a:p>
            <a:pPr marL="266700" lvl="1" indent="-174625" defTabSz="898525"/>
            <a:r>
              <a:rPr lang="en-GB" dirty="0"/>
              <a:t>Software Interrupts: Triggered by software instructions</a:t>
            </a:r>
          </a:p>
          <a:p>
            <a:pPr marL="266700" indent="-174625" defTabSz="898525"/>
            <a:endParaRPr lang="en-GB" b="1" dirty="0"/>
          </a:p>
          <a:p>
            <a:pPr marL="266700" indent="-174625" defTabSz="898525"/>
            <a:r>
              <a:rPr lang="en-GB" sz="3700" b="1" dirty="0"/>
              <a:t>Key </a:t>
            </a:r>
            <a:r>
              <a:rPr lang="en-GB" sz="3700" b="1" dirty="0" smtClean="0"/>
              <a:t>Registers</a:t>
            </a:r>
            <a:endParaRPr lang="en-GB" sz="3700" b="1" dirty="0"/>
          </a:p>
          <a:p>
            <a:pPr marL="266700" lvl="1" indent="-174625" defTabSz="898525"/>
            <a:r>
              <a:rPr lang="en-GB" dirty="0"/>
              <a:t>INTCON: Controls global interrupt enable and individual interrupt flags</a:t>
            </a:r>
          </a:p>
          <a:p>
            <a:pPr marL="266700" lvl="1" indent="-174625" defTabSz="898525"/>
            <a:r>
              <a:rPr lang="en-GB" dirty="0"/>
              <a:t>PIE1, PIE2: Peripheral Interrupt Enable registers</a:t>
            </a:r>
          </a:p>
          <a:p>
            <a:pPr marL="266700" lvl="1" indent="-174625" defTabSz="898525"/>
            <a:r>
              <a:rPr lang="en-GB" dirty="0"/>
              <a:t>PIR1, PIR2: Peripheral Interrupt Request (flag) registers</a:t>
            </a:r>
          </a:p>
          <a:p>
            <a:pPr marL="266700" indent="-174625" defTabSz="898525"/>
            <a:endParaRPr lang="en-GB" b="1" dirty="0"/>
          </a:p>
          <a:p>
            <a:pPr marL="266700" indent="-174625" defTabSz="898525"/>
            <a:r>
              <a:rPr lang="en-GB" sz="3700" b="1" dirty="0"/>
              <a:t>Interrupt Service Routine (ISR</a:t>
            </a:r>
            <a:r>
              <a:rPr lang="en-GB" sz="3700" b="1" dirty="0" smtClean="0"/>
              <a:t>)</a:t>
            </a:r>
            <a:endParaRPr lang="en-GB" sz="3700" b="1" dirty="0"/>
          </a:p>
          <a:p>
            <a:pPr marL="266700" lvl="1" indent="-174625" defTabSz="898525"/>
            <a:r>
              <a:rPr lang="en-GB" dirty="0"/>
              <a:t>Special function that executes when an interrupt occurs</a:t>
            </a:r>
          </a:p>
          <a:p>
            <a:pPr marL="266700" lvl="1" indent="-174625" defTabSz="898525"/>
            <a:r>
              <a:rPr lang="en-GB" dirty="0"/>
              <a:t>Must be as short and efficient as possible to avoid delaying other operations</a:t>
            </a:r>
          </a:p>
          <a:p>
            <a:pPr marL="92075" indent="0" defTabSz="898525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1163226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Interrupts…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2" y="1200151"/>
            <a:ext cx="3754757" cy="33944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specific details of the interrupts see the microcontroller datasheet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first parameter is the GCBASIC identifier used in user code to expose the specific interrupt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16bitUniversalTimerAInterrupt:TU16AIE,TU16AIF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16bitUniversalTimerBInterrupt:TU16BIE,TU16BIF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ADCReady:ADIE,ADIF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ADThreshold:ADTIE,ADTIF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ActiveClockTuning:ACTIE,ACTIF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CCP1:CCP1IE,CCP1IF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CCP2:CCP2IE,CCP2IF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CRCComplete:CRCIE,CRCIF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CWG1ShutDown:CWG1IE,CWG1IF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ClockSwitchComplete:CSWIE,CSWIF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DMA1AbortInterrupt:DMA1AIE,DMA1AIF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DMA1DestinationCountInterrupt:DMA1DCNTIE,DMA1DCNTIF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DMA1OverrunInterrupt:DMA1ORIE,DMA1ORIF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DMA1SourceCountInterrupt:DMA1SCNTIE,DMA1SCNTIF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DMA2AbortInterrupt:DMA2AIE,DMA2AIF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DMA2DestinationCountInterrupt:DMA2DCNTIE,DMA2DCNTIF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DMA2OverrunInterrupt:DMA2ORIE,DMA2ORIF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DMA2SourceCountInterrupt:DMA2SCNTIE,DMA2SCNTIF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DMA3AbortInterrupt:DMA3AIE,DMA3AIF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DMA3DestinationCountInterrupt:DMA3DCNTIE,DMA3DCNTIF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DMA3OverrunInterrupt:DMA3ORIE,DMA3ORIF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DMA3SourceCountInterrupt:DMA3SCNTIE,DMA3SCNTIF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DMA4AbortInterrupt:DMA4AIE,DMA4AIF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DMA4DestinationCountInterrupt:DMA4DCNTIE,DMA4DCNTIF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DMA4OverrunInterrupt:DMA4ORIE,DMA4ORIF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DMA4SourceCountInterrupt:DMA4SCNTIE,DMA4SCNTIF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ExtInt0:INT0IE,INT0IF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ExtInt1:INT1IE,INT1IF</a:t>
            </a:r>
            <a:endParaRPr lang="en-GB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283968" y="545430"/>
            <a:ext cx="3250702" cy="3394472"/>
          </a:xfrm>
          <a:prstGeom prst="rect">
            <a:avLst/>
          </a:prstGeom>
        </p:spPr>
        <p:txBody>
          <a:bodyPr vert="horz" lIns="85064" tIns="42531" rIns="85064" bIns="42531" rtlCol="0">
            <a:normAutofit fontScale="25000" lnSpcReduction="20000"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ExtInt1:INT1IE,INT1IF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ExtInt2:INT2IE,INT2IF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I2C1ErrorInterrupt:I2C1EIE,I2C1EIF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I2C1Interrupt:I2C1IE,I2C1IF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I2C1ReceiveInterrupt:I2C1RXIE,I2C1RXIF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I2C1TransmitInterrupt:I2C1TXIE,I2C1TXIF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LogicCell1Event:CLC1IE,CLC1IF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LogicCell2Event:CLC2IE,CLC2IF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LogicCell3Event:CLC3IE,CLC3IF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LogicCell4Event:CLC4IE,CLC4IF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NVMComplete:NVMIE,NVMIF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OscillatorFail:OSFIE,OSFIF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b="1" dirty="0" err="1" smtClean="0"/>
              <a:t>PORTABChange:IOCIE,IOCIF</a:t>
            </a:r>
            <a:endParaRPr lang="en-GB" b="1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PWM1MatchEvent:PWM1IE,PWM1IF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PWM2MatchEvent:PWM2IE,PWM2IF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PWM2PeriodEvent:PWM2PIE,PWM2PIF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PWMPeriodEvent:PWM1PIE,PWM1PIF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PortChange:IOCIE,IOCIF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SPIInterrupt:SPI1IE,SPI1IF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SPIReceiveInterrupt:SPI1RXIE,SPI1RXIF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SPITransmitInterrupt:SPI1TXIE,SPI1TXIF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ScanComplete:SCANIE,SCANIF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SoftwareInterrupt:SWIE,SWIF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Timer0Overflow:TMR0IE,TMR0IF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Timer1Gate:TMR1GIE,TMR1GIF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Timer1Overflow:TMR1IE,TMR1IF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Timer2Match:TMR2IE,TMR2IF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Timer4Match:TMR4IE,TMR4IF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UART1FramingErrorInterrupt:U1EIE,U1EIF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UART1Interrupt:U1IE,U1IF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UART1ReceiveInterrupt:U1RXIE,U1RXIF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UART1TransmitInterrupt:U1TXIE,U1TXIF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UART2FramingErrorInterrupt:U2EIE,U2EIF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UART2Interrupt:U2IE,U2IF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UART2ReceiveInterrupt:U2RXIE,U2RXIF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UART2TransmitInterrupt:U2TXIE,U2TXIF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VoltageFail:HLVDIE,HLVDIF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4936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/>
              <a:t>Interrupt on Change (IOC)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85064" tIns="42531" rIns="85064" bIns="42531" rtlCol="0">
            <a:noAutofit/>
          </a:bodyPr>
          <a:lstStyle/>
          <a:p>
            <a:pPr marL="266700" indent="-174625" defTabSz="898525"/>
            <a:r>
              <a:rPr lang="en-GB" sz="1400" b="1" dirty="0" smtClean="0"/>
              <a:t>Detects </a:t>
            </a:r>
            <a:r>
              <a:rPr lang="en-GB" sz="1400" b="1" dirty="0"/>
              <a:t>changes in the state of selected </a:t>
            </a:r>
            <a:r>
              <a:rPr lang="en-GB" sz="1400" b="1" dirty="0" smtClean="0"/>
              <a:t>pins</a:t>
            </a:r>
          </a:p>
          <a:p>
            <a:pPr marL="266700" indent="-174625" defTabSz="898525"/>
            <a:endParaRPr lang="en-GB" sz="1400" b="1" dirty="0" smtClean="0"/>
          </a:p>
          <a:p>
            <a:pPr marL="266700" indent="-174625" defTabSz="898525"/>
            <a:r>
              <a:rPr lang="en-GB" sz="1400" b="1" dirty="0" smtClean="0"/>
              <a:t>Key Points</a:t>
            </a:r>
            <a:endParaRPr lang="en-GB" sz="1400" b="1" dirty="0"/>
          </a:p>
          <a:p>
            <a:pPr marL="638854" lvl="1" indent="-174625" defTabSz="898525"/>
            <a:r>
              <a:rPr lang="en-GB" sz="1200" b="1" dirty="0"/>
              <a:t>Configuration: Set </a:t>
            </a:r>
            <a:r>
              <a:rPr lang="en-GB" sz="1200" b="1" dirty="0" smtClean="0"/>
              <a:t>IO </a:t>
            </a:r>
            <a:r>
              <a:rPr lang="en-GB" sz="1200" b="1" dirty="0" err="1" smtClean="0"/>
              <a:t>port.pin</a:t>
            </a:r>
            <a:r>
              <a:rPr lang="en-GB" sz="1200" b="1" dirty="0" smtClean="0"/>
              <a:t> </a:t>
            </a:r>
            <a:r>
              <a:rPr lang="en-GB" sz="1200" b="1" dirty="0"/>
              <a:t>as inputs and configure the </a:t>
            </a:r>
            <a:r>
              <a:rPr lang="en-GB" sz="1200" b="1" dirty="0" smtClean="0"/>
              <a:t>correct register </a:t>
            </a:r>
            <a:r>
              <a:rPr lang="en-GB" sz="1200" b="1" dirty="0"/>
              <a:t>for edge detection (rising or falling edge).</a:t>
            </a:r>
          </a:p>
          <a:p>
            <a:pPr marL="266700" indent="-174625" defTabSz="898525"/>
            <a:r>
              <a:rPr lang="en-GB" sz="1400" b="1" dirty="0"/>
              <a:t>Interrupt Service Routine (</a:t>
            </a:r>
            <a:r>
              <a:rPr lang="en-GB" sz="1400" b="1" dirty="0" smtClean="0"/>
              <a:t>ISR)</a:t>
            </a:r>
          </a:p>
          <a:p>
            <a:pPr marL="638854" lvl="1" indent="-174625" defTabSz="898525"/>
            <a:r>
              <a:rPr lang="en-GB" sz="1200" b="1" dirty="0" smtClean="0"/>
              <a:t>Handles </a:t>
            </a:r>
            <a:r>
              <a:rPr lang="en-GB" sz="1200" b="1" dirty="0"/>
              <a:t>the interrupt </a:t>
            </a:r>
            <a:r>
              <a:rPr lang="en-GB" sz="1200" b="1" dirty="0" smtClean="0"/>
              <a:t>event</a:t>
            </a:r>
            <a:endParaRPr lang="en-GB" sz="1200" b="1" dirty="0"/>
          </a:p>
          <a:p>
            <a:pPr marL="266700" indent="-174625" defTabSz="898525"/>
            <a:r>
              <a:rPr lang="en-GB" sz="1400" b="1" dirty="0"/>
              <a:t>Global Interrupt Enable (GIE): </a:t>
            </a:r>
            <a:endParaRPr lang="en-GB" sz="1400" b="1" dirty="0" smtClean="0"/>
          </a:p>
          <a:p>
            <a:pPr marL="638854" lvl="1" indent="-174625" defTabSz="898525"/>
            <a:r>
              <a:rPr lang="en-GB" sz="1200" b="1" dirty="0" smtClean="0"/>
              <a:t>Enables </a:t>
            </a:r>
            <a:r>
              <a:rPr lang="en-GB" sz="1200" b="1" dirty="0"/>
              <a:t>the microcontroller to respond to interrupts</a:t>
            </a:r>
          </a:p>
          <a:p>
            <a:pPr marL="266700" indent="-174625" defTabSz="898525"/>
            <a:endParaRPr lang="en-GB" sz="1400" b="1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 - IOC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685925"/>
            <a:ext cx="8583613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164288" y="1635646"/>
            <a:ext cx="432048" cy="1689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5536" y="3108960"/>
            <a:ext cx="8352928" cy="215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49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16585</TotalTime>
  <Words>813</Words>
  <Application>Microsoft Office PowerPoint</Application>
  <PresentationFormat>On-screen Show (16:9)</PresentationFormat>
  <Paragraphs>217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GCBASIC Part 15 - Interrupts</vt:lpstr>
      <vt:lpstr>GCBASIC Part 15 - Interrupts</vt:lpstr>
      <vt:lpstr>Videos...</vt:lpstr>
      <vt:lpstr>PIC18FxxQ20</vt:lpstr>
      <vt:lpstr>GCBASIC Toolchain</vt:lpstr>
      <vt:lpstr>Principles of Interrupts</vt:lpstr>
      <vt:lpstr>Interrupts…</vt:lpstr>
      <vt:lpstr>Interrupt on Change (IOC)</vt:lpstr>
      <vt:lpstr>Interrupt - IOC</vt:lpstr>
      <vt:lpstr>Interrupt Code</vt:lpstr>
      <vt:lpstr>Lab</vt:lpstr>
      <vt:lpstr>PowerPoint Presentation</vt:lpstr>
      <vt:lpstr>Videos...</vt:lpstr>
      <vt:lpstr>GCBASIC Part 15 - Interrupts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873</cp:revision>
  <dcterms:created xsi:type="dcterms:W3CDTF">2019-01-08T20:03:06Z</dcterms:created>
  <dcterms:modified xsi:type="dcterms:W3CDTF">2024-11-06T12:38:14Z</dcterms:modified>
</cp:coreProperties>
</file>