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3" r:id="rId3"/>
    <p:sldId id="264" r:id="rId4"/>
    <p:sldId id="285" r:id="rId5"/>
    <p:sldId id="334" r:id="rId6"/>
    <p:sldId id="282" r:id="rId7"/>
    <p:sldId id="324" r:id="rId8"/>
    <p:sldId id="325" r:id="rId9"/>
    <p:sldId id="331" r:id="rId10"/>
    <p:sldId id="333" r:id="rId11"/>
    <p:sldId id="280" r:id="rId12"/>
    <p:sldId id="289" r:id="rId13"/>
    <p:sldId id="297" r:id="rId14"/>
    <p:sldId id="298" r:id="rId15"/>
    <p:sldId id="332" r:id="rId16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00" d="100"/>
          <a:sy n="100" d="100"/>
        </p:scale>
        <p:origin x="-1866" y="-7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06/11/2024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442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06/11/2024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166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06/11/2024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06/11/2024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06/11/2024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06/11/2024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Conf:[defaul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GCBASIC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Part 18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 </a:t>
            </a:r>
            <a:r>
              <a:rPr lang="en-GB" dirty="0" smtClean="0"/>
              <a:t>for the PIC18FxxQ41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 l="8600" t="14166" r="7684" b="8911"/>
          <a:stretch>
            <a:fillRect/>
          </a:stretch>
        </p:blipFill>
        <p:spPr bwMode="auto">
          <a:xfrm>
            <a:off x="179512" y="238691"/>
            <a:ext cx="24482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3363839"/>
            <a:ext cx="1928242" cy="142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</a:t>
            </a:r>
            <a:r>
              <a:rPr lang="en-GB" sz="1100" b="1" dirty="0" smtClean="0"/>
              <a:t>hardware</a:t>
            </a:r>
            <a:r>
              <a:rPr lang="en-GB" sz="1100" dirty="0" smtClean="0"/>
              <a:t> and make the board work – </a:t>
            </a:r>
            <a:r>
              <a:rPr lang="en-GB" sz="1100" b="1" dirty="0" smtClean="0"/>
              <a:t>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</a:t>
            </a:r>
            <a:r>
              <a:rPr lang="en-GB" sz="1100" b="1" dirty="0" smtClean="0"/>
              <a:t>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</a:t>
            </a:r>
            <a:r>
              <a:rPr lang="en-GB" sz="1100" b="1" dirty="0" smtClean="0"/>
              <a:t>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</a:t>
            </a:r>
            <a:r>
              <a:rPr lang="en-GB" sz="1100" b="1" dirty="0" smtClean="0"/>
              <a:t>delay</a:t>
            </a:r>
            <a:r>
              <a:rPr lang="en-GB" sz="1100" dirty="0" smtClean="0"/>
              <a:t>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input</a:t>
            </a:r>
            <a:r>
              <a:rPr lang="en-GB" sz="1100" dirty="0" smtClean="0"/>
              <a:t>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reset </a:t>
            </a:r>
            <a:r>
              <a:rPr lang="en-GB" sz="1100" dirty="0" smtClean="0"/>
              <a:t>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switch</a:t>
            </a:r>
            <a:r>
              <a:rPr lang="en-GB" sz="1100" dirty="0" smtClean="0"/>
              <a:t>, </a:t>
            </a:r>
            <a:r>
              <a:rPr lang="en-GB" sz="1100" b="1" dirty="0" smtClean="0"/>
              <a:t>ADC </a:t>
            </a:r>
            <a:r>
              <a:rPr lang="en-GB" sz="1100" dirty="0" smtClean="0"/>
              <a:t>– the </a:t>
            </a:r>
            <a:r>
              <a:rPr lang="en-GB" sz="1100" b="1" dirty="0" smtClean="0"/>
              <a:t>LEDs </a:t>
            </a:r>
            <a:r>
              <a:rPr lang="en-GB" sz="1100" dirty="0" smtClean="0"/>
              <a:t>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serial</a:t>
            </a:r>
            <a:r>
              <a:rPr lang="en-GB" sz="1100" dirty="0" smtClean="0"/>
              <a:t>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timer0</a:t>
            </a:r>
            <a:r>
              <a:rPr lang="en-GB" sz="1100" dirty="0" smtClean="0"/>
              <a:t>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</a:t>
            </a:r>
            <a:r>
              <a:rPr lang="en-GB" sz="1100" b="1" dirty="0" smtClean="0"/>
              <a:t>PWM</a:t>
            </a:r>
            <a:r>
              <a:rPr lang="en-GB" sz="1100" dirty="0" smtClean="0"/>
              <a:t>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smtClean="0"/>
              <a:t>I2C</a:t>
            </a:r>
            <a:r>
              <a:rPr lang="en-GB" sz="1100" dirty="0" smtClean="0"/>
              <a:t>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I2C GCLD </a:t>
            </a:r>
            <a:r>
              <a:rPr lang="en-GB" sz="1100" dirty="0" smtClean="0"/>
              <a:t>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SPI GCLD </a:t>
            </a:r>
            <a:r>
              <a:rPr lang="en-GB" sz="1100" dirty="0" smtClean="0"/>
              <a:t>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 smtClean="0"/>
              <a:t>GCBASIC </a:t>
            </a:r>
            <a:r>
              <a:rPr lang="en-GB" sz="1100" dirty="0" smtClean="0"/>
              <a:t>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293179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 </a:t>
            </a:r>
            <a:r>
              <a:rPr lang="en-GB" dirty="0" smtClean="0"/>
              <a:t>for the PIC18FxxQ41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GCBASIC </a:t>
            </a:r>
            <a:r>
              <a:rPr lang="en-GB" dirty="0" smtClean="0"/>
              <a:t>&amp; MPLAB-X/PIC-AS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987574"/>
            <a:ext cx="4001917" cy="37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8" name="Group 27"/>
          <p:cNvGrpSpPr/>
          <p:nvPr/>
        </p:nvGrpSpPr>
        <p:grpSpPr>
          <a:xfrm>
            <a:off x="251520" y="3723878"/>
            <a:ext cx="2304256" cy="1504994"/>
            <a:chOff x="1475656" y="1851670"/>
            <a:chExt cx="3600400" cy="2657122"/>
          </a:xfrm>
        </p:grpSpPr>
        <p:pic>
          <p:nvPicPr>
            <p:cNvPr id="30" name="Picture 2" descr="See the source im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1347614"/>
            <a:ext cx="33432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PIC18FxxQ41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8" y="1081186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PIC18-Q41 is a high performance PIC18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12-bit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</a:t>
            </a:r>
            <a:r>
              <a:rPr lang="en-GB" smtClean="0"/>
              <a:t>, I2C, </a:t>
            </a:r>
            <a:r>
              <a:rPr lang="en-GB" dirty="0" smtClean="0"/>
              <a:t>SPI</a:t>
            </a:r>
          </a:p>
          <a:p>
            <a:pPr lvl="1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endParaRPr lang="en-GB" dirty="0" smtClean="0"/>
          </a:p>
          <a:p>
            <a:r>
              <a:rPr lang="en-GB" dirty="0" smtClean="0"/>
              <a:t>The PIC18xxQ41 offers 14- and 20-pin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 l="8600" t="14166" r="7684" b="8911"/>
          <a:stretch>
            <a:fillRect/>
          </a:stretch>
        </p:blipFill>
        <p:spPr bwMode="auto">
          <a:xfrm>
            <a:off x="6300193" y="1275606"/>
            <a:ext cx="24482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</a:t>
            </a:r>
            <a:r>
              <a:rPr lang="en-GB" sz="1100" baseline="30000" dirty="0" smtClean="0"/>
              <a:t>2</a:t>
            </a:r>
            <a:r>
              <a:rPr lang="en-GB" sz="1100" dirty="0" smtClean="0"/>
              <a:t>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</a:t>
            </a:r>
            <a:r>
              <a:rPr lang="en-GB" sz="1100" baseline="30000" dirty="0" smtClean="0"/>
              <a:t>2</a:t>
            </a:r>
            <a:r>
              <a:rPr lang="en-GB" sz="1100" dirty="0" smtClean="0"/>
              <a:t>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 smtClean="0"/>
              <a:t>GCBASIC </a:t>
            </a:r>
            <a:r>
              <a:rPr lang="en-GB" sz="1100" dirty="0" smtClean="0"/>
              <a:t>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4" y="1210800"/>
            <a:ext cx="8229601" cy="3394472"/>
          </a:xfrm>
        </p:spPr>
        <p:txBody>
          <a:bodyPr/>
          <a:lstStyle/>
          <a:p>
            <a:r>
              <a:rPr lang="en-GB" dirty="0" smtClean="0"/>
              <a:t>Microchip Low Pin Count Demo Board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323528" y="1923678"/>
            <a:ext cx="3600400" cy="2657122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2427734"/>
            <a:ext cx="3568848" cy="160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67545" y="4256738"/>
            <a:ext cx="3168353" cy="255170"/>
          </a:xfrm>
          <a:prstGeom prst="rect">
            <a:avLst/>
          </a:prstGeom>
        </p:spPr>
        <p:txBody>
          <a:bodyPr wrap="square" lIns="85064" tIns="42531" rIns="85064" bIns="42531">
            <a:spAutoFit/>
          </a:bodyPr>
          <a:lstStyle/>
          <a:p>
            <a:r>
              <a:rPr lang="en-GB" sz="1100" dirty="0" smtClean="0"/>
              <a:t>PICKit_2_Low_Pin_Count_User_Guide_51556a.pdf</a:t>
            </a:r>
            <a:endParaRPr lang="en-GB" sz="11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GCBASIC </a:t>
            </a:r>
            <a:r>
              <a:rPr lang="en-GB" dirty="0" smtClean="0"/>
              <a:t>&amp; MPLAB-X/PIC-AS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987574"/>
            <a:ext cx="4001917" cy="37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27"/>
          <p:cNvGrpSpPr/>
          <p:nvPr/>
        </p:nvGrpSpPr>
        <p:grpSpPr>
          <a:xfrm>
            <a:off x="251520" y="3723878"/>
            <a:ext cx="2304256" cy="1504994"/>
            <a:chOff x="1475656" y="1851670"/>
            <a:chExt cx="3600400" cy="2657122"/>
          </a:xfrm>
        </p:grpSpPr>
        <p:pic>
          <p:nvPicPr>
            <p:cNvPr id="30" name="Picture 2" descr="See the source im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1347614"/>
            <a:ext cx="33432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9" y="170765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GCBASIC </a:t>
            </a:r>
            <a:r>
              <a:rPr lang="en-GB" dirty="0" smtClean="0"/>
              <a:t>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2"/>
            <a:ext cx="3960440" cy="217877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</a:t>
            </a:r>
            <a:r>
              <a:rPr lang="en-GB" dirty="0" smtClean="0"/>
              <a:t>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</a:t>
            </a:r>
            <a:r>
              <a:rPr lang="en-GB" dirty="0" smtClean="0"/>
              <a:t>now supports the 18FxxQ41 chip family</a:t>
            </a:r>
          </a:p>
          <a:p>
            <a:endParaRPr lang="en-GB" dirty="0" smtClean="0"/>
          </a:p>
          <a:p>
            <a:r>
              <a:rPr lang="en-GB" dirty="0" smtClean="0"/>
              <a:t>GCBASIC </a:t>
            </a:r>
            <a:r>
              <a:rPr lang="en-GB" dirty="0" smtClean="0"/>
              <a:t>is a cross platform with common code translation 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6480720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GCBASIC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0" idx="1"/>
          </p:cNvCxnSpPr>
          <p:nvPr/>
        </p:nvCxnSpPr>
        <p:spPr>
          <a:xfrm>
            <a:off x="6660232" y="273725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ASM 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60232" y="4537452"/>
            <a:ext cx="1615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 and AVR</a:t>
            </a:r>
            <a:endParaRPr lang="en-GB" sz="1600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The core compiler</a:t>
            </a:r>
            <a:endParaRPr lang="en-GB" dirty="0"/>
          </a:p>
        </p:txBody>
      </p:sp>
      <p:sp>
        <p:nvSpPr>
          <p:cNvPr id="48" name="Flowchart: Document 47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08537" y="1948959"/>
            <a:ext cx="1807995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GCBASIC </a:t>
            </a:r>
            <a:r>
              <a:rPr lang="en-GB" dirty="0" smtClean="0"/>
              <a:t>Compiler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4796755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GCBASIC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60232" y="4537452"/>
            <a:ext cx="1615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 and AVR</a:t>
            </a:r>
            <a:endParaRPr lang="en-GB" sz="1600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Using MPLAB-X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6960121" y="1724025"/>
            <a:ext cx="1255712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PIC-AS,  </a:t>
            </a:r>
          </a:p>
          <a:p>
            <a:pPr algn="ctr"/>
            <a:r>
              <a:rPr lang="en-GB" sz="1200" dirty="0" smtClean="0"/>
              <a:t>MPLAB-IDE </a:t>
            </a:r>
            <a:endParaRPr lang="en-GB" sz="1200" dirty="0"/>
          </a:p>
        </p:txBody>
      </p:sp>
      <p:cxnSp>
        <p:nvCxnSpPr>
          <p:cNvPr id="28" name="Shape 27"/>
          <p:cNvCxnSpPr>
            <a:stCxn id="37" idx="3"/>
            <a:endCxn id="20" idx="2"/>
          </p:cNvCxnSpPr>
          <p:nvPr/>
        </p:nvCxnSpPr>
        <p:spPr>
          <a:xfrm flipV="1">
            <a:off x="7452320" y="3025284"/>
            <a:ext cx="108012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ocument 32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64310" y="1905000"/>
            <a:ext cx="1807995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GCBASIC </a:t>
            </a:r>
            <a:r>
              <a:rPr lang="en-GB" dirty="0" smtClean="0"/>
              <a:t>Compiler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9582"/>
            <a:ext cx="7499176" cy="3394472"/>
          </a:xfrm>
        </p:spPr>
        <p:txBody>
          <a:bodyPr>
            <a:noAutofit/>
          </a:bodyPr>
          <a:lstStyle/>
          <a:p>
            <a:pPr marL="457200" indent="-457200">
              <a:buNone/>
            </a:pPr>
            <a:r>
              <a:rPr lang="en-GB" sz="1200" dirty="0" smtClean="0"/>
              <a:t>We will</a:t>
            </a:r>
          </a:p>
          <a:p>
            <a:pPr marL="266700" indent="-266700">
              <a:buFont typeface="+mj-lt"/>
              <a:buAutoNum type="arabicPeriod"/>
            </a:pPr>
            <a:r>
              <a:rPr lang="en-GB" sz="1000" dirty="0" smtClean="0"/>
              <a:t>Review a simple LED program</a:t>
            </a:r>
          </a:p>
          <a:p>
            <a:pPr marL="266700" indent="-266700">
              <a:buFont typeface="+mj-lt"/>
              <a:buAutoNum type="arabicPeriod"/>
            </a:pPr>
            <a:endParaRPr lang="en-GB" sz="1000" dirty="0" smtClean="0"/>
          </a:p>
          <a:p>
            <a:pPr marL="266700" indent="-266700">
              <a:buFont typeface="+mj-lt"/>
              <a:buAutoNum type="arabicPeriod"/>
            </a:pPr>
            <a:r>
              <a:rPr lang="en-GB" sz="1000" dirty="0" smtClean="0"/>
              <a:t>Create a Project in MPLAB-X using the </a:t>
            </a:r>
            <a:r>
              <a:rPr lang="en-GB" sz="1000" dirty="0" smtClean="0"/>
              <a:t>GCBASIC </a:t>
            </a:r>
            <a:r>
              <a:rPr lang="en-GB" sz="1000" dirty="0" smtClean="0"/>
              <a:t>.S source</a:t>
            </a:r>
          </a:p>
          <a:p>
            <a:pPr marL="539750" lvl="1" indent="-168275">
              <a:buFont typeface="+mj-lt"/>
              <a:buAutoNum type="arabicPeriod"/>
            </a:pPr>
            <a:r>
              <a:rPr lang="en-GB" sz="1000" dirty="0" smtClean="0"/>
              <a:t>Select Standalone project</a:t>
            </a:r>
          </a:p>
          <a:p>
            <a:pPr marL="539750" lvl="1" indent="-168275">
              <a:buFont typeface="+mj-lt"/>
              <a:buAutoNum type="arabicPeriod"/>
            </a:pPr>
            <a:r>
              <a:rPr lang="en-GB" sz="1000" dirty="0" smtClean="0"/>
              <a:t>Specify chip, select the Simulator</a:t>
            </a:r>
          </a:p>
          <a:p>
            <a:pPr marL="539750" lvl="1" indent="-168275">
              <a:buFont typeface="+mj-lt"/>
              <a:buAutoNum type="arabicPeriod"/>
            </a:pPr>
            <a:r>
              <a:rPr lang="en-GB" sz="1000" dirty="0" smtClean="0"/>
              <a:t>Select PIC-AS, latest version</a:t>
            </a:r>
          </a:p>
          <a:p>
            <a:pPr marL="539750" lvl="1" indent="-168275">
              <a:buFont typeface="+mj-lt"/>
              <a:buAutoNum type="arabicPeriod"/>
            </a:pPr>
            <a:r>
              <a:rPr lang="en-GB" sz="1000" dirty="0" smtClean="0"/>
              <a:t>Name project {</a:t>
            </a:r>
            <a:r>
              <a:rPr lang="en-GB" sz="1000" dirty="0" err="1" smtClean="0"/>
              <a:t>chipname</a:t>
            </a:r>
            <a:r>
              <a:rPr lang="en-GB" sz="1000" dirty="0" smtClean="0"/>
              <a:t>}, specify same directory.</a:t>
            </a:r>
          </a:p>
          <a:p>
            <a:pPr marL="539750" lvl="1" indent="-168275">
              <a:buFont typeface="+mj-lt"/>
              <a:buAutoNum type="arabicPeriod"/>
            </a:pPr>
            <a:r>
              <a:rPr lang="en-GB" sz="1000" dirty="0" smtClean="0"/>
              <a:t>Finish</a:t>
            </a:r>
          </a:p>
          <a:p>
            <a:pPr marL="539750" lvl="1" indent="-168275">
              <a:buFont typeface="+mj-lt"/>
              <a:buAutoNum type="arabicPeriod"/>
            </a:pPr>
            <a:r>
              <a:rPr lang="en-GB" sz="1000" dirty="0" smtClean="0"/>
              <a:t>Now Add the </a:t>
            </a:r>
            <a:r>
              <a:rPr lang="en-GB" sz="1000" dirty="0" smtClean="0"/>
              <a:t>GCBASIC </a:t>
            </a:r>
            <a:r>
              <a:rPr lang="en-GB" sz="1000" dirty="0" smtClean="0"/>
              <a:t>source file</a:t>
            </a:r>
          </a:p>
          <a:p>
            <a:pPr marL="893763" lvl="2" indent="-88900">
              <a:buNone/>
            </a:pPr>
            <a:r>
              <a:rPr lang="en-GB" sz="1000" dirty="0" smtClean="0"/>
              <a:t>Add existing item/select source .S file with AUTO</a:t>
            </a:r>
          </a:p>
          <a:p>
            <a:pPr marL="539750" lvl="1" indent="-168275">
              <a:buFont typeface="+mj-lt"/>
              <a:buAutoNum type="arabicPeriod"/>
            </a:pPr>
            <a:endParaRPr lang="en-GB" sz="1000" dirty="0" smtClean="0"/>
          </a:p>
          <a:p>
            <a:pPr marL="539750" lvl="1" indent="-168275">
              <a:buFont typeface="+mj-lt"/>
              <a:buAutoNum type="arabicPeriod"/>
            </a:pPr>
            <a:r>
              <a:rPr lang="en-GB" sz="1000" dirty="0" smtClean="0"/>
              <a:t>Select File/Project Properties</a:t>
            </a:r>
          </a:p>
          <a:p>
            <a:pPr marL="893763" lvl="2" indent="-88900">
              <a:buNone/>
            </a:pPr>
            <a:r>
              <a:rPr lang="en-GB" sz="1000" dirty="0" smtClean="0"/>
              <a:t>Set  </a:t>
            </a:r>
            <a:r>
              <a:rPr lang="en-GB" sz="1000" dirty="0" smtClean="0">
                <a:hlinkClick r:id="rId2"/>
              </a:rPr>
              <a:t>Conf:[default</a:t>
            </a:r>
            <a:r>
              <a:rPr lang="en-GB" sz="1000" dirty="0" smtClean="0"/>
              <a:t>] Instruction Frequency to 64</a:t>
            </a:r>
          </a:p>
          <a:p>
            <a:pPr marL="893763" lvl="2" indent="-88900">
              <a:buNone/>
            </a:pPr>
            <a:r>
              <a:rPr lang="en-GB" sz="1000" dirty="0" smtClean="0"/>
              <a:t>Set  </a:t>
            </a:r>
            <a:r>
              <a:rPr lang="en-GB" sz="1000" dirty="0" smtClean="0">
                <a:hlinkClick r:id="rId2"/>
              </a:rPr>
              <a:t>Conf:[default</a:t>
            </a:r>
            <a:r>
              <a:rPr lang="en-GB" sz="1000" dirty="0" smtClean="0"/>
              <a:t>] </a:t>
            </a:r>
            <a:r>
              <a:rPr lang="en-GB" sz="1000" dirty="0" smtClean="0"/>
              <a:t>Building </a:t>
            </a:r>
            <a:r>
              <a:rPr lang="en-GB" sz="1000" dirty="0" smtClean="0"/>
              <a:t>– check Execute this line after build</a:t>
            </a:r>
          </a:p>
          <a:p>
            <a:pPr marL="893763" lvl="3" indent="-88900">
              <a:buNone/>
            </a:pPr>
            <a:r>
              <a:rPr lang="en-GB" sz="1000" dirty="0" smtClean="0"/>
              <a:t>D</a:t>
            </a:r>
            <a:r>
              <a:rPr lang="en-GB" sz="1000" dirty="0" smtClean="0"/>
              <a:t>:\GCBASIC\PICKitPlus\pickitcommandline.exe </a:t>
            </a:r>
            <a:r>
              <a:rPr lang="en-GB" sz="1000" dirty="0" smtClean="0"/>
              <a:t>-w -p${Device} -f${</a:t>
            </a:r>
            <a:r>
              <a:rPr lang="en-GB" sz="1000" dirty="0" err="1" smtClean="0"/>
              <a:t>ImagePath</a:t>
            </a:r>
            <a:r>
              <a:rPr lang="en-GB" sz="1000" dirty="0" smtClean="0"/>
              <a:t>} -</a:t>
            </a:r>
            <a:r>
              <a:rPr lang="en-GB" sz="1000" dirty="0" err="1" smtClean="0"/>
              <a:t>mpec</a:t>
            </a:r>
            <a:r>
              <a:rPr lang="en-GB" sz="1000" dirty="0" smtClean="0"/>
              <a:t> -</a:t>
            </a:r>
            <a:r>
              <a:rPr lang="en-GB" sz="1000" dirty="0" err="1" smtClean="0"/>
              <a:t>zv</a:t>
            </a:r>
            <a:r>
              <a:rPr lang="en-GB" sz="1000" dirty="0" smtClean="0"/>
              <a:t> -a5</a:t>
            </a:r>
          </a:p>
          <a:p>
            <a:pPr marL="893763" lvl="2" indent="-88900">
              <a:buNone/>
            </a:pPr>
            <a:r>
              <a:rPr lang="en-GB" sz="1000" dirty="0" smtClean="0"/>
              <a:t>Press OK to save</a:t>
            </a:r>
          </a:p>
          <a:p>
            <a:pPr marL="539750" lvl="1" indent="-168275">
              <a:buFont typeface="+mj-lt"/>
              <a:buAutoNum type="arabicPeriod"/>
            </a:pPr>
            <a:endParaRPr lang="en-GB" sz="1000" dirty="0" smtClean="0"/>
          </a:p>
          <a:p>
            <a:pPr marL="539750" lvl="1" indent="-168275">
              <a:buFont typeface="+mj-lt"/>
              <a:buAutoNum type="arabicPeriod"/>
            </a:pPr>
            <a:r>
              <a:rPr lang="en-GB" sz="1000" dirty="0" smtClean="0"/>
              <a:t>Test compile &lt;F11&gt; and program</a:t>
            </a:r>
          </a:p>
          <a:p>
            <a:pPr marL="539750" lvl="1" indent="-168275">
              <a:buFont typeface="+mj-lt"/>
              <a:buAutoNum type="arabicPeriod"/>
            </a:pPr>
            <a:endParaRPr lang="en-GB" sz="1000" dirty="0" smtClean="0"/>
          </a:p>
          <a:p>
            <a:pPr marL="539750" lvl="1" indent="-168275">
              <a:buFont typeface="+mj-lt"/>
              <a:buAutoNum type="arabicPeriod"/>
            </a:pPr>
            <a:r>
              <a:rPr lang="en-GB" sz="1000" dirty="0" smtClean="0"/>
              <a:t>Use the debugger to walk the code</a:t>
            </a:r>
            <a:endParaRPr lang="en-GB" sz="800" dirty="0" smtClean="0"/>
          </a:p>
          <a:p>
            <a:pPr marL="829354" lvl="1" indent="-457200">
              <a:buFont typeface="+mj-lt"/>
              <a:buAutoNum type="arabicPeriod"/>
            </a:pPr>
            <a:endParaRPr lang="en-GB" sz="800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228184" y="545207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16566</TotalTime>
  <Words>612</Words>
  <Application>Microsoft Office PowerPoint</Application>
  <PresentationFormat>On-screen Show (16:9)</PresentationFormat>
  <Paragraphs>141</Paragraphs>
  <Slides>15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GCBASIC Part 18</vt:lpstr>
      <vt:lpstr>PIC18FxxQ41</vt:lpstr>
      <vt:lpstr>Videos...</vt:lpstr>
      <vt:lpstr>Hardware</vt:lpstr>
      <vt:lpstr>GCBASIC &amp; MPLAB-X/PIC-AS</vt:lpstr>
      <vt:lpstr>GCBASIC Compiler</vt:lpstr>
      <vt:lpstr>The core compiler</vt:lpstr>
      <vt:lpstr>Using MPLAB-X</vt:lpstr>
      <vt:lpstr>Lab</vt:lpstr>
      <vt:lpstr>PowerPoint Presentation</vt:lpstr>
      <vt:lpstr>Videos...</vt:lpstr>
      <vt:lpstr>GCBASIC</vt:lpstr>
      <vt:lpstr>PowerPoint Presentation</vt:lpstr>
      <vt:lpstr>Backup Slides</vt:lpstr>
      <vt:lpstr>GCBASIC &amp; MPLAB-X/PIC-AS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906</cp:revision>
  <dcterms:created xsi:type="dcterms:W3CDTF">2019-01-08T20:03:06Z</dcterms:created>
  <dcterms:modified xsi:type="dcterms:W3CDTF">2024-11-06T19:21:22Z</dcterms:modified>
</cp:coreProperties>
</file>