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83" r:id="rId3"/>
    <p:sldId id="264" r:id="rId4"/>
    <p:sldId id="282" r:id="rId5"/>
    <p:sldId id="291" r:id="rId6"/>
    <p:sldId id="285" r:id="rId7"/>
    <p:sldId id="287" r:id="rId8"/>
    <p:sldId id="288" r:id="rId9"/>
    <p:sldId id="289" r:id="rId10"/>
    <p:sldId id="280" r:id="rId11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597823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1" y="2914651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253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8506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759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7012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1265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5519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977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4025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7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1pPr>
            <a:lvl2pPr marL="425318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85063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3pPr>
            <a:lvl4pPr marL="1275954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4pPr>
            <a:lvl5pPr marL="1701273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5pPr>
            <a:lvl6pPr marL="2126591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6pPr>
            <a:lvl7pPr marL="2551909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7pPr>
            <a:lvl8pPr marL="2977227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8pPr>
            <a:lvl9pPr marL="3402546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2" y="900114"/>
            <a:ext cx="4038599" cy="2545556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151335"/>
            <a:ext cx="4040188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1631156"/>
            <a:ext cx="4040188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2" y="1151335"/>
            <a:ext cx="4041775" cy="479823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25318" indent="0">
              <a:buNone/>
              <a:defRPr sz="1900" b="1"/>
            </a:lvl2pPr>
            <a:lvl3pPr marL="850636" indent="0">
              <a:buNone/>
              <a:defRPr sz="1700" b="1"/>
            </a:lvl3pPr>
            <a:lvl4pPr marL="1275954" indent="0">
              <a:buNone/>
              <a:defRPr sz="1500" b="1"/>
            </a:lvl4pPr>
            <a:lvl5pPr marL="1701273" indent="0">
              <a:buNone/>
              <a:defRPr sz="1500" b="1"/>
            </a:lvl5pPr>
            <a:lvl6pPr marL="2126591" indent="0">
              <a:buNone/>
              <a:defRPr sz="1500" b="1"/>
            </a:lvl6pPr>
            <a:lvl7pPr marL="2551909" indent="0">
              <a:buNone/>
              <a:defRPr sz="1500" b="1"/>
            </a:lvl7pPr>
            <a:lvl8pPr marL="2977227" indent="0">
              <a:buNone/>
              <a:defRPr sz="1500" b="1"/>
            </a:lvl8pPr>
            <a:lvl9pPr marL="3402546" indent="0">
              <a:buNone/>
              <a:defRPr sz="1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2" y="1631156"/>
            <a:ext cx="4041775" cy="2963466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7" y="204788"/>
            <a:ext cx="3008313" cy="871538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90"/>
            <a:ext cx="5111749" cy="4389834"/>
          </a:xfrm>
        </p:spPr>
        <p:txBody>
          <a:bodyPr/>
          <a:lstStyle>
            <a:lvl1pPr>
              <a:defRPr sz="3000"/>
            </a:lvl1pPr>
            <a:lvl2pPr>
              <a:defRPr sz="26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7" y="1076328"/>
            <a:ext cx="3008313" cy="351829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19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000"/>
            </a:lvl1pPr>
            <a:lvl2pPr marL="425318" indent="0">
              <a:buNone/>
              <a:defRPr sz="2600"/>
            </a:lvl2pPr>
            <a:lvl3pPr marL="850636" indent="0">
              <a:buNone/>
              <a:defRPr sz="2200"/>
            </a:lvl3pPr>
            <a:lvl4pPr marL="1275954" indent="0">
              <a:buNone/>
              <a:defRPr sz="1900"/>
            </a:lvl4pPr>
            <a:lvl5pPr marL="1701273" indent="0">
              <a:buNone/>
              <a:defRPr sz="1900"/>
            </a:lvl5pPr>
            <a:lvl6pPr marL="2126591" indent="0">
              <a:buNone/>
              <a:defRPr sz="1900"/>
            </a:lvl6pPr>
            <a:lvl7pPr marL="2551909" indent="0">
              <a:buNone/>
              <a:defRPr sz="1900"/>
            </a:lvl7pPr>
            <a:lvl8pPr marL="2977227" indent="0">
              <a:buNone/>
              <a:defRPr sz="1900"/>
            </a:lvl8pPr>
            <a:lvl9pPr marL="3402546" indent="0">
              <a:buNone/>
              <a:defRPr sz="19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7"/>
            <a:ext cx="5486400" cy="603647"/>
          </a:xfrm>
        </p:spPr>
        <p:txBody>
          <a:bodyPr/>
          <a:lstStyle>
            <a:lvl1pPr marL="0" indent="0">
              <a:buNone/>
              <a:defRPr sz="1300"/>
            </a:lvl1pPr>
            <a:lvl2pPr marL="425318" indent="0">
              <a:buNone/>
              <a:defRPr sz="1100"/>
            </a:lvl2pPr>
            <a:lvl3pPr marL="850636" indent="0">
              <a:buNone/>
              <a:defRPr sz="900"/>
            </a:lvl3pPr>
            <a:lvl4pPr marL="1275954" indent="0">
              <a:buNone/>
              <a:defRPr sz="800"/>
            </a:lvl4pPr>
            <a:lvl5pPr marL="1701273" indent="0">
              <a:buNone/>
              <a:defRPr sz="800"/>
            </a:lvl5pPr>
            <a:lvl6pPr marL="2126591" indent="0">
              <a:buNone/>
              <a:defRPr sz="800"/>
            </a:lvl6pPr>
            <a:lvl7pPr marL="2551909" indent="0">
              <a:buNone/>
              <a:defRPr sz="800"/>
            </a:lvl7pPr>
            <a:lvl8pPr marL="2977227" indent="0">
              <a:buNone/>
              <a:defRPr sz="800"/>
            </a:lvl8pPr>
            <a:lvl9pPr marL="3402546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1" cy="857250"/>
          </a:xfrm>
          <a:prstGeom prst="rect">
            <a:avLst/>
          </a:prstGeom>
        </p:spPr>
        <p:txBody>
          <a:bodyPr vert="horz" lIns="85064" tIns="42531" rIns="85064" bIns="4253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1" cy="3394472"/>
          </a:xfrm>
          <a:prstGeom prst="rect">
            <a:avLst/>
          </a:prstGeom>
        </p:spPr>
        <p:txBody>
          <a:bodyPr vert="horz" lIns="85064" tIns="42531" rIns="85064" bIns="425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1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07/02/2024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1" y="4767266"/>
            <a:ext cx="2895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6"/>
            <a:ext cx="2133600" cy="273844"/>
          </a:xfrm>
          <a:prstGeom prst="rect">
            <a:avLst/>
          </a:prstGeom>
        </p:spPr>
        <p:txBody>
          <a:bodyPr vert="horz" lIns="85064" tIns="42531" rIns="85064" bIns="42531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advClick="0"/>
  <p:txStyles>
    <p:titleStyle>
      <a:lvl1pPr algn="ctr" defTabSz="850636" rtl="0" eaLnBrk="1" latinLnBrk="0" hangingPunct="1">
        <a:spcBef>
          <a:spcPct val="0"/>
        </a:spcBef>
        <a:buNone/>
        <a:defRPr sz="4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8988" indent="-318988" algn="l" defTabSz="850636" rtl="0" eaLnBrk="1" latinLnBrk="0" hangingPunct="1">
        <a:spcBef>
          <a:spcPct val="20000"/>
        </a:spcBef>
        <a:buFont typeface="Arial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1142" indent="-265824" algn="l" defTabSz="850636" rtl="0" eaLnBrk="1" latinLnBrk="0" hangingPunct="1">
        <a:spcBef>
          <a:spcPct val="20000"/>
        </a:spcBef>
        <a:buFont typeface="Arial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6329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488614" indent="-212659" algn="l" defTabSz="850636" rtl="0" eaLnBrk="1" latinLnBrk="0" hangingPunct="1">
        <a:spcBef>
          <a:spcPct val="20000"/>
        </a:spcBef>
        <a:buFont typeface="Arial" pitchFamily="34" charset="0"/>
        <a:buChar char="–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3932" indent="-212659" algn="l" defTabSz="850636" rtl="0" eaLnBrk="1" latinLnBrk="0" hangingPunct="1">
        <a:spcBef>
          <a:spcPct val="20000"/>
        </a:spcBef>
        <a:buFont typeface="Arial" pitchFamily="34" charset="0"/>
        <a:buChar char="»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39250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64568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189887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15205" indent="-212659" algn="l" defTabSz="85063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25318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5063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75954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701273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126591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551909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977227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402546" algn="l" defTabSz="850636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2024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75" y="160339"/>
            <a:ext cx="1682644" cy="1610077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PIC18FxxQ20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059582"/>
            <a:ext cx="8229601" cy="3394472"/>
          </a:xfrm>
        </p:spPr>
        <p:txBody>
          <a:bodyPr>
            <a:normAutofit fontScale="70000" lnSpcReduction="20000"/>
          </a:bodyPr>
          <a:lstStyle/>
          <a:p>
            <a:r>
              <a:rPr lang="en-GB" dirty="0" smtClean="0"/>
              <a:t>PIC18-Q20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12-bit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I2C, SPI and </a:t>
            </a:r>
            <a:r>
              <a:rPr lang="en-GB" b="1" dirty="0"/>
              <a:t>I3C</a:t>
            </a:r>
            <a:endParaRPr lang="en-GB" b="1" dirty="0" smtClean="0"/>
          </a:p>
          <a:p>
            <a:pPr lvl="1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</a:t>
            </a:r>
            <a:r>
              <a:rPr lang="en-GB" dirty="0" smtClean="0"/>
              <a:t>Cells</a:t>
            </a:r>
          </a:p>
          <a:p>
            <a:pPr lvl="1"/>
            <a:r>
              <a:rPr lang="en-GB" dirty="0" smtClean="0"/>
              <a:t>Multi </a:t>
            </a:r>
            <a:r>
              <a:rPr lang="en-GB" smtClean="0"/>
              <a:t>voltage domains</a:t>
            </a:r>
            <a:endParaRPr lang="en-GB" dirty="0" smtClean="0"/>
          </a:p>
          <a:p>
            <a:endParaRPr lang="en-GB" dirty="0" smtClean="0"/>
          </a:p>
          <a:p>
            <a:r>
              <a:rPr lang="en-GB" dirty="0" smtClean="0"/>
              <a:t>The PIC18xxQ20 offers 14- and 20-pin products in small footprint packages to support customers in a variety of space constrained and sensor node applications. </a:t>
            </a:r>
          </a:p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6256" y="20481"/>
            <a:ext cx="2160886" cy="2067694"/>
          </a:xfrm>
          <a:prstGeom prst="rect">
            <a:avLst/>
          </a:prstGeom>
        </p:spPr>
      </p:pic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2546"/>
            <a:ext cx="8229601" cy="857250"/>
          </a:xfrm>
        </p:spPr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3" y="689049"/>
            <a:ext cx="8229601" cy="3394472"/>
          </a:xfrm>
        </p:spPr>
        <p:txBody>
          <a:bodyPr>
            <a:noAutofit/>
          </a:bodyPr>
          <a:lstStyle/>
          <a:p>
            <a:pPr marL="478483" indent="-478483">
              <a:buFont typeface="+mj-lt"/>
              <a:buAutoNum type="arabicPeriod"/>
            </a:pPr>
            <a:r>
              <a:rPr lang="en-GB" sz="1100" b="1" dirty="0" smtClean="0"/>
              <a:t>Install the hardware and make the board work – three LED programs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Make  four LEDs flash in a sequence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Set the LEDs to represent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Sequence the LEDs with a delay using the value of ADC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input to set the state of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reset switch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switch, ADC – may the LEDs flash in a sequence with reverse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serial to display values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CCP/PWM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I2C with serial to discover I2C devices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</a:t>
            </a:r>
            <a:r>
              <a:rPr lang="en-GB" sz="1100" dirty="0" err="1" smtClean="0"/>
              <a:t>EEProm</a:t>
            </a:r>
            <a:r>
              <a:rPr lang="en-GB" sz="1100" dirty="0" smtClean="0"/>
              <a:t> – showing values on the serial terminal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I2C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an SPI GCLD display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PWM to dim the LEDS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Using memory within the PIC – </a:t>
            </a:r>
            <a:r>
              <a:rPr lang="en-GB" sz="1100" dirty="0" err="1" smtClean="0"/>
              <a:t>Progmem</a:t>
            </a:r>
            <a:r>
              <a:rPr lang="en-GB" sz="1100" dirty="0" smtClean="0"/>
              <a:t> and SAF memory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The GCBASIC tool chain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Assembly and alternatives assemblers</a:t>
            </a:r>
          </a:p>
          <a:p>
            <a:pPr marL="478483" indent="-478483">
              <a:buFont typeface="+mj-lt"/>
              <a:buAutoNum type="arabicPeriod"/>
            </a:pPr>
            <a:r>
              <a:rPr lang="en-GB" sz="1100" dirty="0" smtClean="0"/>
              <a:t>Summary</a:t>
            </a:r>
          </a:p>
          <a:p>
            <a:pPr marL="478483" indent="-478483">
              <a:buFont typeface="+mj-lt"/>
              <a:buAutoNum type="arabicPeriod"/>
            </a:pPr>
            <a:endParaRPr lang="en-GB" sz="9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478483" indent="-478483">
              <a:buNone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1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 smtClean="0"/>
          </a:p>
          <a:p>
            <a:pPr marL="478483" indent="-478483">
              <a:buFont typeface="+mj-lt"/>
              <a:buAutoNum type="arabicPeriod"/>
            </a:pPr>
            <a:endParaRPr lang="en-GB" sz="10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4139952" y="1491631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18FxxQ20 chip family</a:t>
            </a: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Basic setup and flash the LED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599642"/>
            <a:ext cx="8229601" cy="3394472"/>
          </a:xfrm>
        </p:spPr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the GCBASIC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Installed your programmer software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Test that you have the 18FxxQ20 attached</a:t>
            </a:r>
          </a:p>
          <a:p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10799"/>
            <a:ext cx="8229601" cy="3394472"/>
          </a:xfrm>
        </p:spPr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491880" y="1347614"/>
            <a:ext cx="54006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Hardware</a:t>
            </a:r>
          </a:p>
          <a:p>
            <a:r>
              <a:rPr lang="en-GB" sz="1200" dirty="0" smtClean="0">
                <a:latin typeface="Courier New" pitchFamily="49" charset="0"/>
                <a:cs typeface="Courier New" pitchFamily="49" charset="0"/>
              </a:rPr>
              <a:t>'' </a:t>
            </a:r>
            <a:r>
              <a:rPr lang="en-GB" sz="1200" dirty="0">
                <a:latin typeface="Courier New" pitchFamily="49" charset="0"/>
                <a:cs typeface="Courier New" pitchFamily="49" charset="0"/>
              </a:rPr>
              <a:t>-------------------PORTA----------------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-------------------PORTB----------------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/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------------------PORTC-----------------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Bit#:  -7---6---5---4---3---2---1---0---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 IO:    LED-LED-LED-LED------------------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''-----------------------------------------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r>
              <a:rPr lang="en-GB" sz="1200" dirty="0">
                <a:latin typeface="Courier New" pitchFamily="49" charset="0"/>
                <a:cs typeface="Courier New" pitchFamily="49" charset="0"/>
              </a:rPr>
              <a:t>''</a:t>
            </a:r>
            <a:br>
              <a:rPr lang="en-GB" sz="1200" dirty="0">
                <a:latin typeface="Courier New" pitchFamily="49" charset="0"/>
                <a:cs typeface="Courier New" pitchFamily="49" charset="0"/>
              </a:rPr>
            </a:br>
            <a:endParaRPr lang="en-GB" sz="1200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8229601" cy="857250"/>
          </a:xfrm>
        </p:spPr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8483" indent="-478483">
              <a:buFont typeface="+mj-lt"/>
              <a:buAutoNum type="arabicPeriod"/>
            </a:pPr>
            <a:r>
              <a:rPr lang="en-GB" dirty="0" smtClean="0"/>
              <a:t>Install the hardware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Make the board work</a:t>
            </a:r>
          </a:p>
          <a:p>
            <a:pPr marL="478483" indent="-478483">
              <a:buFont typeface="+mj-lt"/>
              <a:buAutoNum type="arabicPeriod"/>
            </a:pPr>
            <a:r>
              <a:rPr lang="en-GB" dirty="0" smtClean="0"/>
              <a:t>Three LED programs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8784976" cy="1925352"/>
          </a:xfrm>
        </p:spPr>
        <p:txBody>
          <a:bodyPr>
            <a:normAutofit lnSpcReduction="10000"/>
          </a:bodyPr>
          <a:lstStyle/>
          <a:p>
            <a:r>
              <a:rPr lang="en-GB" dirty="0" smtClean="0"/>
              <a:t>GCBASIC  for the PIC18FxxQ20 chip Family</a:t>
            </a:r>
            <a:endParaRPr lang="en-GB" dirty="0"/>
          </a:p>
          <a:p>
            <a:pPr algn="l"/>
            <a:endParaRPr lang="en-GB" dirty="0" smtClean="0"/>
          </a:p>
          <a:p>
            <a:pPr algn="l"/>
            <a:endParaRPr lang="en-GB" dirty="0"/>
          </a:p>
          <a:p>
            <a:pPr algn="l"/>
            <a:r>
              <a:rPr lang="en-GB" sz="1700" dirty="0" smtClean="0"/>
              <a:t>January 2021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15147" y="0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11506</TotalTime>
  <Words>441</Words>
  <Application>Microsoft Office PowerPoint</Application>
  <PresentationFormat>On-screen Show (16:9)</PresentationFormat>
  <Paragraphs>91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GCBASIC</vt:lpstr>
      <vt:lpstr>PIC18FxxQ20</vt:lpstr>
      <vt:lpstr>Videos...</vt:lpstr>
      <vt:lpstr>GCBASIC Compiler</vt:lpstr>
      <vt:lpstr>Basic setup and flash the LED</vt:lpstr>
      <vt:lpstr>Hardware</vt:lpstr>
      <vt:lpstr>Workshop</vt:lpstr>
      <vt:lpstr>PowerPoint Presentation</vt:lpstr>
      <vt:lpstr>GCBASIC</vt:lpstr>
      <vt:lpstr>Videos...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709</cp:revision>
  <dcterms:created xsi:type="dcterms:W3CDTF">2019-01-08T20:03:06Z</dcterms:created>
  <dcterms:modified xsi:type="dcterms:W3CDTF">2024-02-07T14:26:18Z</dcterms:modified>
</cp:coreProperties>
</file>