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83" r:id="rId3"/>
    <p:sldId id="264" r:id="rId4"/>
    <p:sldId id="282" r:id="rId5"/>
    <p:sldId id="285" r:id="rId6"/>
    <p:sldId id="286" r:id="rId7"/>
    <p:sldId id="299" r:id="rId8"/>
    <p:sldId id="300" r:id="rId9"/>
    <p:sldId id="302" r:id="rId10"/>
    <p:sldId id="293" r:id="rId11"/>
    <p:sldId id="295" r:id="rId12"/>
    <p:sldId id="280" r:id="rId13"/>
    <p:sldId id="289" r:id="rId14"/>
    <p:sldId id="297" r:id="rId15"/>
    <p:sldId id="298" r:id="rId16"/>
    <p:sldId id="296" r:id="rId17"/>
  </p:sldIdLst>
  <p:sldSz cx="9144000" cy="5143500" type="screen16x9"/>
  <p:notesSz cx="6858000" cy="9144000"/>
  <p:defaultTextStyle>
    <a:defPPr>
      <a:defRPr lang="en-US"/>
    </a:defPPr>
    <a:lvl1pPr marL="0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C3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>
      <p:cViewPr>
        <p:scale>
          <a:sx n="125" d="100"/>
          <a:sy n="125" d="100"/>
        </p:scale>
        <p:origin x="-1146" y="-6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82" y="-11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E545A-AB39-44F0-B5A6-04A90C6C9399}" type="datetimeFigureOut">
              <a:rPr lang="en-GB" smtClean="0"/>
              <a:pPr/>
              <a:t>27/01/2021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131C5-F37A-4CF6-BFE3-A572240BD62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00B3C-2E11-428B-8555-A77018253716}" type="datetimeFigureOut">
              <a:rPr lang="en-GB" smtClean="0"/>
              <a:pPr/>
              <a:t>27/01/2021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3471A-AA0F-4CD3-BA89-C1C7FB68C6D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1597824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2914651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5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0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75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01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26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51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77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02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27/01/2021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27/01/2021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154783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27/01/2021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27/01/2021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531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5063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7595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0127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2659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5190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7722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0254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27/01/2021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900115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900115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27/01/2021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5980"/>
            <a:ext cx="8229601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6"/>
            <a:ext cx="4040188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6"/>
            <a:ext cx="4041775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27/01/2021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27/01/2021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27/01/2021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9" y="204789"/>
            <a:ext cx="3008313" cy="8715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9" y="1076328"/>
            <a:ext cx="3008313" cy="351829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27/01/2021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000"/>
            </a:lvl1pPr>
            <a:lvl2pPr marL="425318" indent="0">
              <a:buNone/>
              <a:defRPr sz="2600"/>
            </a:lvl2pPr>
            <a:lvl3pPr marL="850636" indent="0">
              <a:buNone/>
              <a:defRPr sz="2200"/>
            </a:lvl3pPr>
            <a:lvl4pPr marL="1275954" indent="0">
              <a:buNone/>
              <a:defRPr sz="1900"/>
            </a:lvl4pPr>
            <a:lvl5pPr marL="1701273" indent="0">
              <a:buNone/>
              <a:defRPr sz="1900"/>
            </a:lvl5pPr>
            <a:lvl6pPr marL="2126591" indent="0">
              <a:buNone/>
              <a:defRPr sz="1900"/>
            </a:lvl6pPr>
            <a:lvl7pPr marL="2551909" indent="0">
              <a:buNone/>
              <a:defRPr sz="1900"/>
            </a:lvl7pPr>
            <a:lvl8pPr marL="2977227" indent="0">
              <a:buNone/>
              <a:defRPr sz="1900"/>
            </a:lvl8pPr>
            <a:lvl9pPr marL="3402546" indent="0">
              <a:buNone/>
              <a:defRPr sz="19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8"/>
            <a:ext cx="5486400" cy="60364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27/01/2021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2" y="205980"/>
            <a:ext cx="8229601" cy="857250"/>
          </a:xfrm>
          <a:prstGeom prst="rect">
            <a:avLst/>
          </a:prstGeom>
        </p:spPr>
        <p:txBody>
          <a:bodyPr vert="horz" lIns="85064" tIns="42531" rIns="85064" bIns="4253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200151"/>
            <a:ext cx="8229601" cy="3394472"/>
          </a:xfrm>
          <a:prstGeom prst="rect">
            <a:avLst/>
          </a:prstGeom>
        </p:spPr>
        <p:txBody>
          <a:bodyPr vert="horz" lIns="85064" tIns="42531" rIns="85064" bIns="425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4767267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3AACB-D821-4991-9D88-46EB8D29E619}" type="datetimeFigureOut">
              <a:rPr lang="en-GB" smtClean="0"/>
              <a:pPr/>
              <a:t>27/01/2021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4767267"/>
            <a:ext cx="2895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7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/>
  <p:txStyles>
    <p:titleStyle>
      <a:lvl1pPr algn="ctr" defTabSz="850636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8988" indent="-318988" algn="l" defTabSz="850636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1142" indent="-265824" algn="l" defTabSz="850636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6329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88614" indent="-212659" algn="l" defTabSz="850636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3932" indent="-212659" algn="l" defTabSz="850636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39250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64568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89887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1520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5318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5063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5954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1273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6591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51909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77227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0254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gif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Volt" TargetMode="External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Electrical_load" TargetMode="External"/><Relationship Id="rId4" Type="http://schemas.openxmlformats.org/officeDocument/2006/relationships/hyperlink" Target="https://en.wikipedia.org/wiki/Electric_current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Great Cow BASIC</a:t>
            </a:r>
            <a:br>
              <a:rPr lang="en-GB" dirty="0" smtClean="0"/>
            </a:br>
            <a:r>
              <a:rPr lang="en-GB" dirty="0" smtClean="0"/>
              <a:t>Part 10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Great Cow BASIC  for the PIC18FxxQ41 chip Family</a:t>
            </a:r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r>
              <a:rPr lang="en-GB" sz="1700" dirty="0" smtClean="0"/>
              <a:t>January 2021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9" y="0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1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3" cstate="print"/>
          <a:srcRect l="8600" t="14166" r="7684" b="8911"/>
          <a:stretch>
            <a:fillRect/>
          </a:stretch>
        </p:blipFill>
        <p:spPr bwMode="auto">
          <a:xfrm>
            <a:off x="179512" y="238691"/>
            <a:ext cx="244827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76256" y="3363839"/>
            <a:ext cx="1928242" cy="142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Lab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2" y="1200151"/>
            <a:ext cx="8229601" cy="3394472"/>
          </a:xfrm>
        </p:spPr>
        <p:txBody>
          <a:bodyPr/>
          <a:lstStyle/>
          <a:p>
            <a:r>
              <a:rPr lang="en-GB" dirty="0" smtClean="0"/>
              <a:t>Examine the sample code</a:t>
            </a:r>
          </a:p>
          <a:p>
            <a:r>
              <a:rPr lang="en-GB" dirty="0" smtClean="0"/>
              <a:t>Review the results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-92546"/>
            <a:ext cx="8229601" cy="857250"/>
          </a:xfrm>
        </p:spPr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3" y="689050"/>
            <a:ext cx="8229601" cy="3394472"/>
          </a:xfrm>
        </p:spPr>
        <p:txBody>
          <a:bodyPr>
            <a:noAutofit/>
          </a:bodyPr>
          <a:lstStyle/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Install the </a:t>
            </a:r>
            <a:r>
              <a:rPr lang="en-GB" sz="1100" b="1" dirty="0" smtClean="0"/>
              <a:t>hardware</a:t>
            </a:r>
            <a:r>
              <a:rPr lang="en-GB" sz="1100" dirty="0" smtClean="0"/>
              <a:t> and make the board work – </a:t>
            </a:r>
            <a:r>
              <a:rPr lang="en-GB" sz="1100" b="1" dirty="0" smtClean="0"/>
              <a:t>three LED programs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Make  four LEDs flash in a </a:t>
            </a:r>
            <a:r>
              <a:rPr lang="en-GB" sz="1100" b="1" dirty="0" smtClean="0"/>
              <a:t>sequence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Set the LEDs to represent the value of </a:t>
            </a:r>
            <a:r>
              <a:rPr lang="en-GB" sz="1100" b="1" dirty="0" smtClean="0"/>
              <a:t>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Sequence the LEDs with a </a:t>
            </a:r>
            <a:r>
              <a:rPr lang="en-GB" sz="1100" b="1" dirty="0" smtClean="0"/>
              <a:t>delay</a:t>
            </a:r>
            <a:r>
              <a:rPr lang="en-GB" sz="1100" dirty="0" smtClean="0"/>
              <a:t> using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</a:t>
            </a:r>
            <a:r>
              <a:rPr lang="en-GB" sz="1100" b="1" dirty="0" smtClean="0"/>
              <a:t>input</a:t>
            </a:r>
            <a:r>
              <a:rPr lang="en-GB" sz="1100" dirty="0" smtClean="0"/>
              <a:t> to set the state of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</a:t>
            </a:r>
            <a:r>
              <a:rPr lang="en-GB" sz="1100" b="1" dirty="0" smtClean="0"/>
              <a:t>reset </a:t>
            </a:r>
            <a:r>
              <a:rPr lang="en-GB" sz="1100" dirty="0" smtClean="0"/>
              <a:t>switch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</a:t>
            </a:r>
            <a:r>
              <a:rPr lang="en-GB" sz="1100" b="1" dirty="0" smtClean="0"/>
              <a:t>switch</a:t>
            </a:r>
            <a:r>
              <a:rPr lang="en-GB" sz="1100" dirty="0" smtClean="0"/>
              <a:t>, </a:t>
            </a:r>
            <a:r>
              <a:rPr lang="en-GB" sz="1100" b="1" dirty="0" smtClean="0"/>
              <a:t>ADC </a:t>
            </a:r>
            <a:r>
              <a:rPr lang="en-GB" sz="1100" dirty="0" smtClean="0"/>
              <a:t>– the </a:t>
            </a:r>
            <a:r>
              <a:rPr lang="en-GB" sz="1100" b="1" dirty="0" smtClean="0"/>
              <a:t>LEDs </a:t>
            </a:r>
            <a:r>
              <a:rPr lang="en-GB" sz="1100" dirty="0" smtClean="0"/>
              <a:t>flash in a sequence with reverse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</a:t>
            </a:r>
            <a:r>
              <a:rPr lang="en-GB" sz="1100" b="1" dirty="0" smtClean="0"/>
              <a:t>serial</a:t>
            </a:r>
            <a:r>
              <a:rPr lang="en-GB" sz="1100" dirty="0" smtClean="0"/>
              <a:t> to display values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</a:t>
            </a:r>
            <a:r>
              <a:rPr lang="en-GB" sz="1100" b="1" dirty="0" smtClean="0"/>
              <a:t>timer0</a:t>
            </a:r>
            <a:r>
              <a:rPr lang="en-GB" sz="1100" dirty="0" smtClean="0"/>
              <a:t> overflow, 8bit timer, 16bit timer to flash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b="1" dirty="0" smtClean="0"/>
              <a:t>Using CCP/PWM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I2C with serial to discover I2C devices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dirty="0" err="1" smtClean="0"/>
              <a:t>EEProm</a:t>
            </a:r>
            <a:r>
              <a:rPr lang="en-GB" sz="1100" dirty="0" smtClean="0"/>
              <a:t> – showing values on the serial terminal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I2C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SPI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memory within the PIC – </a:t>
            </a:r>
            <a:r>
              <a:rPr lang="en-GB" sz="1100" dirty="0" err="1" smtClean="0"/>
              <a:t>Progmem</a:t>
            </a:r>
            <a:r>
              <a:rPr lang="en-GB" sz="1100" dirty="0" smtClean="0"/>
              <a:t> and SAF memory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The Great Cow BASIC tool chain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Assembly and alternatives assemblers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Summary</a:t>
            </a:r>
          </a:p>
          <a:p>
            <a:pPr marL="478483" indent="-478483">
              <a:buFont typeface="+mj-lt"/>
              <a:buAutoNum type="arabicPeriod"/>
            </a:pPr>
            <a:endParaRPr lang="en-GB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78483" indent="-478483">
              <a:buNone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Great Cow BASIC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Great Cow BASIC  for the PIC18FxxQ41 chip Family</a:t>
            </a:r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r>
              <a:rPr lang="en-GB" sz="1700" dirty="0" smtClean="0"/>
              <a:t>January 2021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9" y="0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1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Backup Slides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" y="0"/>
            <a:ext cx="8229601" cy="857250"/>
          </a:xfrm>
        </p:spPr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CCP/PWM</a:t>
            </a:r>
            <a:endParaRPr lang="en-GB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1203598"/>
            <a:ext cx="6888163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2" descr="DM164144 Microchip, Evaluation Board, PIC16G18446 MCU, Curiosity Nano |  Farnel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0982" y="3075807"/>
            <a:ext cx="4123018" cy="2067694"/>
          </a:xfrm>
          <a:prstGeom prst="rect">
            <a:avLst/>
          </a:prstGeom>
          <a:noFill/>
        </p:spPr>
      </p:pic>
      <p:grpSp>
        <p:nvGrpSpPr>
          <p:cNvPr id="2" name="Group 5"/>
          <p:cNvGrpSpPr/>
          <p:nvPr/>
        </p:nvGrpSpPr>
        <p:grpSpPr>
          <a:xfrm rot="1993515">
            <a:off x="378959" y="2437184"/>
            <a:ext cx="3087540" cy="2304411"/>
            <a:chOff x="1475656" y="1851670"/>
            <a:chExt cx="3600400" cy="2657122"/>
          </a:xfrm>
        </p:grpSpPr>
        <p:pic>
          <p:nvPicPr>
            <p:cNvPr id="1026" name="Picture 2" descr="See the source image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rot="786728">
              <a:off x="1475656" y="1851670"/>
              <a:ext cx="3600400" cy="2657122"/>
            </a:xfrm>
            <a:prstGeom prst="rect">
              <a:avLst/>
            </a:prstGeom>
            <a:noFill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 t="26867" b="13144"/>
            <a:stretch>
              <a:fillRect/>
            </a:stretch>
          </p:blipFill>
          <p:spPr bwMode="auto">
            <a:xfrm>
              <a:off x="3559944" y="2915667"/>
              <a:ext cx="792088" cy="1810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9" name="Group 8"/>
          <p:cNvGrpSpPr/>
          <p:nvPr/>
        </p:nvGrpSpPr>
        <p:grpSpPr>
          <a:xfrm>
            <a:off x="5004048" y="195487"/>
            <a:ext cx="4139952" cy="1296144"/>
            <a:chOff x="2123728" y="1779662"/>
            <a:chExt cx="5343525" cy="2000251"/>
          </a:xfrm>
        </p:grpSpPr>
        <p:pic>
          <p:nvPicPr>
            <p:cNvPr id="10" name="Picture 2" descr="http://www.thebox.myzen.co.uk/Tutorial/Media/PWMan.gif"/>
            <p:cNvPicPr>
              <a:picLocks noChangeAspect="1" noChangeArrowheads="1" noCrop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123728" y="1779662"/>
              <a:ext cx="5343525" cy="2000251"/>
            </a:xfrm>
            <a:prstGeom prst="rect">
              <a:avLst/>
            </a:prstGeom>
            <a:noFill/>
          </p:spPr>
        </p:pic>
        <p:sp>
          <p:nvSpPr>
            <p:cNvPr id="11" name="Rectangle 10"/>
            <p:cNvSpPr/>
            <p:nvPr/>
          </p:nvSpPr>
          <p:spPr>
            <a:xfrm>
              <a:off x="3153544" y="2305049"/>
              <a:ext cx="713606" cy="2487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PIC18FxxQ41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8" y="1081186"/>
            <a:ext cx="8229601" cy="3394472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PIC18-Q41 is a high performance PIC18 </a:t>
            </a:r>
          </a:p>
          <a:p>
            <a:pPr lvl="1"/>
            <a:r>
              <a:rPr lang="en-GB" dirty="0" smtClean="0"/>
              <a:t>Digital and </a:t>
            </a:r>
            <a:r>
              <a:rPr lang="en-GB" dirty="0" err="1" smtClean="0"/>
              <a:t>Analog</a:t>
            </a:r>
            <a:r>
              <a:rPr lang="en-GB" dirty="0" smtClean="0"/>
              <a:t> peripherals </a:t>
            </a:r>
          </a:p>
          <a:p>
            <a:pPr lvl="1"/>
            <a:r>
              <a:rPr lang="en-GB" dirty="0" smtClean="0"/>
              <a:t>12-bit ADC</a:t>
            </a:r>
          </a:p>
          <a:p>
            <a:pPr lvl="1"/>
            <a:r>
              <a:rPr lang="en-GB" dirty="0" smtClean="0"/>
              <a:t>Multiple communication interfaces</a:t>
            </a:r>
          </a:p>
          <a:p>
            <a:pPr lvl="2"/>
            <a:r>
              <a:rPr lang="en-GB" dirty="0" smtClean="0"/>
              <a:t>Serial, I2C, SPI</a:t>
            </a:r>
          </a:p>
          <a:p>
            <a:pPr lvl="1"/>
            <a:r>
              <a:rPr lang="en-GB" dirty="0" smtClean="0"/>
              <a:t>PWM – CCP/PWM and 16Bit</a:t>
            </a:r>
          </a:p>
          <a:p>
            <a:pPr lvl="1"/>
            <a:r>
              <a:rPr lang="en-GB" dirty="0" smtClean="0"/>
              <a:t>Configurable Logic Cells</a:t>
            </a:r>
          </a:p>
          <a:p>
            <a:endParaRPr lang="en-GB" dirty="0" smtClean="0"/>
          </a:p>
          <a:p>
            <a:r>
              <a:rPr lang="en-GB" dirty="0" smtClean="0"/>
              <a:t>The PIC18xxQ41 offers 14- and 20-pin products in small footprint packages to support customers in a variety of space constrained and sensor node applications. </a:t>
            </a:r>
          </a:p>
          <a:p>
            <a:endParaRPr lang="en-GB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 l="8600" t="14166" r="7684" b="8911"/>
          <a:stretch>
            <a:fillRect/>
          </a:stretch>
        </p:blipFill>
        <p:spPr bwMode="auto">
          <a:xfrm>
            <a:off x="6300193" y="1275606"/>
            <a:ext cx="244827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-92546"/>
            <a:ext cx="8229601" cy="857250"/>
          </a:xfrm>
        </p:spPr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3" y="689050"/>
            <a:ext cx="8229601" cy="3394472"/>
          </a:xfrm>
        </p:spPr>
        <p:txBody>
          <a:bodyPr>
            <a:noAutofit/>
          </a:bodyPr>
          <a:lstStyle/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Install the hardware and make the board work – three LED programs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Make  four LEDs flash in a sequence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Set the LEDs to represent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Sequence the LEDs with a delay using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input to set the state of the LED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reset switch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switch, ADC – the LEDs flash in a sequence with reverse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serial to display values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timer0 overflow, 8bit timer, 16bit timer to flash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b="1" dirty="0" smtClean="0"/>
              <a:t>Using CCP/PWM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I2C with serial to discover I2C devices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dirty="0" err="1" smtClean="0"/>
              <a:t>EEProm</a:t>
            </a:r>
            <a:r>
              <a:rPr lang="en-GB" sz="1100" dirty="0" smtClean="0"/>
              <a:t> – showing values on the serial terminal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I2C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SPI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memory within the PIC – </a:t>
            </a:r>
            <a:r>
              <a:rPr lang="en-GB" sz="1100" dirty="0" err="1" smtClean="0"/>
              <a:t>Progmem</a:t>
            </a:r>
            <a:r>
              <a:rPr lang="en-GB" sz="1100" dirty="0" smtClean="0"/>
              <a:t> and SAF memory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The Great Cow BASIC tool chain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Assembly and alternatives assemblers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Summary</a:t>
            </a:r>
          </a:p>
          <a:p>
            <a:pPr marL="478483" indent="-478483">
              <a:buFont typeface="+mj-lt"/>
              <a:buAutoNum type="arabicPeriod"/>
            </a:pPr>
            <a:endParaRPr lang="en-GB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78483" indent="-478483">
              <a:buNone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35699" y="1707657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dirty="0" smtClean="0"/>
              <a:t>Great Cow BASIC </a:t>
            </a:r>
            <a:r>
              <a:rPr lang="en-GB" sz="1500" dirty="0" smtClean="0"/>
              <a:t>Compiler</a:t>
            </a:r>
            <a:endParaRPr lang="en-GB" sz="11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Great Cow BASIC Compiler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139952" y="1491632"/>
            <a:ext cx="3528392" cy="1655553"/>
          </a:xfrm>
          <a:prstGeom prst="rect">
            <a:avLst/>
          </a:prstGeom>
          <a:noFill/>
        </p:spPr>
        <p:txBody>
          <a:bodyPr wrap="square" lIns="85064" tIns="42531" rIns="85064" bIns="42531" rtlCol="0">
            <a:spAutoFit/>
          </a:bodyPr>
          <a:lstStyle/>
          <a:p>
            <a:r>
              <a:rPr lang="en-GB" dirty="0" smtClean="0"/>
              <a:t>Great Cow BASIC is an Open Source compiler for PIC and AVR microcontrollers</a:t>
            </a:r>
          </a:p>
          <a:p>
            <a:endParaRPr lang="en-GB" dirty="0" smtClean="0"/>
          </a:p>
          <a:p>
            <a:r>
              <a:rPr lang="en-GB" dirty="0" smtClean="0"/>
              <a:t>Great Cow BASIC now supports the 18FxxQ41 chip family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4" y="1210800"/>
            <a:ext cx="8229601" cy="3394472"/>
          </a:xfrm>
        </p:spPr>
        <p:txBody>
          <a:bodyPr/>
          <a:lstStyle/>
          <a:p>
            <a:r>
              <a:rPr lang="en-GB" dirty="0" smtClean="0"/>
              <a:t>Microchip Low Pin Count Demo Board</a:t>
            </a:r>
            <a:endParaRPr lang="en-GB" dirty="0"/>
          </a:p>
        </p:txBody>
      </p:sp>
      <p:grpSp>
        <p:nvGrpSpPr>
          <p:cNvPr id="6" name="Group 5"/>
          <p:cNvGrpSpPr/>
          <p:nvPr/>
        </p:nvGrpSpPr>
        <p:grpSpPr>
          <a:xfrm>
            <a:off x="323528" y="1923678"/>
            <a:ext cx="3600400" cy="2657122"/>
            <a:chOff x="1475656" y="1851670"/>
            <a:chExt cx="3600400" cy="2657122"/>
          </a:xfrm>
        </p:grpSpPr>
        <p:pic>
          <p:nvPicPr>
            <p:cNvPr id="1026" name="Picture 2" descr="See the source imag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786728">
              <a:off x="1475656" y="1851670"/>
              <a:ext cx="3600400" cy="2657122"/>
            </a:xfrm>
            <a:prstGeom prst="rect">
              <a:avLst/>
            </a:prstGeom>
            <a:noFill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t="26867" b="13144"/>
            <a:stretch>
              <a:fillRect/>
            </a:stretch>
          </p:blipFill>
          <p:spPr bwMode="auto">
            <a:xfrm>
              <a:off x="3559944" y="2915667"/>
              <a:ext cx="792088" cy="1810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064" y="2427734"/>
            <a:ext cx="3568848" cy="1603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467545" y="4256738"/>
            <a:ext cx="3168353" cy="255170"/>
          </a:xfrm>
          <a:prstGeom prst="rect">
            <a:avLst/>
          </a:prstGeom>
        </p:spPr>
        <p:txBody>
          <a:bodyPr wrap="square" lIns="85064" tIns="42531" rIns="85064" bIns="42531">
            <a:spAutoFit/>
          </a:bodyPr>
          <a:lstStyle/>
          <a:p>
            <a:r>
              <a:rPr lang="en-GB" sz="1100" dirty="0" smtClean="0"/>
              <a:t>PICKit_2_Low_Pin_Count_User_Guide_51556a.pdf</a:t>
            </a:r>
            <a:endParaRPr lang="en-GB" sz="11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Layout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544" y="4299943"/>
            <a:ext cx="1455602" cy="347503"/>
          </a:xfrm>
          <a:prstGeom prst="rect">
            <a:avLst/>
          </a:prstGeom>
          <a:noFill/>
        </p:spPr>
        <p:txBody>
          <a:bodyPr wrap="none" lIns="85064" tIns="42531" rIns="85064" bIns="42531" rtlCol="0">
            <a:spAutoFit/>
          </a:bodyPr>
          <a:lstStyle/>
          <a:p>
            <a:r>
              <a:rPr lang="en-GB" dirty="0" smtClean="0"/>
              <a:t>By Chris Roper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9" y="1664449"/>
            <a:ext cx="487680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8" name="Picture 4" descr="0 LPC1768 PWM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39502"/>
            <a:ext cx="7829550" cy="4514851"/>
          </a:xfrm>
          <a:prstGeom prst="rect">
            <a:avLst/>
          </a:prstGeom>
          <a:noFill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Pulse Width Modulation</a:t>
            </a:r>
            <a:endParaRPr lang="en-GB" dirty="0"/>
          </a:p>
        </p:txBody>
      </p:sp>
      <p:grpSp>
        <p:nvGrpSpPr>
          <p:cNvPr id="6" name="Group 5"/>
          <p:cNvGrpSpPr/>
          <p:nvPr/>
        </p:nvGrpSpPr>
        <p:grpSpPr>
          <a:xfrm>
            <a:off x="3800475" y="3143249"/>
            <a:ext cx="5343525" cy="2000251"/>
            <a:chOff x="2123728" y="1779662"/>
            <a:chExt cx="5343525" cy="2000251"/>
          </a:xfrm>
        </p:grpSpPr>
        <p:pic>
          <p:nvPicPr>
            <p:cNvPr id="53250" name="Picture 2" descr="http://www.thebox.myzen.co.uk/Tutorial/Media/PWMan.gif"/>
            <p:cNvPicPr>
              <a:picLocks noChangeAspect="1" noChangeArrowheads="1" noCrop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23728" y="1779662"/>
              <a:ext cx="5343525" cy="2000251"/>
            </a:xfrm>
            <a:prstGeom prst="rect">
              <a:avLst/>
            </a:prstGeom>
            <a:noFill/>
          </p:spPr>
        </p:pic>
        <p:sp>
          <p:nvSpPr>
            <p:cNvPr id="5" name="Rectangle 4"/>
            <p:cNvSpPr/>
            <p:nvPr/>
          </p:nvSpPr>
          <p:spPr>
            <a:xfrm>
              <a:off x="3153544" y="2305049"/>
              <a:ext cx="713606" cy="2487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71103" y="1000125"/>
            <a:ext cx="864936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Pulse Width Modulation ( PWM ) is simply a succession of pulses –  is a method of reducing the average power delivered by an electrical signal, by effectively chopping it up into discrete parts.</a:t>
            </a:r>
          </a:p>
          <a:p>
            <a:endParaRPr lang="en-GB" dirty="0" smtClean="0"/>
          </a:p>
          <a:p>
            <a:r>
              <a:rPr lang="en-GB" dirty="0" smtClean="0"/>
              <a:t>The average value of </a:t>
            </a:r>
            <a:r>
              <a:rPr lang="en-GB" dirty="0" smtClean="0">
                <a:hlinkClick r:id="rId3" tooltip="Volt"/>
              </a:rPr>
              <a:t>voltage</a:t>
            </a:r>
            <a:r>
              <a:rPr lang="en-GB" dirty="0" smtClean="0"/>
              <a:t> (and </a:t>
            </a:r>
            <a:r>
              <a:rPr lang="en-GB" dirty="0" smtClean="0">
                <a:hlinkClick r:id="rId4" tooltip="Electric current"/>
              </a:rPr>
              <a:t>current</a:t>
            </a:r>
            <a:r>
              <a:rPr lang="en-GB" dirty="0" smtClean="0"/>
              <a:t>) fed to the </a:t>
            </a:r>
            <a:r>
              <a:rPr lang="en-GB" dirty="0" smtClean="0">
                <a:hlinkClick r:id="rId5" tooltip="Electrical load"/>
              </a:rPr>
              <a:t>load</a:t>
            </a:r>
            <a:r>
              <a:rPr lang="en-GB" dirty="0" smtClean="0"/>
              <a:t> is controlled by turning on and off at a fast rate.   The longer the signal is  on compared to the off periods, the higher the total power supplied to the load.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Setup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2472458"/>
            <a:ext cx="3868689" cy="2312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411510"/>
            <a:ext cx="2025182" cy="1295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Connector 7"/>
          <p:cNvCxnSpPr/>
          <p:nvPr/>
        </p:nvCxnSpPr>
        <p:spPr>
          <a:xfrm>
            <a:off x="5111701" y="1669157"/>
            <a:ext cx="0" cy="936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995936" y="1635646"/>
            <a:ext cx="4564" cy="5122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886450" y="2133600"/>
            <a:ext cx="9327" cy="8921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3995936" y="2138363"/>
            <a:ext cx="1900039" cy="133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4519613" y="1676028"/>
            <a:ext cx="1166" cy="2623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538788" y="1924050"/>
            <a:ext cx="4987" cy="10854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508228" y="1935288"/>
            <a:ext cx="1016272" cy="78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1376" y="2259106"/>
            <a:ext cx="42119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 smtClean="0"/>
              <a:t>http://www.gabotronics.com/development-boards/xmega-xminilab.htm</a:t>
            </a: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12996</TotalTime>
  <Words>452</Words>
  <Application>Microsoft Office PowerPoint</Application>
  <PresentationFormat>On-screen Show (16:9)</PresentationFormat>
  <Paragraphs>92</Paragraphs>
  <Slides>16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Great Cow BASIC Part 10</vt:lpstr>
      <vt:lpstr>PIC18FxxQ41</vt:lpstr>
      <vt:lpstr>Videos...</vt:lpstr>
      <vt:lpstr>Great Cow BASIC Compiler</vt:lpstr>
      <vt:lpstr>Hardware</vt:lpstr>
      <vt:lpstr>Hardware</vt:lpstr>
      <vt:lpstr>Slide 7</vt:lpstr>
      <vt:lpstr>Pulse Width Modulation</vt:lpstr>
      <vt:lpstr>Setup</vt:lpstr>
      <vt:lpstr>Lab</vt:lpstr>
      <vt:lpstr>Slide 11</vt:lpstr>
      <vt:lpstr>Videos...</vt:lpstr>
      <vt:lpstr>Great Cow BASIC</vt:lpstr>
      <vt:lpstr>Slide 14</vt:lpstr>
      <vt:lpstr>Backup Slides</vt:lpstr>
      <vt:lpstr>CCP/PWM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Cow BASIC</dc:title>
  <dc:creator>admin</dc:creator>
  <cp:lastModifiedBy>admin</cp:lastModifiedBy>
  <cp:revision>781</cp:revision>
  <dcterms:created xsi:type="dcterms:W3CDTF">2019-01-08T20:03:06Z</dcterms:created>
  <dcterms:modified xsi:type="dcterms:W3CDTF">2021-01-27T11:10:25Z</dcterms:modified>
</cp:coreProperties>
</file>