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3" r:id="rId3"/>
    <p:sldId id="264" r:id="rId4"/>
    <p:sldId id="282" r:id="rId5"/>
    <p:sldId id="285" r:id="rId6"/>
    <p:sldId id="286" r:id="rId7"/>
    <p:sldId id="304" r:id="rId8"/>
    <p:sldId id="303" r:id="rId9"/>
    <p:sldId id="305" r:id="rId10"/>
    <p:sldId id="293" r:id="rId11"/>
    <p:sldId id="295" r:id="rId12"/>
    <p:sldId id="280" r:id="rId13"/>
    <p:sldId id="289" r:id="rId14"/>
    <p:sldId id="297" r:id="rId15"/>
    <p:sldId id="298" r:id="rId16"/>
    <p:sldId id="296" r:id="rId17"/>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p:scale>
          <a:sx n="125" d="100"/>
          <a:sy n="125" d="100"/>
        </p:scale>
        <p:origin x="-1146" y="-684"/>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29/01/2021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29/01/2021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29/01/2021</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Great Cow BASIC</a:t>
            </a:r>
            <a:br>
              <a:rPr lang="en-GB" dirty="0" smtClean="0"/>
            </a:br>
            <a:r>
              <a:rPr lang="en-GB" dirty="0" smtClean="0"/>
              <a:t>Part </a:t>
            </a:r>
            <a:r>
              <a:rPr lang="en-GB" dirty="0" smtClean="0"/>
              <a:t>12</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Great Cow BASIC  for the PIC18FxxQ41 chip Family</a:t>
            </a:r>
            <a:endParaRPr lang="en-GB" dirty="0"/>
          </a:p>
          <a:p>
            <a:pPr algn="l"/>
            <a:endParaRPr lang="en-GB" dirty="0" smtClean="0"/>
          </a:p>
          <a:p>
            <a:pPr algn="l"/>
            <a:endParaRPr lang="en-GB" dirty="0"/>
          </a:p>
          <a:p>
            <a:pPr algn="l"/>
            <a:r>
              <a:rPr lang="en-GB" sz="1700" dirty="0" smtClean="0"/>
              <a:t>January 2021</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10241" name="Picture 1"/>
          <p:cNvPicPr>
            <a:picLocks noChangeAspect="1" noChangeArrowheads="1"/>
          </p:cNvPicPr>
          <p:nvPr/>
        </p:nvPicPr>
        <p:blipFill>
          <a:blip r:embed="rId3" cstate="print"/>
          <a:srcRect l="8600" t="14166" r="7684" b="8911"/>
          <a:stretch>
            <a:fillRect/>
          </a:stretch>
        </p:blipFill>
        <p:spPr bwMode="auto">
          <a:xfrm>
            <a:off x="179512" y="238691"/>
            <a:ext cx="2448272" cy="1296144"/>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cstate="print"/>
          <a:srcRect/>
          <a:stretch>
            <a:fillRect/>
          </a:stretch>
        </p:blipFill>
        <p:spPr bwMode="auto">
          <a:xfrm>
            <a:off x="6876256" y="3363839"/>
            <a:ext cx="1928242" cy="1429653"/>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5064" tIns="42531" rIns="85064" bIns="42531" rtlCol="0" anchor="ctr">
            <a:normAutofit/>
          </a:bodyPr>
          <a:lstStyle/>
          <a:p>
            <a:pPr algn="l"/>
            <a:r>
              <a:rPr lang="en-GB" dirty="0" smtClean="0"/>
              <a:t>Lab</a:t>
            </a:r>
          </a:p>
        </p:txBody>
      </p:sp>
      <p:sp>
        <p:nvSpPr>
          <p:cNvPr id="4" name="Content Placeholder 2"/>
          <p:cNvSpPr>
            <a:spLocks noGrp="1"/>
          </p:cNvSpPr>
          <p:nvPr>
            <p:ph idx="1"/>
          </p:nvPr>
        </p:nvSpPr>
        <p:spPr>
          <a:xfrm>
            <a:off x="457202" y="1200151"/>
            <a:ext cx="8229601" cy="3394472"/>
          </a:xfrm>
        </p:spPr>
        <p:txBody>
          <a:bodyPr>
            <a:normAutofit fontScale="92500" lnSpcReduction="10000"/>
          </a:bodyPr>
          <a:lstStyle/>
          <a:p>
            <a:pPr marL="514350" indent="-514350">
              <a:buFont typeface="+mj-lt"/>
              <a:buAutoNum type="arabicPeriod"/>
            </a:pPr>
            <a:r>
              <a:rPr lang="en-GB" dirty="0" smtClean="0"/>
              <a:t>Sample code – write with read via terminal</a:t>
            </a:r>
            <a:endParaRPr lang="en-GB" dirty="0" smtClean="0"/>
          </a:p>
          <a:p>
            <a:pPr lvl="1"/>
            <a:r>
              <a:rPr lang="en-GB" dirty="0" smtClean="0"/>
              <a:t>Using </a:t>
            </a:r>
            <a:r>
              <a:rPr lang="en-GB" dirty="0" smtClean="0"/>
              <a:t>PPS select the serial USART port</a:t>
            </a:r>
          </a:p>
          <a:p>
            <a:pPr lvl="1"/>
            <a:r>
              <a:rPr lang="en-GB" dirty="0" smtClean="0"/>
              <a:t>Write values to </a:t>
            </a:r>
            <a:r>
              <a:rPr lang="en-GB" dirty="0" err="1" smtClean="0"/>
              <a:t>EEProm</a:t>
            </a:r>
            <a:endParaRPr lang="en-GB" dirty="0" smtClean="0"/>
          </a:p>
          <a:p>
            <a:pPr lvl="1"/>
            <a:r>
              <a:rPr lang="en-GB" dirty="0" smtClean="0"/>
              <a:t>Read values </a:t>
            </a:r>
            <a:r>
              <a:rPr lang="en-GB" dirty="0" smtClean="0"/>
              <a:t>to </a:t>
            </a:r>
            <a:r>
              <a:rPr lang="en-GB" dirty="0" err="1" smtClean="0"/>
              <a:t>EEProm</a:t>
            </a:r>
            <a:endParaRPr lang="en-GB" dirty="0" smtClean="0"/>
          </a:p>
          <a:p>
            <a:pPr lvl="1"/>
            <a:r>
              <a:rPr lang="en-GB" dirty="0" smtClean="0"/>
              <a:t>See </a:t>
            </a:r>
            <a:r>
              <a:rPr lang="en-GB" dirty="0" smtClean="0"/>
              <a:t>the </a:t>
            </a:r>
            <a:r>
              <a:rPr lang="en-GB" dirty="0" smtClean="0"/>
              <a:t>results on terminal</a:t>
            </a:r>
            <a:endParaRPr lang="en-GB" dirty="0"/>
          </a:p>
          <a:p>
            <a:pPr marL="514350" indent="-514350">
              <a:buFont typeface="+mj-lt"/>
              <a:buAutoNum type="arabicPeriod"/>
            </a:pPr>
            <a:r>
              <a:rPr lang="en-GB" dirty="0" smtClean="0"/>
              <a:t>Sample code – write with read via programmer</a:t>
            </a:r>
            <a:endParaRPr lang="en-GB" dirty="0" smtClean="0"/>
          </a:p>
          <a:p>
            <a:pPr lvl="1"/>
            <a:r>
              <a:rPr lang="en-GB" dirty="0" smtClean="0"/>
              <a:t>Write </a:t>
            </a:r>
            <a:r>
              <a:rPr lang="en-GB" dirty="0" smtClean="0"/>
              <a:t>values to </a:t>
            </a:r>
            <a:r>
              <a:rPr lang="en-GB" dirty="0" err="1" smtClean="0"/>
              <a:t>EEProm</a:t>
            </a:r>
            <a:endParaRPr lang="en-GB" dirty="0" smtClean="0"/>
          </a:p>
          <a:p>
            <a:pPr lvl="1"/>
            <a:r>
              <a:rPr lang="en-GB" dirty="0" smtClean="0"/>
              <a:t>See </a:t>
            </a:r>
            <a:r>
              <a:rPr lang="en-GB" dirty="0" smtClean="0"/>
              <a:t>the results </a:t>
            </a:r>
            <a:r>
              <a:rPr lang="en-GB" dirty="0" smtClean="0"/>
              <a:t>within PICKitPlus</a:t>
            </a:r>
            <a:endParaRPr lang="en-GB" dirty="0" smtClean="0"/>
          </a:p>
          <a:p>
            <a:pPr marL="567514" indent="-514350">
              <a:buFont typeface="+mj-lt"/>
              <a:buAutoNum type="arabicPeriod"/>
            </a:pPr>
            <a:endParaRPr lang="en-GB" dirty="0" smtClean="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a:t>
            </a:r>
            <a:r>
              <a:rPr lang="en-GB" sz="1100" b="1" dirty="0" smtClean="0"/>
              <a:t>hardware</a:t>
            </a:r>
            <a:r>
              <a:rPr lang="en-GB" sz="1100" dirty="0" smtClean="0"/>
              <a:t> and make the board work – </a:t>
            </a:r>
            <a:r>
              <a:rPr lang="en-GB" sz="1100" b="1" dirty="0" smtClean="0"/>
              <a:t>three LED programs</a:t>
            </a:r>
          </a:p>
          <a:p>
            <a:pPr marL="478483" indent="-478483">
              <a:buFont typeface="+mj-lt"/>
              <a:buAutoNum type="arabicPeriod"/>
            </a:pPr>
            <a:r>
              <a:rPr lang="en-GB" sz="1100" dirty="0" smtClean="0"/>
              <a:t>Make  four LEDs flash in a </a:t>
            </a:r>
            <a:r>
              <a:rPr lang="en-GB" sz="1100" b="1" dirty="0" smtClean="0"/>
              <a:t>sequence</a:t>
            </a:r>
          </a:p>
          <a:p>
            <a:pPr marL="478483" indent="-478483">
              <a:buFont typeface="+mj-lt"/>
              <a:buAutoNum type="arabicPeriod"/>
            </a:pPr>
            <a:r>
              <a:rPr lang="en-GB" sz="1100" dirty="0" smtClean="0"/>
              <a:t>Set the LEDs to represent the value of </a:t>
            </a:r>
            <a:r>
              <a:rPr lang="en-GB" sz="1100" b="1" dirty="0" smtClean="0"/>
              <a:t>ADC</a:t>
            </a:r>
          </a:p>
          <a:p>
            <a:pPr marL="478483" indent="-478483">
              <a:buFont typeface="+mj-lt"/>
              <a:buAutoNum type="arabicPeriod"/>
            </a:pPr>
            <a:r>
              <a:rPr lang="en-GB" sz="1100" dirty="0" smtClean="0"/>
              <a:t>Sequence the LEDs with a </a:t>
            </a:r>
            <a:r>
              <a:rPr lang="en-GB" sz="1100" b="1" dirty="0" smtClean="0"/>
              <a:t>delay</a:t>
            </a:r>
            <a:r>
              <a:rPr lang="en-GB" sz="1100" dirty="0" smtClean="0"/>
              <a:t> using the value of ADC</a:t>
            </a:r>
          </a:p>
          <a:p>
            <a:pPr marL="478483" indent="-478483">
              <a:buFont typeface="+mj-lt"/>
              <a:buAutoNum type="arabicPeriod"/>
            </a:pPr>
            <a:r>
              <a:rPr lang="en-GB" sz="1100" dirty="0" smtClean="0"/>
              <a:t>Using an </a:t>
            </a:r>
            <a:r>
              <a:rPr lang="en-GB" sz="1100" b="1" dirty="0" smtClean="0"/>
              <a:t>input</a:t>
            </a:r>
            <a:r>
              <a:rPr lang="en-GB" sz="1100" dirty="0" smtClean="0"/>
              <a:t> to set the state of the LEDs</a:t>
            </a:r>
          </a:p>
          <a:p>
            <a:pPr marL="478483" indent="-478483">
              <a:buFont typeface="+mj-lt"/>
              <a:buAutoNum type="arabicPeriod"/>
            </a:pPr>
            <a:r>
              <a:rPr lang="en-GB" sz="1100" dirty="0" smtClean="0"/>
              <a:t>Using the </a:t>
            </a:r>
            <a:r>
              <a:rPr lang="en-GB" sz="1100" b="1" dirty="0" smtClean="0"/>
              <a:t>reset </a:t>
            </a:r>
            <a:r>
              <a:rPr lang="en-GB" sz="1100" dirty="0" smtClean="0"/>
              <a:t>switch</a:t>
            </a:r>
          </a:p>
          <a:p>
            <a:pPr marL="478483" indent="-478483">
              <a:buFont typeface="+mj-lt"/>
              <a:buAutoNum type="arabicPeriod"/>
            </a:pPr>
            <a:r>
              <a:rPr lang="en-GB" sz="1100" dirty="0" smtClean="0"/>
              <a:t>Using the </a:t>
            </a:r>
            <a:r>
              <a:rPr lang="en-GB" sz="1100" b="1" dirty="0" smtClean="0"/>
              <a:t>switch</a:t>
            </a:r>
            <a:r>
              <a:rPr lang="en-GB" sz="1100" dirty="0" smtClean="0"/>
              <a:t>, </a:t>
            </a:r>
            <a:r>
              <a:rPr lang="en-GB" sz="1100" b="1" dirty="0" smtClean="0"/>
              <a:t>ADC </a:t>
            </a:r>
            <a:r>
              <a:rPr lang="en-GB" sz="1100" dirty="0" smtClean="0"/>
              <a:t>– the </a:t>
            </a:r>
            <a:r>
              <a:rPr lang="en-GB" sz="1100" b="1" dirty="0" smtClean="0"/>
              <a:t>LEDs </a:t>
            </a:r>
            <a:r>
              <a:rPr lang="en-GB" sz="1100" dirty="0" smtClean="0"/>
              <a:t>flash in a sequence with reverse</a:t>
            </a:r>
          </a:p>
          <a:p>
            <a:pPr marL="478483" indent="-478483">
              <a:buFont typeface="+mj-lt"/>
              <a:buAutoNum type="arabicPeriod"/>
            </a:pPr>
            <a:r>
              <a:rPr lang="en-GB" sz="1100" dirty="0" smtClean="0"/>
              <a:t>Using the </a:t>
            </a:r>
            <a:r>
              <a:rPr lang="en-GB" sz="1100" b="1" dirty="0" smtClean="0"/>
              <a:t>serial</a:t>
            </a:r>
            <a:r>
              <a:rPr lang="en-GB" sz="1100" dirty="0" smtClean="0"/>
              <a:t> to display values</a:t>
            </a:r>
          </a:p>
          <a:p>
            <a:pPr marL="478483" indent="-478483">
              <a:buFont typeface="+mj-lt"/>
              <a:buAutoNum type="arabicPeriod"/>
            </a:pPr>
            <a:r>
              <a:rPr lang="en-GB" sz="1100" dirty="0" smtClean="0"/>
              <a:t>Using the </a:t>
            </a:r>
            <a:r>
              <a:rPr lang="en-GB" sz="1100" b="1" dirty="0" smtClean="0"/>
              <a:t>timer0</a:t>
            </a:r>
            <a:r>
              <a:rPr lang="en-GB" sz="1100" dirty="0" smtClean="0"/>
              <a:t> overflow, 8bit timer, 16bit timer to flash the LEDs</a:t>
            </a:r>
          </a:p>
          <a:p>
            <a:pPr marL="478483" indent="-478483">
              <a:buFont typeface="+mj-lt"/>
              <a:buAutoNum type="arabicPeriod"/>
            </a:pPr>
            <a:r>
              <a:rPr lang="en-GB" sz="1100" dirty="0" smtClean="0"/>
              <a:t>Using CCP/</a:t>
            </a:r>
            <a:r>
              <a:rPr lang="en-GB" sz="1100" b="1" dirty="0" smtClean="0"/>
              <a:t>PWM</a:t>
            </a:r>
            <a:r>
              <a:rPr lang="en-GB" sz="1100" dirty="0" smtClean="0"/>
              <a:t> to dim the LEDS</a:t>
            </a:r>
          </a:p>
          <a:p>
            <a:pPr marL="478483" indent="-478483">
              <a:buFont typeface="+mj-lt"/>
              <a:buAutoNum type="arabicPeriod"/>
            </a:pPr>
            <a:r>
              <a:rPr lang="en-GB" sz="1100" dirty="0" smtClean="0"/>
              <a:t>Using </a:t>
            </a:r>
            <a:r>
              <a:rPr lang="en-GB" sz="1100" b="1" dirty="0" smtClean="0"/>
              <a:t>I2C</a:t>
            </a:r>
            <a:r>
              <a:rPr lang="en-GB" sz="1100" dirty="0" smtClean="0"/>
              <a:t> with serial to discover I2C devices</a:t>
            </a:r>
          </a:p>
          <a:p>
            <a:pPr marL="478483" indent="-478483">
              <a:buFont typeface="+mj-lt"/>
              <a:buAutoNum type="arabicPeriod"/>
            </a:pPr>
            <a:r>
              <a:rPr lang="en-GB" sz="1100" dirty="0" smtClean="0"/>
              <a:t>Using </a:t>
            </a:r>
            <a:r>
              <a:rPr lang="en-GB" sz="1100" b="1" dirty="0" err="1" smtClean="0"/>
              <a:t>EEProm</a:t>
            </a:r>
            <a:r>
              <a:rPr lang="en-GB" sz="1100" dirty="0" smtClean="0"/>
              <a:t> – showing values on the serial terminal</a:t>
            </a:r>
          </a:p>
          <a:p>
            <a:pPr marL="478483" indent="-478483">
              <a:buFont typeface="+mj-lt"/>
              <a:buAutoNum type="arabicPeriod"/>
            </a:pPr>
            <a:r>
              <a:rPr lang="en-GB" sz="1100" b="1" dirty="0" smtClean="0"/>
              <a:t>Using an I2C GCLD display</a:t>
            </a:r>
          </a:p>
          <a:p>
            <a:pPr marL="478483" indent="-478483">
              <a:buFont typeface="+mj-lt"/>
              <a:buAutoNum type="arabicPeriod"/>
            </a:pPr>
            <a:r>
              <a:rPr lang="en-GB" sz="1100" dirty="0" smtClean="0"/>
              <a:t>Using an SPI GCLD 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dirty="0" smtClean="0"/>
              <a:t>Using memory within the PIC – </a:t>
            </a:r>
            <a:r>
              <a:rPr lang="en-GB" sz="1100" dirty="0" err="1" smtClean="0"/>
              <a:t>Progmem</a:t>
            </a:r>
            <a:r>
              <a:rPr lang="en-GB" sz="1100" dirty="0" smtClean="0"/>
              <a:t> and SAF memory</a:t>
            </a:r>
          </a:p>
          <a:p>
            <a:pPr marL="478483" indent="-478483">
              <a:buFont typeface="+mj-lt"/>
              <a:buAutoNum type="arabicPeriod"/>
            </a:pPr>
            <a:r>
              <a:rPr lang="en-GB" sz="1100"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Great Cow BASIC</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Great Cow BASIC  for the PIC18FxxQ41 chip Family</a:t>
            </a:r>
            <a:endParaRPr lang="en-GB" dirty="0"/>
          </a:p>
          <a:p>
            <a:pPr algn="l"/>
            <a:endParaRPr lang="en-GB" dirty="0" smtClean="0"/>
          </a:p>
          <a:p>
            <a:pPr algn="l"/>
            <a:endParaRPr lang="en-GB" dirty="0"/>
          </a:p>
          <a:p>
            <a:pPr algn="l"/>
            <a:r>
              <a:rPr lang="en-GB" sz="1700" dirty="0" smtClean="0"/>
              <a:t>January 2021</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Slides</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err="1" smtClean="0"/>
              <a:t>EEProm</a:t>
            </a:r>
            <a:endParaRPr lang="en-GB" dirty="0"/>
          </a:p>
        </p:txBody>
      </p:sp>
      <p:grpSp>
        <p:nvGrpSpPr>
          <p:cNvPr id="2" name="Group 5"/>
          <p:cNvGrpSpPr/>
          <p:nvPr/>
        </p:nvGrpSpPr>
        <p:grpSpPr>
          <a:xfrm rot="1993515">
            <a:off x="388945" y="3369015"/>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4" name="Picture 3"/>
          <p:cNvPicPr>
            <a:picLocks noChangeAspect="1" noChangeArrowheads="1"/>
          </p:cNvPicPr>
          <p:nvPr/>
        </p:nvPicPr>
        <p:blipFill>
          <a:blip r:embed="rId4" cstate="print"/>
          <a:srcRect/>
          <a:stretch>
            <a:fillRect/>
          </a:stretch>
        </p:blipFill>
        <p:spPr bwMode="auto">
          <a:xfrm>
            <a:off x="395536" y="987574"/>
            <a:ext cx="4657725" cy="1333500"/>
          </a:xfrm>
          <a:prstGeom prst="rect">
            <a:avLst/>
          </a:prstGeom>
          <a:noFill/>
          <a:ln w="9525">
            <a:noFill/>
            <a:miter lim="800000"/>
            <a:headEnd/>
            <a:tailEnd/>
          </a:ln>
          <a:effectLst/>
        </p:spPr>
      </p:pic>
      <p:pic>
        <p:nvPicPr>
          <p:cNvPr id="3" name="Picture 2"/>
          <p:cNvPicPr>
            <a:picLocks noChangeAspect="1" noChangeArrowheads="1"/>
          </p:cNvPicPr>
          <p:nvPr/>
        </p:nvPicPr>
        <p:blipFill>
          <a:blip r:embed="rId5" cstate="print"/>
          <a:srcRect b="21569"/>
          <a:stretch>
            <a:fillRect/>
          </a:stretch>
        </p:blipFill>
        <p:spPr bwMode="auto">
          <a:xfrm>
            <a:off x="2339752" y="2283718"/>
            <a:ext cx="3340100" cy="17281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076056" y="0"/>
            <a:ext cx="4238625" cy="21621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srcRect/>
          <a:stretch>
            <a:fillRect/>
          </a:stretch>
        </p:blipFill>
        <p:spPr bwMode="auto">
          <a:xfrm>
            <a:off x="6264230" y="1851670"/>
            <a:ext cx="2879770" cy="936104"/>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cstate="print"/>
          <a:srcRect/>
          <a:stretch>
            <a:fillRect/>
          </a:stretch>
        </p:blipFill>
        <p:spPr bwMode="auto">
          <a:xfrm>
            <a:off x="6372200" y="3363838"/>
            <a:ext cx="2492248" cy="1515177"/>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PIC18FxxQ41</a:t>
            </a:r>
            <a:endParaRPr lang="en-GB" dirty="0"/>
          </a:p>
        </p:txBody>
      </p:sp>
      <p:sp>
        <p:nvSpPr>
          <p:cNvPr id="3" name="Content Placeholder 2"/>
          <p:cNvSpPr>
            <a:spLocks noGrp="1"/>
          </p:cNvSpPr>
          <p:nvPr>
            <p:ph idx="1"/>
          </p:nvPr>
        </p:nvSpPr>
        <p:spPr>
          <a:xfrm>
            <a:off x="395538" y="1081186"/>
            <a:ext cx="8229601" cy="3394472"/>
          </a:xfrm>
        </p:spPr>
        <p:txBody>
          <a:bodyPr>
            <a:normAutofit fontScale="70000" lnSpcReduction="20000"/>
          </a:bodyPr>
          <a:lstStyle/>
          <a:p>
            <a:r>
              <a:rPr lang="en-GB" dirty="0" smtClean="0"/>
              <a:t>PIC18-Q41 is a high performance PIC18 </a:t>
            </a:r>
          </a:p>
          <a:p>
            <a:pPr lvl="1"/>
            <a:r>
              <a:rPr lang="en-GB" dirty="0" smtClean="0"/>
              <a:t>Digital and </a:t>
            </a:r>
            <a:r>
              <a:rPr lang="en-GB" dirty="0" err="1" smtClean="0"/>
              <a:t>Analog</a:t>
            </a:r>
            <a:r>
              <a:rPr lang="en-GB" dirty="0" smtClean="0"/>
              <a:t> peripherals </a:t>
            </a:r>
          </a:p>
          <a:p>
            <a:pPr lvl="1"/>
            <a:r>
              <a:rPr lang="en-GB" dirty="0" smtClean="0"/>
              <a:t>12-bit ADC</a:t>
            </a:r>
          </a:p>
          <a:p>
            <a:pPr lvl="1"/>
            <a:r>
              <a:rPr lang="en-GB" dirty="0" smtClean="0"/>
              <a:t>Multiple communication interfaces</a:t>
            </a:r>
          </a:p>
          <a:p>
            <a:pPr lvl="2"/>
            <a:r>
              <a:rPr lang="en-GB" dirty="0" smtClean="0"/>
              <a:t>Serial</a:t>
            </a:r>
            <a:r>
              <a:rPr lang="en-GB" smtClean="0"/>
              <a:t>, I2C, </a:t>
            </a:r>
            <a:r>
              <a:rPr lang="en-GB" dirty="0" smtClean="0"/>
              <a:t>SPI</a:t>
            </a:r>
          </a:p>
          <a:p>
            <a:pPr lvl="1"/>
            <a:r>
              <a:rPr lang="en-GB" dirty="0" smtClean="0"/>
              <a:t>PWM – CCP/PWM and 16Bit</a:t>
            </a:r>
          </a:p>
          <a:p>
            <a:pPr lvl="1"/>
            <a:r>
              <a:rPr lang="en-GB" dirty="0" smtClean="0"/>
              <a:t>Configurable Logic Cells</a:t>
            </a:r>
          </a:p>
          <a:p>
            <a:endParaRPr lang="en-GB" dirty="0" smtClean="0"/>
          </a:p>
          <a:p>
            <a:r>
              <a:rPr lang="en-GB" dirty="0" smtClean="0"/>
              <a:t>The PIC18xxQ41 offers 14- and 20-pin products in small footprint packages to support customers in a variety of space constrained and sensor node applications. </a:t>
            </a:r>
          </a:p>
          <a:p>
            <a:endParaRPr lang="en-GB" dirty="0"/>
          </a:p>
        </p:txBody>
      </p:sp>
      <p:pic>
        <p:nvPicPr>
          <p:cNvPr id="4" name="Picture 1"/>
          <p:cNvPicPr>
            <a:picLocks noChangeAspect="1" noChangeArrowheads="1"/>
          </p:cNvPicPr>
          <p:nvPr/>
        </p:nvPicPr>
        <p:blipFill>
          <a:blip r:embed="rId2" cstate="print"/>
          <a:srcRect l="8600" t="14166" r="7684" b="8911"/>
          <a:stretch>
            <a:fillRect/>
          </a:stretch>
        </p:blipFill>
        <p:spPr bwMode="auto">
          <a:xfrm>
            <a:off x="6300193" y="1275606"/>
            <a:ext cx="2448272" cy="1296144"/>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CCP/PWM to dim the LEDS</a:t>
            </a:r>
          </a:p>
          <a:p>
            <a:pPr marL="478483" indent="-478483">
              <a:buFont typeface="+mj-lt"/>
              <a:buAutoNum type="arabicPeriod"/>
            </a:pPr>
            <a:r>
              <a:rPr lang="en-GB" sz="1100" dirty="0" smtClean="0"/>
              <a:t>Using I</a:t>
            </a:r>
            <a:r>
              <a:rPr lang="en-GB" sz="1100" baseline="30000" dirty="0" smtClean="0"/>
              <a:t>2</a:t>
            </a:r>
            <a:r>
              <a:rPr lang="en-GB" sz="1100" dirty="0" smtClean="0"/>
              <a:t>C with serial to discover I2C devices</a:t>
            </a:r>
          </a:p>
          <a:p>
            <a:pPr marL="478483" indent="-478483">
              <a:buFont typeface="+mj-lt"/>
              <a:buAutoNum type="arabicPeriod"/>
            </a:pPr>
            <a:r>
              <a:rPr lang="en-GB" sz="1100" b="1" dirty="0" smtClean="0"/>
              <a:t>Using </a:t>
            </a:r>
            <a:r>
              <a:rPr lang="en-GB" sz="1100" b="1" dirty="0" err="1" smtClean="0"/>
              <a:t>EEProm</a:t>
            </a:r>
            <a:r>
              <a:rPr lang="en-GB" sz="1100" b="1" dirty="0" smtClean="0"/>
              <a:t> – showing values on the serial terminal</a:t>
            </a:r>
          </a:p>
          <a:p>
            <a:pPr marL="478483" indent="-478483">
              <a:buFont typeface="+mj-lt"/>
              <a:buAutoNum type="arabicPeriod"/>
            </a:pPr>
            <a:r>
              <a:rPr lang="en-GB" sz="1100" dirty="0" smtClean="0"/>
              <a:t>Using an I</a:t>
            </a:r>
            <a:r>
              <a:rPr lang="en-GB" sz="1100" baseline="30000" dirty="0" smtClean="0"/>
              <a:t>2</a:t>
            </a:r>
            <a:r>
              <a:rPr lang="en-GB" sz="1100" dirty="0" smtClean="0"/>
              <a:t>C GCLD display</a:t>
            </a:r>
          </a:p>
          <a:p>
            <a:pPr marL="478483" indent="-478483">
              <a:buFont typeface="+mj-lt"/>
              <a:buAutoNum type="arabicPeriod"/>
            </a:pPr>
            <a:r>
              <a:rPr lang="en-GB" sz="1100" dirty="0" smtClean="0"/>
              <a:t>Using an SPI GCLD 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dirty="0" smtClean="0"/>
              <a:t>Using memory within the PIC – </a:t>
            </a:r>
            <a:r>
              <a:rPr lang="en-GB" sz="1100" dirty="0" err="1" smtClean="0"/>
              <a:t>Progmem</a:t>
            </a:r>
            <a:r>
              <a:rPr lang="en-GB" sz="1100" dirty="0" smtClean="0"/>
              <a:t> and SAF memory</a:t>
            </a:r>
          </a:p>
          <a:p>
            <a:pPr marL="478483" indent="-478483">
              <a:buFont typeface="+mj-lt"/>
              <a:buAutoNum type="arabicPeriod"/>
            </a:pPr>
            <a:r>
              <a:rPr lang="en-GB" sz="1100"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Great Cow 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Great Cow BASIC Compiler</a:t>
            </a:r>
            <a:endParaRPr lang="en-GB" dirty="0"/>
          </a:p>
        </p:txBody>
      </p:sp>
      <p:sp>
        <p:nvSpPr>
          <p:cNvPr id="13" name="TextBox 12"/>
          <p:cNvSpPr txBox="1"/>
          <p:nvPr/>
        </p:nvSpPr>
        <p:spPr>
          <a:xfrm>
            <a:off x="4139952" y="1491632"/>
            <a:ext cx="3528392" cy="1655553"/>
          </a:xfrm>
          <a:prstGeom prst="rect">
            <a:avLst/>
          </a:prstGeom>
          <a:noFill/>
        </p:spPr>
        <p:txBody>
          <a:bodyPr wrap="square" lIns="85064" tIns="42531" rIns="85064" bIns="42531" rtlCol="0">
            <a:spAutoFit/>
          </a:bodyPr>
          <a:lstStyle/>
          <a:p>
            <a:r>
              <a:rPr lang="en-GB" dirty="0" smtClean="0"/>
              <a:t>Great Cow BASIC is an Open Source compiler for PIC and AVR microcontrollers</a:t>
            </a:r>
          </a:p>
          <a:p>
            <a:endParaRPr lang="en-GB" dirty="0" smtClean="0"/>
          </a:p>
          <a:p>
            <a:r>
              <a:rPr lang="en-GB" dirty="0" smtClean="0"/>
              <a:t>Great Cow BASIC 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a:xfrm>
            <a:off x="179514" y="1210800"/>
            <a:ext cx="8229601" cy="3394472"/>
          </a:xfrm>
        </p:spPr>
        <p:txBody>
          <a:bodyPr/>
          <a:lstStyle/>
          <a:p>
            <a:r>
              <a:rPr lang="en-GB" dirty="0" smtClean="0"/>
              <a:t>Microchip Low Pin Count Demo Board</a:t>
            </a:r>
            <a:endParaRPr lang="en-GB" dirty="0"/>
          </a:p>
        </p:txBody>
      </p:sp>
      <p:grpSp>
        <p:nvGrpSpPr>
          <p:cNvPr id="6" name="Group 5"/>
          <p:cNvGrpSpPr/>
          <p:nvPr/>
        </p:nvGrpSpPr>
        <p:grpSpPr>
          <a:xfrm>
            <a:off x="323528" y="1923678"/>
            <a:ext cx="3600400" cy="2657122"/>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1028" name="Picture 4"/>
          <p:cNvPicPr>
            <a:picLocks noChangeAspect="1" noChangeArrowheads="1"/>
          </p:cNvPicPr>
          <p:nvPr/>
        </p:nvPicPr>
        <p:blipFill>
          <a:blip r:embed="rId4" cstate="print"/>
          <a:srcRect/>
          <a:stretch>
            <a:fillRect/>
          </a:stretch>
        </p:blipFill>
        <p:spPr bwMode="auto">
          <a:xfrm>
            <a:off x="5148064" y="2427734"/>
            <a:ext cx="3568848" cy="1603014"/>
          </a:xfrm>
          <a:prstGeom prst="rect">
            <a:avLst/>
          </a:prstGeom>
          <a:noFill/>
          <a:ln w="9525">
            <a:noFill/>
            <a:miter lim="800000"/>
            <a:headEnd/>
            <a:tailEnd/>
          </a:ln>
          <a:effectLst/>
        </p:spPr>
      </p:pic>
      <p:sp>
        <p:nvSpPr>
          <p:cNvPr id="8" name="Rectangle 7"/>
          <p:cNvSpPr/>
          <p:nvPr/>
        </p:nvSpPr>
        <p:spPr>
          <a:xfrm>
            <a:off x="467545" y="4256738"/>
            <a:ext cx="3168353" cy="255170"/>
          </a:xfrm>
          <a:prstGeom prst="rect">
            <a:avLst/>
          </a:prstGeom>
        </p:spPr>
        <p:txBody>
          <a:bodyPr wrap="square" lIns="85064" tIns="42531" rIns="85064" bIns="42531">
            <a:spAutoFit/>
          </a:bodyPr>
          <a:lstStyle/>
          <a:p>
            <a:r>
              <a:rPr lang="en-GB" sz="1100" dirty="0" smtClean="0"/>
              <a:t>PICKit_2_Low_Pin_Count_User_Guide_51556a.pdf</a:t>
            </a:r>
            <a:endParaRPr lang="en-GB" sz="1100"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Layout</a:t>
            </a:r>
          </a:p>
        </p:txBody>
      </p:sp>
      <p:sp>
        <p:nvSpPr>
          <p:cNvPr id="9" name="TextBox 8"/>
          <p:cNvSpPr txBox="1"/>
          <p:nvPr/>
        </p:nvSpPr>
        <p:spPr>
          <a:xfrm>
            <a:off x="467544" y="4299943"/>
            <a:ext cx="1455602" cy="347503"/>
          </a:xfrm>
          <a:prstGeom prst="rect">
            <a:avLst/>
          </a:prstGeom>
          <a:noFill/>
        </p:spPr>
        <p:txBody>
          <a:bodyPr wrap="none" lIns="85064" tIns="42531" rIns="85064" bIns="42531" rtlCol="0">
            <a:spAutoFit/>
          </a:bodyPr>
          <a:lstStyle/>
          <a:p>
            <a:r>
              <a:rPr lang="en-GB" dirty="0" smtClean="0"/>
              <a:t>By Chris Roper</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2483769" y="1664449"/>
            <a:ext cx="4876800" cy="29146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a:lstStyle/>
          <a:p>
            <a:pPr algn="l"/>
            <a:r>
              <a:rPr lang="en-GB" dirty="0" err="1" smtClean="0"/>
              <a:t>EEProm</a:t>
            </a:r>
            <a:endParaRPr lang="en-GB" dirty="0"/>
          </a:p>
        </p:txBody>
      </p:sp>
      <p:sp>
        <p:nvSpPr>
          <p:cNvPr id="6" name="Rectangle 5"/>
          <p:cNvSpPr/>
          <p:nvPr/>
        </p:nvSpPr>
        <p:spPr>
          <a:xfrm>
            <a:off x="199306" y="1371600"/>
            <a:ext cx="8892480" cy="1169551"/>
          </a:xfrm>
          <a:prstGeom prst="rect">
            <a:avLst/>
          </a:prstGeom>
        </p:spPr>
        <p:txBody>
          <a:bodyPr wrap="square">
            <a:spAutoFit/>
          </a:bodyPr>
          <a:lstStyle/>
          <a:p>
            <a:r>
              <a:rPr lang="en-GB" sz="1400" dirty="0" smtClean="0">
                <a:latin typeface="Courier New" pitchFamily="49" charset="0"/>
                <a:cs typeface="Courier New" pitchFamily="49" charset="0"/>
              </a:rPr>
              <a:t>Constant                          Value          Explanation</a:t>
            </a:r>
          </a:p>
          <a:p>
            <a:endParaRPr lang="en-GB" sz="1400" dirty="0" smtClean="0">
              <a:latin typeface="Courier New" pitchFamily="49" charset="0"/>
              <a:cs typeface="Courier New" pitchFamily="49" charset="0"/>
            </a:endParaRPr>
          </a:p>
          <a:p>
            <a:r>
              <a:rPr lang="en-GB" sz="1400" dirty="0" err="1" smtClean="0">
                <a:latin typeface="Courier New" pitchFamily="49" charset="0"/>
                <a:cs typeface="Courier New" pitchFamily="49" charset="0"/>
              </a:rPr>
              <a:t>Prog</a:t>
            </a:r>
            <a:r>
              <a:rPr lang="en-GB" sz="1400" dirty="0" smtClean="0">
                <a:latin typeface="Courier New" pitchFamily="49" charset="0"/>
                <a:cs typeface="Courier New" pitchFamily="49" charset="0"/>
              </a:rPr>
              <a:t>                              16384          </a:t>
            </a:r>
            <a:r>
              <a:rPr lang="en-GB" sz="1400" dirty="0" err="1" smtClean="0">
                <a:latin typeface="Courier New" pitchFamily="49" charset="0"/>
                <a:cs typeface="Courier New" pitchFamily="49" charset="0"/>
              </a:rPr>
              <a:t>Prog</a:t>
            </a:r>
            <a:r>
              <a:rPr lang="en-GB" sz="1400" dirty="0" smtClean="0">
                <a:latin typeface="Courier New" pitchFamily="49" charset="0"/>
                <a:cs typeface="Courier New" pitchFamily="49" charset="0"/>
              </a:rPr>
              <a:t> is exposed as </a:t>
            </a:r>
            <a:r>
              <a:rPr lang="en-GB" sz="1400" dirty="0" err="1" smtClean="0">
                <a:latin typeface="Courier New" pitchFamily="49" charset="0"/>
                <a:cs typeface="Courier New" pitchFamily="49" charset="0"/>
              </a:rPr>
              <a:t>ChipWORDS</a:t>
            </a:r>
            <a:endParaRPr lang="en-GB" sz="1400" dirty="0" smtClean="0">
              <a:latin typeface="Courier New" pitchFamily="49" charset="0"/>
              <a:cs typeface="Courier New" pitchFamily="49" charset="0"/>
            </a:endParaRPr>
          </a:p>
          <a:p>
            <a:r>
              <a:rPr lang="en-GB" sz="1400" b="1" dirty="0" smtClean="0">
                <a:latin typeface="Courier New" pitchFamily="49" charset="0"/>
                <a:cs typeface="Courier New" pitchFamily="49" charset="0"/>
              </a:rPr>
              <a:t>EEPROM                            256            EEPROM is exposed as </a:t>
            </a:r>
            <a:r>
              <a:rPr lang="en-GB" sz="1400" b="1" dirty="0" err="1" smtClean="0">
                <a:latin typeface="Courier New" pitchFamily="49" charset="0"/>
                <a:cs typeface="Courier New" pitchFamily="49" charset="0"/>
              </a:rPr>
              <a:t>ChipEEPROM</a:t>
            </a:r>
            <a:endParaRPr lang="en-GB" sz="1400" b="1" dirty="0" smtClean="0">
              <a:latin typeface="Courier New" pitchFamily="49" charset="0"/>
              <a:cs typeface="Courier New" pitchFamily="49" charset="0"/>
            </a:endParaRPr>
          </a:p>
          <a:p>
            <a:r>
              <a:rPr lang="en-GB" sz="1400" dirty="0" smtClean="0">
                <a:latin typeface="Courier New" pitchFamily="49" charset="0"/>
                <a:cs typeface="Courier New" pitchFamily="49" charset="0"/>
              </a:rPr>
              <a:t>RAM                               2048           RAM is exposed as </a:t>
            </a:r>
            <a:r>
              <a:rPr lang="en-GB" sz="1400" dirty="0" err="1" smtClean="0">
                <a:latin typeface="Courier New" pitchFamily="49" charset="0"/>
                <a:cs typeface="Courier New" pitchFamily="49" charset="0"/>
              </a:rPr>
              <a:t>ChipRAM</a:t>
            </a:r>
            <a:endParaRPr lang="en-GB" sz="1400" dirty="0" smtClean="0">
              <a:latin typeface="Courier New" pitchFamily="49" charset="0"/>
              <a:cs typeface="Courier New" pitchFamily="49" charset="0"/>
            </a:endParaRPr>
          </a:p>
        </p:txBody>
      </p:sp>
      <p:sp>
        <p:nvSpPr>
          <p:cNvPr id="7" name="TextBox 6"/>
          <p:cNvSpPr txBox="1"/>
          <p:nvPr/>
        </p:nvSpPr>
        <p:spPr>
          <a:xfrm>
            <a:off x="179512" y="3291830"/>
            <a:ext cx="8640960" cy="1152128"/>
          </a:xfrm>
          <a:prstGeom prst="rect">
            <a:avLst/>
          </a:prstGeom>
          <a:noFill/>
        </p:spPr>
        <p:txBody>
          <a:bodyPr wrap="square" rtlCol="0">
            <a:spAutoFit/>
          </a:bodyPr>
          <a:lstStyle/>
          <a:p>
            <a:r>
              <a:rPr lang="en-GB" b="1" dirty="0" smtClean="0"/>
              <a:t>Electrically Erasable Programmable Read-Only Memory</a:t>
            </a:r>
            <a:r>
              <a:rPr lang="en-GB" dirty="0" smtClean="0"/>
              <a:t> and is a type of non-volatile memory used in computers, integrated in microcontrollers for smart cards and remote keyless systems, and other electronic devices to store relatively small amounts of data but allowing individual bytes to be erased and reprogrammed.</a:t>
            </a:r>
            <a:endParaRPr lang="en-GB" dirty="0"/>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Layout</a:t>
            </a:r>
          </a:p>
        </p:txBody>
      </p:sp>
      <p:pic>
        <p:nvPicPr>
          <p:cNvPr id="1026" name="Picture 2"/>
          <p:cNvPicPr>
            <a:picLocks noChangeAspect="1" noChangeArrowheads="1"/>
          </p:cNvPicPr>
          <p:nvPr/>
        </p:nvPicPr>
        <p:blipFill>
          <a:blip r:embed="rId2" cstate="print"/>
          <a:srcRect/>
          <a:stretch>
            <a:fillRect/>
          </a:stretch>
        </p:blipFill>
        <p:spPr bwMode="auto">
          <a:xfrm>
            <a:off x="2483769" y="1664449"/>
            <a:ext cx="4876800" cy="2914650"/>
          </a:xfrm>
          <a:prstGeom prst="rect">
            <a:avLst/>
          </a:prstGeom>
          <a:noFill/>
          <a:ln w="9525">
            <a:noFill/>
            <a:miter lim="800000"/>
            <a:headEnd/>
            <a:tailEnd/>
          </a:ln>
        </p:spPr>
      </p:pic>
      <p:cxnSp>
        <p:nvCxnSpPr>
          <p:cNvPr id="6" name="Straight Connector 5"/>
          <p:cNvCxnSpPr/>
          <p:nvPr/>
        </p:nvCxnSpPr>
        <p:spPr>
          <a:xfrm>
            <a:off x="4682568" y="3579862"/>
            <a:ext cx="0" cy="1152128"/>
          </a:xfrm>
          <a:prstGeom prst="line">
            <a:avLst/>
          </a:prstGeom>
          <a:ln w="38100">
            <a:solidFill>
              <a:srgbClr val="FFFF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55754" y="4743450"/>
            <a:ext cx="404278" cy="353943"/>
          </a:xfrm>
          <a:prstGeom prst="rect">
            <a:avLst/>
          </a:prstGeom>
          <a:noFill/>
        </p:spPr>
        <p:txBody>
          <a:bodyPr wrap="none" rtlCol="0">
            <a:spAutoFit/>
          </a:bodyPr>
          <a:lstStyle/>
          <a:p>
            <a:r>
              <a:rPr lang="en-GB" dirty="0" smtClean="0"/>
              <a:t>TX</a:t>
            </a:r>
            <a:endParaRPr lang="en-GB" dirty="0"/>
          </a:p>
        </p:txBody>
      </p:sp>
      <p:cxnSp>
        <p:nvCxnSpPr>
          <p:cNvPr id="8" name="Straight Connector 7"/>
          <p:cNvCxnSpPr/>
          <p:nvPr/>
        </p:nvCxnSpPr>
        <p:spPr>
          <a:xfrm flipV="1">
            <a:off x="3860800" y="1238002"/>
            <a:ext cx="0" cy="576064"/>
          </a:xfrm>
          <a:prstGeom prst="line">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3672" y="865862"/>
            <a:ext cx="813043" cy="353943"/>
          </a:xfrm>
          <a:prstGeom prst="rect">
            <a:avLst/>
          </a:prstGeom>
          <a:noFill/>
        </p:spPr>
        <p:txBody>
          <a:bodyPr wrap="none" rtlCol="0">
            <a:spAutoFit/>
          </a:bodyPr>
          <a:lstStyle/>
          <a:p>
            <a:r>
              <a:rPr lang="en-GB" dirty="0" smtClean="0"/>
              <a:t>1. GND</a:t>
            </a:r>
            <a:endParaRPr lang="en-GB"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err="1" smtClean="0"/>
              <a:t>EEProm</a:t>
            </a:r>
            <a:endParaRPr lang="en-GB" dirty="0"/>
          </a:p>
        </p:txBody>
      </p:sp>
      <p:grpSp>
        <p:nvGrpSpPr>
          <p:cNvPr id="2" name="Group 5"/>
          <p:cNvGrpSpPr/>
          <p:nvPr/>
        </p:nvGrpSpPr>
        <p:grpSpPr>
          <a:xfrm rot="1993515">
            <a:off x="388945" y="3369015"/>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4" name="Picture 3"/>
          <p:cNvPicPr>
            <a:picLocks noChangeAspect="1" noChangeArrowheads="1"/>
          </p:cNvPicPr>
          <p:nvPr/>
        </p:nvPicPr>
        <p:blipFill>
          <a:blip r:embed="rId4" cstate="print"/>
          <a:srcRect/>
          <a:stretch>
            <a:fillRect/>
          </a:stretch>
        </p:blipFill>
        <p:spPr bwMode="auto">
          <a:xfrm>
            <a:off x="395536" y="987574"/>
            <a:ext cx="4657725" cy="1333500"/>
          </a:xfrm>
          <a:prstGeom prst="rect">
            <a:avLst/>
          </a:prstGeom>
          <a:noFill/>
          <a:ln w="9525">
            <a:noFill/>
            <a:miter lim="800000"/>
            <a:headEnd/>
            <a:tailEnd/>
          </a:ln>
          <a:effectLst/>
        </p:spPr>
      </p:pic>
      <p:pic>
        <p:nvPicPr>
          <p:cNvPr id="3" name="Picture 2"/>
          <p:cNvPicPr>
            <a:picLocks noChangeAspect="1" noChangeArrowheads="1"/>
          </p:cNvPicPr>
          <p:nvPr/>
        </p:nvPicPr>
        <p:blipFill>
          <a:blip r:embed="rId5" cstate="print"/>
          <a:srcRect b="21569"/>
          <a:stretch>
            <a:fillRect/>
          </a:stretch>
        </p:blipFill>
        <p:spPr bwMode="auto">
          <a:xfrm>
            <a:off x="2339752" y="2283718"/>
            <a:ext cx="3340100" cy="17281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076056" y="0"/>
            <a:ext cx="4238625" cy="21621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srcRect/>
          <a:stretch>
            <a:fillRect/>
          </a:stretch>
        </p:blipFill>
        <p:spPr bwMode="auto">
          <a:xfrm>
            <a:off x="6264230" y="1851670"/>
            <a:ext cx="2879770" cy="936104"/>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cstate="print"/>
          <a:srcRect/>
          <a:stretch>
            <a:fillRect/>
          </a:stretch>
        </p:blipFill>
        <p:spPr bwMode="auto">
          <a:xfrm>
            <a:off x="6372200" y="3363838"/>
            <a:ext cx="2492248" cy="1515177"/>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13078</TotalTime>
  <Words>507</Words>
  <Application>Microsoft Office PowerPoint</Application>
  <PresentationFormat>On-screen Show (16:9)</PresentationFormat>
  <Paragraphs>104</Paragraphs>
  <Slides>16</Slides>
  <Notes>0</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Great Cow BASIC Part 12</vt:lpstr>
      <vt:lpstr>PIC18FxxQ41</vt:lpstr>
      <vt:lpstr>Videos...</vt:lpstr>
      <vt:lpstr>Great Cow BASIC Compiler</vt:lpstr>
      <vt:lpstr>Hardware</vt:lpstr>
      <vt:lpstr>Hardware</vt:lpstr>
      <vt:lpstr>EEProm</vt:lpstr>
      <vt:lpstr>Hardware</vt:lpstr>
      <vt:lpstr>EEProm</vt:lpstr>
      <vt:lpstr>Lab</vt:lpstr>
      <vt:lpstr>Slide 11</vt:lpstr>
      <vt:lpstr>Videos...</vt:lpstr>
      <vt:lpstr>Great Cow BASIC</vt:lpstr>
      <vt:lpstr>Slide 14</vt:lpstr>
      <vt:lpstr>Backup Slides</vt:lpstr>
      <vt:lpstr>EEProm</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793</cp:revision>
  <dcterms:created xsi:type="dcterms:W3CDTF">2019-01-08T20:03:06Z</dcterms:created>
  <dcterms:modified xsi:type="dcterms:W3CDTF">2021-01-29T13:52:08Z</dcterms:modified>
</cp:coreProperties>
</file>