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83" r:id="rId3"/>
    <p:sldId id="264" r:id="rId4"/>
    <p:sldId id="282" r:id="rId5"/>
    <p:sldId id="285" r:id="rId6"/>
    <p:sldId id="286" r:id="rId7"/>
    <p:sldId id="317" r:id="rId8"/>
    <p:sldId id="309" r:id="rId9"/>
    <p:sldId id="316" r:id="rId10"/>
    <p:sldId id="318" r:id="rId11"/>
    <p:sldId id="319" r:id="rId12"/>
    <p:sldId id="320" r:id="rId13"/>
    <p:sldId id="310" r:id="rId14"/>
    <p:sldId id="295" r:id="rId15"/>
    <p:sldId id="306" r:id="rId16"/>
    <p:sldId id="280" r:id="rId17"/>
    <p:sldId id="289" r:id="rId18"/>
    <p:sldId id="297" r:id="rId19"/>
    <p:sldId id="298" r:id="rId20"/>
    <p:sldId id="321" r:id="rId21"/>
  </p:sldIdLst>
  <p:sldSz cx="9144000" cy="5143500" type="screen16x9"/>
  <p:notesSz cx="6858000" cy="9144000"/>
  <p:defaultText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C3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p:cViewPr>
        <p:scale>
          <a:sx n="150" d="100"/>
          <a:sy n="150" d="100"/>
        </p:scale>
        <p:origin x="-426" y="-294"/>
      </p:cViewPr>
      <p:guideLst>
        <p:guide orient="horz" pos="1620"/>
        <p:guide pos="2880"/>
      </p:guideLst>
    </p:cSldViewPr>
  </p:slideViewPr>
  <p:notesTextViewPr>
    <p:cViewPr>
      <p:scale>
        <a:sx n="100" d="100"/>
        <a:sy n="100" d="100"/>
      </p:scale>
      <p:origin x="0" y="0"/>
    </p:cViewPr>
  </p:notesTextViewPr>
  <p:notesViewPr>
    <p:cSldViewPr>
      <p:cViewPr varScale="1">
        <p:scale>
          <a:sx n="97" d="100"/>
          <a:sy n="97" d="100"/>
        </p:scale>
        <p:origin x="-3582"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E545A-AB39-44F0-B5A6-04A90C6C9399}" type="datetimeFigureOut">
              <a:rPr lang="en-GB" smtClean="0"/>
              <a:pPr/>
              <a:t>03/02/2021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4131C5-F37A-4CF6-BFE3-A572240BD623}"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00B3C-2E11-428B-8555-A77018253716}" type="datetimeFigureOut">
              <a:rPr lang="en-GB" smtClean="0"/>
              <a:pPr/>
              <a:t>03/02/2021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3471A-AA0F-4CD3-BA89-C1C7FB68C6D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850636" rtl="0" eaLnBrk="1" latinLnBrk="0" hangingPunct="1">
      <a:defRPr sz="1100" kern="1200">
        <a:solidFill>
          <a:schemeClr val="tx1"/>
        </a:solidFill>
        <a:latin typeface="+mn-lt"/>
        <a:ea typeface="+mn-ea"/>
        <a:cs typeface="+mn-cs"/>
      </a:defRPr>
    </a:lvl1pPr>
    <a:lvl2pPr marL="425318" algn="l" defTabSz="850636" rtl="0" eaLnBrk="1" latinLnBrk="0" hangingPunct="1">
      <a:defRPr sz="1100" kern="1200">
        <a:solidFill>
          <a:schemeClr val="tx1"/>
        </a:solidFill>
        <a:latin typeface="+mn-lt"/>
        <a:ea typeface="+mn-ea"/>
        <a:cs typeface="+mn-cs"/>
      </a:defRPr>
    </a:lvl2pPr>
    <a:lvl3pPr marL="850636" algn="l" defTabSz="850636" rtl="0" eaLnBrk="1" latinLnBrk="0" hangingPunct="1">
      <a:defRPr sz="1100" kern="1200">
        <a:solidFill>
          <a:schemeClr val="tx1"/>
        </a:solidFill>
        <a:latin typeface="+mn-lt"/>
        <a:ea typeface="+mn-ea"/>
        <a:cs typeface="+mn-cs"/>
      </a:defRPr>
    </a:lvl3pPr>
    <a:lvl4pPr marL="1275954" algn="l" defTabSz="850636" rtl="0" eaLnBrk="1" latinLnBrk="0" hangingPunct="1">
      <a:defRPr sz="1100" kern="1200">
        <a:solidFill>
          <a:schemeClr val="tx1"/>
        </a:solidFill>
        <a:latin typeface="+mn-lt"/>
        <a:ea typeface="+mn-ea"/>
        <a:cs typeface="+mn-cs"/>
      </a:defRPr>
    </a:lvl4pPr>
    <a:lvl5pPr marL="1701273" algn="l" defTabSz="850636" rtl="0" eaLnBrk="1" latinLnBrk="0" hangingPunct="1">
      <a:defRPr sz="1100" kern="1200">
        <a:solidFill>
          <a:schemeClr val="tx1"/>
        </a:solidFill>
        <a:latin typeface="+mn-lt"/>
        <a:ea typeface="+mn-ea"/>
        <a:cs typeface="+mn-cs"/>
      </a:defRPr>
    </a:lvl5pPr>
    <a:lvl6pPr marL="2126591" algn="l" defTabSz="850636" rtl="0" eaLnBrk="1" latinLnBrk="0" hangingPunct="1">
      <a:defRPr sz="1100" kern="1200">
        <a:solidFill>
          <a:schemeClr val="tx1"/>
        </a:solidFill>
        <a:latin typeface="+mn-lt"/>
        <a:ea typeface="+mn-ea"/>
        <a:cs typeface="+mn-cs"/>
      </a:defRPr>
    </a:lvl6pPr>
    <a:lvl7pPr marL="2551909" algn="l" defTabSz="850636" rtl="0" eaLnBrk="1" latinLnBrk="0" hangingPunct="1">
      <a:defRPr sz="1100" kern="1200">
        <a:solidFill>
          <a:schemeClr val="tx1"/>
        </a:solidFill>
        <a:latin typeface="+mn-lt"/>
        <a:ea typeface="+mn-ea"/>
        <a:cs typeface="+mn-cs"/>
      </a:defRPr>
    </a:lvl7pPr>
    <a:lvl8pPr marL="2977227" algn="l" defTabSz="850636" rtl="0" eaLnBrk="1" latinLnBrk="0" hangingPunct="1">
      <a:defRPr sz="1100" kern="1200">
        <a:solidFill>
          <a:schemeClr val="tx1"/>
        </a:solidFill>
        <a:latin typeface="+mn-lt"/>
        <a:ea typeface="+mn-ea"/>
        <a:cs typeface="+mn-cs"/>
      </a:defRPr>
    </a:lvl8pPr>
    <a:lvl9pPr marL="3402546" algn="l" defTabSz="85063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4"/>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1" y="2914651"/>
            <a:ext cx="6400800" cy="1314450"/>
          </a:xfrm>
        </p:spPr>
        <p:txBody>
          <a:bodyPr/>
          <a:lstStyle>
            <a:lvl1pPr marL="0" indent="0" algn="ctr">
              <a:buNone/>
              <a:defRPr>
                <a:solidFill>
                  <a:schemeClr val="tx1">
                    <a:tint val="75000"/>
                  </a:schemeClr>
                </a:solidFill>
              </a:defRPr>
            </a:lvl1pPr>
            <a:lvl2pPr marL="425318" indent="0" algn="ctr">
              <a:buNone/>
              <a:defRPr>
                <a:solidFill>
                  <a:schemeClr val="tx1">
                    <a:tint val="75000"/>
                  </a:schemeClr>
                </a:solidFill>
              </a:defRPr>
            </a:lvl2pPr>
            <a:lvl3pPr marL="850636" indent="0" algn="ctr">
              <a:buNone/>
              <a:defRPr>
                <a:solidFill>
                  <a:schemeClr val="tx1">
                    <a:tint val="75000"/>
                  </a:schemeClr>
                </a:solidFill>
              </a:defRPr>
            </a:lvl3pPr>
            <a:lvl4pPr marL="1275954" indent="0" algn="ctr">
              <a:buNone/>
              <a:defRPr>
                <a:solidFill>
                  <a:schemeClr val="tx1">
                    <a:tint val="75000"/>
                  </a:schemeClr>
                </a:solidFill>
              </a:defRPr>
            </a:lvl4pPr>
            <a:lvl5pPr marL="1701273" indent="0" algn="ctr">
              <a:buNone/>
              <a:defRPr>
                <a:solidFill>
                  <a:schemeClr val="tx1">
                    <a:tint val="75000"/>
                  </a:schemeClr>
                </a:solidFill>
              </a:defRPr>
            </a:lvl5pPr>
            <a:lvl6pPr marL="2126591" indent="0" algn="ctr">
              <a:buNone/>
              <a:defRPr>
                <a:solidFill>
                  <a:schemeClr val="tx1">
                    <a:tint val="75000"/>
                  </a:schemeClr>
                </a:solidFill>
              </a:defRPr>
            </a:lvl6pPr>
            <a:lvl7pPr marL="2551909" indent="0" algn="ctr">
              <a:buNone/>
              <a:defRPr>
                <a:solidFill>
                  <a:schemeClr val="tx1">
                    <a:tint val="75000"/>
                  </a:schemeClr>
                </a:solidFill>
              </a:defRPr>
            </a:lvl7pPr>
            <a:lvl8pPr marL="2977227" indent="0" algn="ctr">
              <a:buNone/>
              <a:defRPr>
                <a:solidFill>
                  <a:schemeClr val="tx1">
                    <a:tint val="75000"/>
                  </a:schemeClr>
                </a:solidFill>
              </a:defRPr>
            </a:lvl8pPr>
            <a:lvl9pPr marL="340254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1"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7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900">
                <a:solidFill>
                  <a:schemeClr val="tx1">
                    <a:tint val="75000"/>
                  </a:schemeClr>
                </a:solidFill>
              </a:defRPr>
            </a:lvl1pPr>
            <a:lvl2pPr marL="425318" indent="0">
              <a:buNone/>
              <a:defRPr sz="1700">
                <a:solidFill>
                  <a:schemeClr val="tx1">
                    <a:tint val="75000"/>
                  </a:schemeClr>
                </a:solidFill>
              </a:defRPr>
            </a:lvl2pPr>
            <a:lvl3pPr marL="850636" indent="0">
              <a:buNone/>
              <a:defRPr sz="1500">
                <a:solidFill>
                  <a:schemeClr val="tx1">
                    <a:tint val="75000"/>
                  </a:schemeClr>
                </a:solidFill>
              </a:defRPr>
            </a:lvl3pPr>
            <a:lvl4pPr marL="1275954" indent="0">
              <a:buNone/>
              <a:defRPr sz="1300">
                <a:solidFill>
                  <a:schemeClr val="tx1">
                    <a:tint val="75000"/>
                  </a:schemeClr>
                </a:solidFill>
              </a:defRPr>
            </a:lvl4pPr>
            <a:lvl5pPr marL="1701273" indent="0">
              <a:buNone/>
              <a:defRPr sz="1300">
                <a:solidFill>
                  <a:schemeClr val="tx1">
                    <a:tint val="75000"/>
                  </a:schemeClr>
                </a:solidFill>
              </a:defRPr>
            </a:lvl5pPr>
            <a:lvl6pPr marL="2126591" indent="0">
              <a:buNone/>
              <a:defRPr sz="1300">
                <a:solidFill>
                  <a:schemeClr val="tx1">
                    <a:tint val="75000"/>
                  </a:schemeClr>
                </a:solidFill>
              </a:defRPr>
            </a:lvl6pPr>
            <a:lvl7pPr marL="2551909" indent="0">
              <a:buNone/>
              <a:defRPr sz="1300">
                <a:solidFill>
                  <a:schemeClr val="tx1">
                    <a:tint val="75000"/>
                  </a:schemeClr>
                </a:solidFill>
              </a:defRPr>
            </a:lvl7pPr>
            <a:lvl8pPr marL="2977227" indent="0">
              <a:buNone/>
              <a:defRPr sz="1300">
                <a:solidFill>
                  <a:schemeClr val="tx1">
                    <a:tint val="75000"/>
                  </a:schemeClr>
                </a:solidFill>
              </a:defRPr>
            </a:lvl8pPr>
            <a:lvl9pPr marL="3402546"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1"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2"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5980"/>
            <a:ext cx="8229601"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151336"/>
            <a:ext cx="4040188"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6"/>
            <a:ext cx="4041775"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9"/>
            <a:ext cx="3008313" cy="871538"/>
          </a:xfrm>
        </p:spPr>
        <p:txBody>
          <a:bodyPr anchor="b"/>
          <a:lstStyle>
            <a:lvl1pPr algn="l">
              <a:defRPr sz="1900" b="1"/>
            </a:lvl1pPr>
          </a:lstStyle>
          <a:p>
            <a:r>
              <a:rPr lang="en-US" smtClean="0"/>
              <a:t>Click to edit Master title style</a:t>
            </a:r>
            <a:endParaRPr lang="en-GB"/>
          </a:p>
        </p:txBody>
      </p:sp>
      <p:sp>
        <p:nvSpPr>
          <p:cNvPr id="3" name="Content Placeholder 2"/>
          <p:cNvSpPr>
            <a:spLocks noGrp="1"/>
          </p:cNvSpPr>
          <p:nvPr>
            <p:ph idx="1"/>
          </p:nvPr>
        </p:nvSpPr>
        <p:spPr>
          <a:xfrm>
            <a:off x="3575052" y="204790"/>
            <a:ext cx="5111749" cy="4389834"/>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9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000"/>
            </a:lvl1pPr>
            <a:lvl2pPr marL="425318" indent="0">
              <a:buNone/>
              <a:defRPr sz="2600"/>
            </a:lvl2pPr>
            <a:lvl3pPr marL="850636" indent="0">
              <a:buNone/>
              <a:defRPr sz="2200"/>
            </a:lvl3pPr>
            <a:lvl4pPr marL="1275954" indent="0">
              <a:buNone/>
              <a:defRPr sz="1900"/>
            </a:lvl4pPr>
            <a:lvl5pPr marL="1701273" indent="0">
              <a:buNone/>
              <a:defRPr sz="1900"/>
            </a:lvl5pPr>
            <a:lvl6pPr marL="2126591" indent="0">
              <a:buNone/>
              <a:defRPr sz="1900"/>
            </a:lvl6pPr>
            <a:lvl7pPr marL="2551909" indent="0">
              <a:buNone/>
              <a:defRPr sz="1900"/>
            </a:lvl7pPr>
            <a:lvl8pPr marL="2977227" indent="0">
              <a:buNone/>
              <a:defRPr sz="1900"/>
            </a:lvl8pPr>
            <a:lvl9pPr marL="3402546" indent="0">
              <a:buNone/>
              <a:defRPr sz="1900"/>
            </a:lvl9pPr>
          </a:lstStyle>
          <a:p>
            <a:endParaRPr lang="en-GB" dirty="0"/>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03/02/2021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05980"/>
            <a:ext cx="8229601" cy="857250"/>
          </a:xfrm>
          <a:prstGeom prst="rect">
            <a:avLst/>
          </a:prstGeom>
        </p:spPr>
        <p:txBody>
          <a:bodyPr vert="horz" lIns="85064" tIns="42531" rIns="85064" bIns="42531"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2" y="1200151"/>
            <a:ext cx="8229601" cy="3394472"/>
          </a:xfrm>
          <a:prstGeom prst="rect">
            <a:avLst/>
          </a:prstGeom>
        </p:spPr>
        <p:txBody>
          <a:bodyPr vert="horz" lIns="85064" tIns="42531" rIns="85064" bIns="42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1" y="4767267"/>
            <a:ext cx="2133600" cy="273844"/>
          </a:xfrm>
          <a:prstGeom prst="rect">
            <a:avLst/>
          </a:prstGeom>
        </p:spPr>
        <p:txBody>
          <a:bodyPr vert="horz" lIns="85064" tIns="42531" rIns="85064" bIns="42531" rtlCol="0" anchor="ctr"/>
          <a:lstStyle>
            <a:lvl1pPr algn="l">
              <a:defRPr sz="1100">
                <a:solidFill>
                  <a:schemeClr val="tx1">
                    <a:tint val="75000"/>
                  </a:schemeClr>
                </a:solidFill>
              </a:defRPr>
            </a:lvl1pPr>
          </a:lstStyle>
          <a:p>
            <a:fld id="{C473AACB-D821-4991-9D88-46EB8D29E619}" type="datetimeFigureOut">
              <a:rPr lang="en-GB" smtClean="0"/>
              <a:pPr/>
              <a:t>03/02/2021</a:t>
            </a:fld>
            <a:endParaRPr lang="en-GB" dirty="0"/>
          </a:p>
        </p:txBody>
      </p:sp>
      <p:sp>
        <p:nvSpPr>
          <p:cNvPr id="5" name="Footer Placeholder 4"/>
          <p:cNvSpPr>
            <a:spLocks noGrp="1"/>
          </p:cNvSpPr>
          <p:nvPr>
            <p:ph type="ftr" sz="quarter" idx="3"/>
          </p:nvPr>
        </p:nvSpPr>
        <p:spPr>
          <a:xfrm>
            <a:off x="3124201" y="4767267"/>
            <a:ext cx="2895600" cy="273844"/>
          </a:xfrm>
          <a:prstGeom prst="rect">
            <a:avLst/>
          </a:prstGeom>
        </p:spPr>
        <p:txBody>
          <a:bodyPr vert="horz" lIns="85064" tIns="42531" rIns="85064" bIns="42531" rtlCol="0" anchor="ctr"/>
          <a:lstStyle>
            <a:lvl1pPr algn="ctr">
              <a:defRPr sz="11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85064" tIns="42531" rIns="85064" bIns="42531" rtlCol="0" anchor="ctr"/>
          <a:lstStyle>
            <a:lvl1pPr algn="r">
              <a:defRPr sz="1100">
                <a:solidFill>
                  <a:schemeClr val="tx1">
                    <a:tint val="75000"/>
                  </a:schemeClr>
                </a:solidFill>
              </a:defRPr>
            </a:lvl1pPr>
          </a:lstStyle>
          <a:p>
            <a:fld id="{B25064BB-E67B-4C9B-9AC8-E5B521C073FA}"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xStyles>
    <p:titleStyle>
      <a:lvl1pPr algn="ctr" defTabSz="850636" rtl="0" eaLnBrk="1" latinLnBrk="0" hangingPunct="1">
        <a:spcBef>
          <a:spcPct val="0"/>
        </a:spcBef>
        <a:buNone/>
        <a:defRPr sz="4100" kern="1200">
          <a:solidFill>
            <a:schemeClr val="tx1"/>
          </a:solidFill>
          <a:latin typeface="+mj-lt"/>
          <a:ea typeface="+mj-ea"/>
          <a:cs typeface="+mj-cs"/>
        </a:defRPr>
      </a:lvl1pPr>
    </p:titleStyle>
    <p:body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Great Cow BASIC</a:t>
            </a:r>
            <a:br>
              <a:rPr lang="en-GB" dirty="0" smtClean="0"/>
            </a:br>
            <a:r>
              <a:rPr lang="en-GB" dirty="0" smtClean="0"/>
              <a:t>Part </a:t>
            </a:r>
            <a:r>
              <a:rPr lang="en-GB" dirty="0" smtClean="0"/>
              <a:t>16</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Great Cow BASIC  for the PIC18FxxQ41 chip Family</a:t>
            </a:r>
            <a:endParaRPr lang="en-GB" dirty="0"/>
          </a:p>
          <a:p>
            <a:pPr algn="l"/>
            <a:endParaRPr lang="en-GB" dirty="0" smtClean="0"/>
          </a:p>
          <a:p>
            <a:pPr algn="l"/>
            <a:endParaRPr lang="en-GB" dirty="0"/>
          </a:p>
          <a:p>
            <a:pPr algn="l"/>
            <a:r>
              <a:rPr lang="en-GB" sz="1700" dirty="0" smtClean="0"/>
              <a:t>January 2021</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10241" name="Picture 1"/>
          <p:cNvPicPr>
            <a:picLocks noChangeAspect="1" noChangeArrowheads="1"/>
          </p:cNvPicPr>
          <p:nvPr/>
        </p:nvPicPr>
        <p:blipFill>
          <a:blip r:embed="rId3" cstate="print"/>
          <a:srcRect l="8600" t="14166" r="7684" b="8911"/>
          <a:stretch>
            <a:fillRect/>
          </a:stretch>
        </p:blipFill>
        <p:spPr bwMode="auto">
          <a:xfrm>
            <a:off x="179512" y="238691"/>
            <a:ext cx="2448272" cy="1296144"/>
          </a:xfrm>
          <a:prstGeom prst="rect">
            <a:avLst/>
          </a:prstGeom>
          <a:noFill/>
          <a:ln w="9525">
            <a:noFill/>
            <a:miter lim="800000"/>
            <a:headEnd/>
            <a:tailEnd/>
          </a:ln>
          <a:effectLst/>
        </p:spPr>
      </p:pic>
      <p:pic>
        <p:nvPicPr>
          <p:cNvPr id="10242" name="Picture 2"/>
          <p:cNvPicPr>
            <a:picLocks noChangeAspect="1" noChangeArrowheads="1"/>
          </p:cNvPicPr>
          <p:nvPr/>
        </p:nvPicPr>
        <p:blipFill>
          <a:blip r:embed="rId4" cstate="print"/>
          <a:srcRect/>
          <a:stretch>
            <a:fillRect/>
          </a:stretch>
        </p:blipFill>
        <p:spPr bwMode="auto">
          <a:xfrm>
            <a:off x="6876256" y="3363839"/>
            <a:ext cx="1928242" cy="1429653"/>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Memory Overview</a:t>
            </a:r>
          </a:p>
        </p:txBody>
      </p:sp>
      <p:graphicFrame>
        <p:nvGraphicFramePr>
          <p:cNvPr id="6" name="Table 5"/>
          <p:cNvGraphicFramePr>
            <a:graphicFrameLocks noGrp="1"/>
          </p:cNvGraphicFramePr>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0" dirty="0" smtClean="0"/>
                        <a:t>Storage Area Flash (SAF) block </a:t>
                      </a:r>
                    </a:p>
                  </a:txBody>
                  <a:tcPr/>
                </a:tc>
              </a:tr>
              <a:tr h="542715">
                <a:tc>
                  <a:txBody>
                    <a:bodyPr/>
                    <a:lstStyle/>
                    <a:p>
                      <a:r>
                        <a:rPr lang="en-GB" dirty="0" smtClean="0"/>
                        <a:t>2</a:t>
                      </a:r>
                      <a:endParaRPr lang="en-GB" dirty="0"/>
                    </a:p>
                  </a:txBody>
                  <a:tcPr/>
                </a:tc>
                <a:tc>
                  <a:txBody>
                    <a:bodyPr/>
                    <a:lstStyle/>
                    <a:p>
                      <a:r>
                        <a:rPr lang="en-GB" dirty="0" smtClean="0"/>
                        <a:t>Data RAM</a:t>
                      </a:r>
                      <a:endParaRPr lang="en-GB" dirty="0"/>
                    </a:p>
                  </a:txBody>
                  <a:tcPr/>
                </a:tc>
                <a:tc>
                  <a:txBody>
                    <a:bodyPr/>
                    <a:lstStyle/>
                    <a:p>
                      <a:r>
                        <a:rPr lang="en-ZA" dirty="0" smtClean="0"/>
                        <a:t>Volatile</a:t>
                      </a:r>
                      <a:r>
                        <a:rPr lang="en-ZA" baseline="0" dirty="0" smtClean="0"/>
                        <a:t> </a:t>
                      </a:r>
                      <a:endParaRPr lang="en-GB" dirty="0"/>
                    </a:p>
                  </a:txBody>
                  <a:tcPr/>
                </a:tc>
              </a:tr>
              <a:tr h="892135">
                <a:tc>
                  <a:txBody>
                    <a:bodyPr/>
                    <a:lstStyle/>
                    <a:p>
                      <a:r>
                        <a:rPr lang="en-GB" dirty="0" smtClean="0"/>
                        <a:t>3</a:t>
                      </a:r>
                      <a:endParaRPr lang="en-GB" dirty="0"/>
                    </a:p>
                  </a:txBody>
                  <a:tcPr/>
                </a:tc>
                <a:tc>
                  <a:txBody>
                    <a:bodyPr/>
                    <a:lstStyle/>
                    <a:p>
                      <a:r>
                        <a:rPr lang="en-GB" b="1" dirty="0" smtClean="0"/>
                        <a:t>Data EEPROM</a:t>
                      </a:r>
                      <a:endParaRPr lang="en-GB" b="1" dirty="0"/>
                    </a:p>
                  </a:txBody>
                  <a:tcPr/>
                </a:tc>
                <a:tc>
                  <a:txBody>
                    <a:bodyPr/>
                    <a:lstStyle/>
                    <a:p>
                      <a:r>
                        <a:rPr lang="en-ZA" dirty="0" smtClean="0"/>
                        <a:t>Consider</a:t>
                      </a:r>
                      <a:r>
                        <a:rPr lang="en-ZA" baseline="0" dirty="0" smtClean="0"/>
                        <a:t> as a peripheral </a:t>
                      </a:r>
                      <a:endParaRPr lang="en-GB" dirty="0"/>
                    </a:p>
                  </a:txBody>
                  <a:tcPr/>
                </a:tc>
              </a:tr>
            </a:tbl>
          </a:graphicData>
        </a:graphic>
      </p:graphicFrame>
      <p:pic>
        <p:nvPicPr>
          <p:cNvPr id="1026" name="Picture 2"/>
          <p:cNvPicPr>
            <a:picLocks noChangeAspect="1" noChangeArrowheads="1"/>
          </p:cNvPicPr>
          <p:nvPr/>
        </p:nvPicPr>
        <p:blipFill>
          <a:blip r:embed="rId2" cstate="print"/>
          <a:srcRect r="10543"/>
          <a:stretch>
            <a:fillRect/>
          </a:stretch>
        </p:blipFill>
        <p:spPr bwMode="auto">
          <a:xfrm>
            <a:off x="5896744" y="142280"/>
            <a:ext cx="2843808" cy="4845897"/>
          </a:xfrm>
          <a:prstGeom prst="rect">
            <a:avLst/>
          </a:prstGeom>
          <a:noFill/>
          <a:ln w="9525">
            <a:noFill/>
            <a:miter lim="800000"/>
            <a:headEnd/>
            <a:tailEnd/>
          </a:ln>
          <a:effectLst/>
        </p:spPr>
      </p:pic>
      <p:sp>
        <p:nvSpPr>
          <p:cNvPr id="14" name="Rectangle 13"/>
          <p:cNvSpPr/>
          <p:nvPr/>
        </p:nvSpPr>
        <p:spPr>
          <a:xfrm>
            <a:off x="6493272" y="3048000"/>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Memory usage</a:t>
            </a:r>
          </a:p>
        </p:txBody>
      </p:sp>
      <p:pic>
        <p:nvPicPr>
          <p:cNvPr id="1026" name="Picture 2"/>
          <p:cNvPicPr>
            <a:picLocks noChangeAspect="1" noChangeArrowheads="1"/>
          </p:cNvPicPr>
          <p:nvPr/>
        </p:nvPicPr>
        <p:blipFill>
          <a:blip r:embed="rId2" cstate="print"/>
          <a:srcRect l="64312" t="757" r="10543" b="78099"/>
          <a:stretch>
            <a:fillRect/>
          </a:stretch>
        </p:blipFill>
        <p:spPr bwMode="auto">
          <a:xfrm>
            <a:off x="2987824" y="915566"/>
            <a:ext cx="2833712" cy="3632200"/>
          </a:xfrm>
          <a:prstGeom prst="rect">
            <a:avLst/>
          </a:prstGeom>
          <a:noFill/>
          <a:ln w="9525">
            <a:noFill/>
            <a:miter lim="800000"/>
            <a:headEnd/>
            <a:tailEnd/>
          </a:ln>
          <a:effectLst/>
        </p:spPr>
      </p:pic>
      <p:sp>
        <p:nvSpPr>
          <p:cNvPr id="16" name="Rectangle 15"/>
          <p:cNvSpPr/>
          <p:nvPr/>
        </p:nvSpPr>
        <p:spPr>
          <a:xfrm>
            <a:off x="3000524"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025056" y="2018308"/>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pic>
        <p:nvPicPr>
          <p:cNvPr id="19" name="Picture 2"/>
          <p:cNvPicPr>
            <a:picLocks noChangeAspect="1" noChangeArrowheads="1"/>
          </p:cNvPicPr>
          <p:nvPr/>
        </p:nvPicPr>
        <p:blipFill>
          <a:blip r:embed="rId2" cstate="print"/>
          <a:srcRect l="64312" t="757" r="10543" b="78099"/>
          <a:stretch>
            <a:fillRect/>
          </a:stretch>
        </p:blipFill>
        <p:spPr bwMode="auto">
          <a:xfrm>
            <a:off x="6156176" y="915566"/>
            <a:ext cx="2833712" cy="3632200"/>
          </a:xfrm>
          <a:prstGeom prst="rect">
            <a:avLst/>
          </a:prstGeom>
          <a:noFill/>
          <a:ln w="9525">
            <a:noFill/>
            <a:miter lim="800000"/>
            <a:headEnd/>
            <a:tailEnd/>
          </a:ln>
          <a:effectLst/>
        </p:spPr>
      </p:pic>
      <p:sp>
        <p:nvSpPr>
          <p:cNvPr id="20" name="Rectangle 19"/>
          <p:cNvSpPr/>
          <p:nvPr/>
        </p:nvSpPr>
        <p:spPr>
          <a:xfrm>
            <a:off x="6168876"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187232" y="3832126"/>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sp>
        <p:nvSpPr>
          <p:cNvPr id="22" name="TextBox 21"/>
          <p:cNvSpPr txBox="1"/>
          <p:nvPr/>
        </p:nvSpPr>
        <p:spPr>
          <a:xfrm>
            <a:off x="5652120" y="2571750"/>
            <a:ext cx="375424" cy="353943"/>
          </a:xfrm>
          <a:prstGeom prst="rect">
            <a:avLst/>
          </a:prstGeom>
          <a:noFill/>
        </p:spPr>
        <p:txBody>
          <a:bodyPr wrap="none" rtlCol="0">
            <a:spAutoFit/>
          </a:bodyPr>
          <a:lstStyle/>
          <a:p>
            <a:r>
              <a:rPr lang="en-ZA" dirty="0" smtClean="0"/>
              <a:t>or</a:t>
            </a:r>
            <a:endParaRPr lang="en-GB" dirty="0"/>
          </a:p>
        </p:txBody>
      </p:sp>
      <p:sp>
        <p:nvSpPr>
          <p:cNvPr id="23" name="Rectangle 22"/>
          <p:cNvSpPr/>
          <p:nvPr/>
        </p:nvSpPr>
        <p:spPr>
          <a:xfrm>
            <a:off x="6170290" y="1999754"/>
            <a:ext cx="329580" cy="114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323528" y="1347614"/>
            <a:ext cx="2664296" cy="1008112"/>
          </a:xfrm>
          <a:prstGeom prst="rect">
            <a:avLst/>
          </a:prstGeom>
        </p:spPr>
        <p:txBody>
          <a:bodyPr vert="horz" lIns="85064" tIns="42531" rIns="85064" bIns="42531" rtlCol="0">
            <a:noAutofit/>
          </a:bodyPr>
          <a:lstStyle/>
          <a:p>
            <a:pPr marL="318988" indent="-318988">
              <a:spcBef>
                <a:spcPct val="20000"/>
              </a:spcBef>
              <a:buFont typeface="Arial" pitchFamily="34" charset="0"/>
              <a:buChar char="•"/>
            </a:pPr>
            <a:r>
              <a:rPr lang="en-ZA" sz="1800" b="1" dirty="0" err="1" smtClean="0">
                <a:solidFill>
                  <a:srgbClr val="FF0000"/>
                </a:solidFill>
              </a:rPr>
              <a:t>Progmem</a:t>
            </a:r>
            <a:r>
              <a:rPr lang="en-ZA" sz="1800" b="1" dirty="0" smtClean="0">
                <a:solidFill>
                  <a:srgbClr val="FF0000"/>
                </a:solidFill>
              </a:rPr>
              <a:t> usage</a:t>
            </a:r>
          </a:p>
          <a:p>
            <a:pPr marL="744306" lvl="1" indent="-318988">
              <a:spcBef>
                <a:spcPct val="20000"/>
              </a:spcBef>
              <a:buFont typeface="Arial" pitchFamily="34" charset="0"/>
              <a:buChar char="•"/>
            </a:pPr>
            <a:r>
              <a:rPr lang="en-ZA" sz="1800" dirty="0" smtClean="0"/>
              <a:t>Your program</a:t>
            </a:r>
          </a:p>
          <a:p>
            <a:pPr marL="744306" lvl="1" indent="-318988">
              <a:spcBef>
                <a:spcPct val="20000"/>
              </a:spcBef>
            </a:pPr>
            <a:r>
              <a:rPr lang="en-ZA" sz="1800" dirty="0" smtClean="0"/>
              <a:t>and/or</a:t>
            </a:r>
          </a:p>
          <a:p>
            <a:pPr marL="744306" lvl="1" indent="-318988">
              <a:spcBef>
                <a:spcPct val="20000"/>
              </a:spcBef>
              <a:buFont typeface="Arial" pitchFamily="34" charset="0"/>
              <a:buChar char="•"/>
            </a:pPr>
            <a:r>
              <a:rPr lang="en-ZA" sz="1800" dirty="0" smtClean="0"/>
              <a:t>Reference data</a:t>
            </a:r>
          </a:p>
          <a:p>
            <a:pPr marL="744306" lvl="1" indent="-318988">
              <a:spcBef>
                <a:spcPct val="20000"/>
              </a:spcBef>
              <a:buFont typeface="Arial" pitchFamily="34" charset="0"/>
              <a:buChar char="•"/>
            </a:pPr>
            <a:r>
              <a:rPr lang="en-ZA" sz="1800" dirty="0" smtClean="0"/>
              <a:t>Pictures</a:t>
            </a:r>
          </a:p>
          <a:p>
            <a:pPr marL="318988" indent="-318988">
              <a:spcBef>
                <a:spcPct val="20000"/>
              </a:spcBef>
              <a:buFont typeface="Arial" pitchFamily="34" charset="0"/>
              <a:buChar char="•"/>
            </a:pPr>
            <a:r>
              <a:rPr lang="en-ZA" sz="1800" dirty="0" smtClean="0"/>
              <a:t>Uses PFM direct addressing</a:t>
            </a:r>
          </a:p>
          <a:p>
            <a:pPr marL="744306" lvl="1" indent="-318988">
              <a:spcBef>
                <a:spcPct val="20000"/>
              </a:spcBef>
              <a:buFont typeface="Arial" pitchFamily="34" charset="0"/>
              <a:buChar char="•"/>
            </a:pPr>
            <a:endParaRPr lang="en-ZA" sz="1800" dirty="0" smtClean="0"/>
          </a:p>
          <a:p>
            <a:pPr marL="318988" indent="-318988">
              <a:spcBef>
                <a:spcPct val="20000"/>
              </a:spcBef>
              <a:buFont typeface="Arial" pitchFamily="34" charset="0"/>
              <a:buChar char="•"/>
            </a:pPr>
            <a:endParaRPr lang="en-GB" sz="1800" dirty="0" smtClean="0"/>
          </a:p>
        </p:txBody>
      </p:sp>
      <p:sp>
        <p:nvSpPr>
          <p:cNvPr id="25" name="Rectangle 24"/>
          <p:cNvSpPr/>
          <p:nvPr/>
        </p:nvSpPr>
        <p:spPr>
          <a:xfrm>
            <a:off x="3022476" y="4159250"/>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Reference Data</a:t>
            </a:r>
            <a:endParaRPr lang="en-GB" dirty="0"/>
          </a:p>
        </p:txBody>
      </p:sp>
      <p:sp>
        <p:nvSpPr>
          <p:cNvPr id="26" name="Rectangle 25"/>
          <p:cNvSpPr/>
          <p:nvPr/>
        </p:nvSpPr>
        <p:spPr>
          <a:xfrm>
            <a:off x="6184950" y="2149872"/>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Reference Data</a:t>
            </a:r>
            <a:endParaRPr lang="en-GB"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Memory usage</a:t>
            </a:r>
          </a:p>
        </p:txBody>
      </p:sp>
      <p:pic>
        <p:nvPicPr>
          <p:cNvPr id="1026" name="Picture 2"/>
          <p:cNvPicPr>
            <a:picLocks noChangeAspect="1" noChangeArrowheads="1"/>
          </p:cNvPicPr>
          <p:nvPr/>
        </p:nvPicPr>
        <p:blipFill>
          <a:blip r:embed="rId2" cstate="print"/>
          <a:srcRect l="64312" t="757" r="10543" b="78099"/>
          <a:stretch>
            <a:fillRect/>
          </a:stretch>
        </p:blipFill>
        <p:spPr bwMode="auto">
          <a:xfrm>
            <a:off x="2987824" y="915566"/>
            <a:ext cx="2833712" cy="3632200"/>
          </a:xfrm>
          <a:prstGeom prst="rect">
            <a:avLst/>
          </a:prstGeom>
          <a:noFill/>
          <a:ln w="9525">
            <a:noFill/>
            <a:miter lim="800000"/>
            <a:headEnd/>
            <a:tailEnd/>
          </a:ln>
          <a:effectLst/>
        </p:spPr>
      </p:pic>
      <p:sp>
        <p:nvSpPr>
          <p:cNvPr id="16" name="Rectangle 15"/>
          <p:cNvSpPr/>
          <p:nvPr/>
        </p:nvSpPr>
        <p:spPr>
          <a:xfrm>
            <a:off x="3000524"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025056" y="2018308"/>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pic>
        <p:nvPicPr>
          <p:cNvPr id="19" name="Picture 2"/>
          <p:cNvPicPr>
            <a:picLocks noChangeAspect="1" noChangeArrowheads="1"/>
          </p:cNvPicPr>
          <p:nvPr/>
        </p:nvPicPr>
        <p:blipFill>
          <a:blip r:embed="rId2" cstate="print"/>
          <a:srcRect l="64312" t="757" r="10543" b="78099"/>
          <a:stretch>
            <a:fillRect/>
          </a:stretch>
        </p:blipFill>
        <p:spPr bwMode="auto">
          <a:xfrm>
            <a:off x="6156176" y="915566"/>
            <a:ext cx="2833712" cy="3632200"/>
          </a:xfrm>
          <a:prstGeom prst="rect">
            <a:avLst/>
          </a:prstGeom>
          <a:noFill/>
          <a:ln w="9525">
            <a:noFill/>
            <a:miter lim="800000"/>
            <a:headEnd/>
            <a:tailEnd/>
          </a:ln>
          <a:effectLst/>
        </p:spPr>
      </p:pic>
      <p:sp>
        <p:nvSpPr>
          <p:cNvPr id="20" name="Rectangle 19"/>
          <p:cNvSpPr/>
          <p:nvPr/>
        </p:nvSpPr>
        <p:spPr>
          <a:xfrm>
            <a:off x="6168876"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168876" y="3441502"/>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sp>
        <p:nvSpPr>
          <p:cNvPr id="22" name="TextBox 21"/>
          <p:cNvSpPr txBox="1"/>
          <p:nvPr/>
        </p:nvSpPr>
        <p:spPr>
          <a:xfrm>
            <a:off x="5652120" y="2571750"/>
            <a:ext cx="375424" cy="353943"/>
          </a:xfrm>
          <a:prstGeom prst="rect">
            <a:avLst/>
          </a:prstGeom>
          <a:noFill/>
        </p:spPr>
        <p:txBody>
          <a:bodyPr wrap="none" rtlCol="0">
            <a:spAutoFit/>
          </a:bodyPr>
          <a:lstStyle/>
          <a:p>
            <a:r>
              <a:rPr lang="en-ZA" dirty="0" smtClean="0"/>
              <a:t>or</a:t>
            </a:r>
            <a:endParaRPr lang="en-GB" dirty="0"/>
          </a:p>
        </p:txBody>
      </p:sp>
      <p:sp>
        <p:nvSpPr>
          <p:cNvPr id="23" name="Rectangle 22"/>
          <p:cNvSpPr/>
          <p:nvPr/>
        </p:nvSpPr>
        <p:spPr>
          <a:xfrm>
            <a:off x="6170290" y="1999754"/>
            <a:ext cx="329580" cy="114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323528" y="1347614"/>
            <a:ext cx="2664296" cy="1008112"/>
          </a:xfrm>
          <a:prstGeom prst="rect">
            <a:avLst/>
          </a:prstGeom>
        </p:spPr>
        <p:txBody>
          <a:bodyPr vert="horz" lIns="85064" tIns="42531" rIns="85064" bIns="42531" rtlCol="0">
            <a:noAutofit/>
          </a:bodyPr>
          <a:lstStyle/>
          <a:p>
            <a:pPr marL="318988" indent="-318988">
              <a:spcBef>
                <a:spcPct val="20000"/>
              </a:spcBef>
              <a:buFont typeface="Arial" pitchFamily="34" charset="0"/>
              <a:buChar char="•"/>
            </a:pPr>
            <a:r>
              <a:rPr lang="en-ZA" sz="1800" b="1" dirty="0" smtClean="0">
                <a:solidFill>
                  <a:srgbClr val="FF0000"/>
                </a:solidFill>
              </a:rPr>
              <a:t>SAF usage</a:t>
            </a:r>
          </a:p>
          <a:p>
            <a:pPr marL="744306" lvl="1" indent="-318988">
              <a:spcBef>
                <a:spcPct val="20000"/>
              </a:spcBef>
              <a:buFont typeface="Arial" pitchFamily="34" charset="0"/>
              <a:buChar char="•"/>
            </a:pPr>
            <a:r>
              <a:rPr lang="en-ZA" sz="1800" dirty="0" smtClean="0"/>
              <a:t>Reference data</a:t>
            </a:r>
          </a:p>
          <a:p>
            <a:pPr marL="744306" lvl="1" indent="-318988">
              <a:spcBef>
                <a:spcPct val="20000"/>
              </a:spcBef>
              <a:buFont typeface="Arial" pitchFamily="34" charset="0"/>
              <a:buChar char="•"/>
            </a:pPr>
            <a:endParaRPr lang="en-ZA" sz="1800" dirty="0" smtClean="0"/>
          </a:p>
          <a:p>
            <a:pPr marL="744306" lvl="1" indent="-318988">
              <a:spcBef>
                <a:spcPct val="20000"/>
              </a:spcBef>
              <a:buFont typeface="Arial" pitchFamily="34" charset="0"/>
              <a:buChar char="•"/>
            </a:pPr>
            <a:r>
              <a:rPr lang="en-ZA" sz="1800" dirty="0" smtClean="0"/>
              <a:t>Must not be overwritten by user program – you MUST adjust program to </a:t>
            </a:r>
            <a:r>
              <a:rPr lang="en-ZA" sz="1800" b="1" dirty="0" smtClean="0"/>
              <a:t>NOT</a:t>
            </a:r>
            <a:r>
              <a:rPr lang="en-ZA" sz="1800" dirty="0" smtClean="0"/>
              <a:t> use SAF block</a:t>
            </a:r>
          </a:p>
          <a:p>
            <a:pPr marL="318988" indent="-318988">
              <a:spcBef>
                <a:spcPct val="20000"/>
              </a:spcBef>
              <a:buFont typeface="Arial" pitchFamily="34" charset="0"/>
              <a:buChar char="•"/>
            </a:pPr>
            <a:r>
              <a:rPr lang="en-ZA" sz="1800" dirty="0" smtClean="0"/>
              <a:t>Uses SAF offset addressing</a:t>
            </a:r>
          </a:p>
          <a:p>
            <a:pPr marL="318988" indent="-318988">
              <a:spcBef>
                <a:spcPct val="20000"/>
              </a:spcBef>
              <a:buFont typeface="Arial" pitchFamily="34" charset="0"/>
              <a:buChar char="•"/>
            </a:pPr>
            <a:endParaRPr lang="en-ZA" sz="1800" dirty="0" smtClean="0"/>
          </a:p>
          <a:p>
            <a:pPr marL="318988" indent="-318988">
              <a:spcBef>
                <a:spcPct val="20000"/>
              </a:spcBef>
              <a:buFont typeface="Arial" pitchFamily="34" charset="0"/>
              <a:buChar char="•"/>
            </a:pPr>
            <a:endParaRPr lang="en-GB" sz="1800" dirty="0" smtClean="0"/>
          </a:p>
        </p:txBody>
      </p:sp>
      <p:sp>
        <p:nvSpPr>
          <p:cNvPr id="25" name="Rectangle 24"/>
          <p:cNvSpPr/>
          <p:nvPr/>
        </p:nvSpPr>
        <p:spPr>
          <a:xfrm>
            <a:off x="3022476" y="4159250"/>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SAF Reference Data</a:t>
            </a:r>
            <a:endParaRPr lang="en-GB" dirty="0"/>
          </a:p>
        </p:txBody>
      </p:sp>
      <p:sp>
        <p:nvSpPr>
          <p:cNvPr id="26" name="Rectangle 25"/>
          <p:cNvSpPr/>
          <p:nvPr/>
        </p:nvSpPr>
        <p:spPr>
          <a:xfrm>
            <a:off x="6174260" y="4163368"/>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SAF Reference Data</a:t>
            </a:r>
            <a:endParaRPr lang="en-GB" dirty="0"/>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Lab</a:t>
            </a:r>
          </a:p>
        </p:txBody>
      </p:sp>
      <p:sp>
        <p:nvSpPr>
          <p:cNvPr id="3" name="Content Placeholder 2"/>
          <p:cNvSpPr>
            <a:spLocks noGrp="1"/>
          </p:cNvSpPr>
          <p:nvPr>
            <p:ph idx="1"/>
          </p:nvPr>
        </p:nvSpPr>
        <p:spPr>
          <a:xfrm>
            <a:off x="457203" y="915566"/>
            <a:ext cx="5194918" cy="3679057"/>
          </a:xfrm>
        </p:spPr>
        <p:txBody>
          <a:bodyPr>
            <a:normAutofit/>
          </a:bodyPr>
          <a:lstStyle/>
          <a:p>
            <a:r>
              <a:rPr lang="en-GB" sz="2000" dirty="0" smtClean="0"/>
              <a:t>Walk the examples 	</a:t>
            </a:r>
          </a:p>
          <a:p>
            <a:pPr lvl="1"/>
            <a:r>
              <a:rPr lang="en-ZA" sz="1600" dirty="0" smtClean="0"/>
              <a:t>PROGMEM</a:t>
            </a:r>
          </a:p>
          <a:p>
            <a:pPr lvl="1"/>
            <a:r>
              <a:rPr lang="en-ZA" sz="1600" dirty="0" smtClean="0"/>
              <a:t>SAF</a:t>
            </a:r>
            <a:endParaRPr lang="en-GB" sz="1600" dirty="0" smtClean="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4" y="0"/>
            <a:ext cx="8229601" cy="857250"/>
          </a:xfrm>
        </p:spPr>
        <p:txBody>
          <a:bodyPr vert="horz" lIns="85064" tIns="42531" rIns="85064" bIns="42531" rtlCol="0" anchor="ctr">
            <a:normAutofit/>
          </a:bodyPr>
          <a:lstStyle/>
          <a:p>
            <a:pPr algn="l"/>
            <a:r>
              <a:rPr lang="en-GB" dirty="0" smtClean="0"/>
              <a:t>PFM and SAF Memory</a:t>
            </a:r>
            <a:endParaRPr lang="en-GB" dirty="0"/>
          </a:p>
        </p:txBody>
      </p:sp>
      <p:grpSp>
        <p:nvGrpSpPr>
          <p:cNvPr id="2" name="Group 5"/>
          <p:cNvGrpSpPr/>
          <p:nvPr/>
        </p:nvGrpSpPr>
        <p:grpSpPr>
          <a:xfrm rot="1993515">
            <a:off x="388944" y="3369014"/>
            <a:ext cx="1957398" cy="1348444"/>
            <a:chOff x="1475656" y="1851670"/>
            <a:chExt cx="3600400" cy="2657122"/>
          </a:xfrm>
        </p:grpSpPr>
        <p:pic>
          <p:nvPicPr>
            <p:cNvPr id="1026" name="Picture 2" descr="See the source image"/>
            <p:cNvPicPr>
              <a:picLocks noChangeAspect="1" noChangeArrowheads="1"/>
            </p:cNvPicPr>
            <p:nvPr/>
          </p:nvPicPr>
          <p:blipFill>
            <a:blip r:embed="rId2" cstate="print"/>
            <a:srcRect/>
            <a:stretch>
              <a:fillRect/>
            </a:stretch>
          </p:blipFill>
          <p:spPr bwMode="auto">
            <a:xfrm rot="786728">
              <a:off x="1475656" y="1851670"/>
              <a:ext cx="3600400" cy="2657122"/>
            </a:xfrm>
            <a:prstGeom prst="rect">
              <a:avLst/>
            </a:prstGeom>
            <a:noFill/>
          </p:spPr>
        </p:pic>
        <p:pic>
          <p:nvPicPr>
            <p:cNvPr id="1027" name="Picture 3"/>
            <p:cNvPicPr>
              <a:picLocks noChangeAspect="1" noChangeArrowheads="1"/>
            </p:cNvPicPr>
            <p:nvPr/>
          </p:nvPicPr>
          <p:blipFill>
            <a:blip r:embed="rId3" cstate="print"/>
            <a:srcRect t="26867" b="13144"/>
            <a:stretch>
              <a:fillRect/>
            </a:stretch>
          </p:blipFill>
          <p:spPr bwMode="auto">
            <a:xfrm>
              <a:off x="3559944" y="2915667"/>
              <a:ext cx="792088" cy="181014"/>
            </a:xfrm>
            <a:prstGeom prst="rect">
              <a:avLst/>
            </a:prstGeom>
            <a:noFill/>
            <a:ln w="9525">
              <a:noFill/>
              <a:miter lim="800000"/>
              <a:headEnd/>
              <a:tailEnd/>
            </a:ln>
            <a:effectLst/>
          </p:spPr>
        </p:pic>
      </p:grpSp>
      <p:pic>
        <p:nvPicPr>
          <p:cNvPr id="1031" name="Picture 7"/>
          <p:cNvPicPr>
            <a:picLocks noChangeAspect="1" noChangeArrowheads="1"/>
          </p:cNvPicPr>
          <p:nvPr/>
        </p:nvPicPr>
        <p:blipFill>
          <a:blip r:embed="rId4" cstate="print"/>
          <a:srcRect/>
          <a:stretch>
            <a:fillRect/>
          </a:stretch>
        </p:blipFill>
        <p:spPr bwMode="auto">
          <a:xfrm>
            <a:off x="6372200" y="3363838"/>
            <a:ext cx="2492248" cy="1515177"/>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cstate="print"/>
          <a:srcRect/>
          <a:stretch>
            <a:fillRect/>
          </a:stretch>
        </p:blipFill>
        <p:spPr bwMode="auto">
          <a:xfrm>
            <a:off x="251520" y="1203598"/>
            <a:ext cx="2952328" cy="679371"/>
          </a:xfrm>
          <a:prstGeom prst="rect">
            <a:avLst/>
          </a:prstGeom>
          <a:noFill/>
          <a:ln w="9525">
            <a:noFill/>
            <a:miter lim="800000"/>
            <a:headEnd/>
            <a:tailEnd/>
          </a:ln>
          <a:effectLst/>
        </p:spPr>
      </p:pic>
      <p:pic>
        <p:nvPicPr>
          <p:cNvPr id="2052" name="Picture 4"/>
          <p:cNvPicPr>
            <a:picLocks noChangeAspect="1" noChangeArrowheads="1"/>
          </p:cNvPicPr>
          <p:nvPr/>
        </p:nvPicPr>
        <p:blipFill>
          <a:blip r:embed="rId6" cstate="print"/>
          <a:srcRect/>
          <a:stretch>
            <a:fillRect/>
          </a:stretch>
        </p:blipFill>
        <p:spPr bwMode="auto">
          <a:xfrm>
            <a:off x="2627784" y="3507854"/>
            <a:ext cx="3682695" cy="864096"/>
          </a:xfrm>
          <a:prstGeom prst="rect">
            <a:avLst/>
          </a:prstGeom>
          <a:noFill/>
          <a:ln w="9525">
            <a:noFill/>
            <a:miter lim="800000"/>
            <a:headEnd/>
            <a:tailEnd/>
          </a:ln>
          <a:effectLst/>
        </p:spPr>
      </p:pic>
      <p:pic>
        <p:nvPicPr>
          <p:cNvPr id="2050" name="Picture 2"/>
          <p:cNvPicPr>
            <a:picLocks noChangeAspect="1" noChangeArrowheads="1"/>
          </p:cNvPicPr>
          <p:nvPr/>
        </p:nvPicPr>
        <p:blipFill>
          <a:blip r:embed="rId7" cstate="print"/>
          <a:srcRect/>
          <a:stretch>
            <a:fillRect/>
          </a:stretch>
        </p:blipFill>
        <p:spPr bwMode="auto">
          <a:xfrm>
            <a:off x="2987824" y="771550"/>
            <a:ext cx="3839492" cy="2332856"/>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3" name="Content Placeholder 2"/>
          <p:cNvSpPr>
            <a:spLocks noGrp="1"/>
          </p:cNvSpPr>
          <p:nvPr>
            <p:ph idx="1"/>
          </p:nvPr>
        </p:nvSpPr>
        <p:spPr>
          <a:xfrm>
            <a:off x="467543" y="689050"/>
            <a:ext cx="8229601" cy="3394472"/>
          </a:xfrm>
        </p:spPr>
        <p:txBody>
          <a:bodyPr>
            <a:noAutofit/>
          </a:bodyPr>
          <a:lstStyle/>
          <a:p>
            <a:pPr marL="478483" indent="-478483">
              <a:buFont typeface="+mj-lt"/>
              <a:buAutoNum type="arabicPeriod"/>
            </a:pPr>
            <a:r>
              <a:rPr lang="en-GB" sz="1100" dirty="0" smtClean="0"/>
              <a:t>Install the </a:t>
            </a:r>
            <a:r>
              <a:rPr lang="en-GB" sz="1100" b="1" dirty="0" smtClean="0"/>
              <a:t>hardware</a:t>
            </a:r>
            <a:r>
              <a:rPr lang="en-GB" sz="1100" dirty="0" smtClean="0"/>
              <a:t> and make the board work – </a:t>
            </a:r>
            <a:r>
              <a:rPr lang="en-GB" sz="1100" b="1" dirty="0" smtClean="0"/>
              <a:t>three LED programs</a:t>
            </a:r>
          </a:p>
          <a:p>
            <a:pPr marL="478483" indent="-478483">
              <a:buFont typeface="+mj-lt"/>
              <a:buAutoNum type="arabicPeriod"/>
            </a:pPr>
            <a:r>
              <a:rPr lang="en-GB" sz="1100" dirty="0" smtClean="0"/>
              <a:t>Make  four LEDs flash in a </a:t>
            </a:r>
            <a:r>
              <a:rPr lang="en-GB" sz="1100" b="1" dirty="0" smtClean="0"/>
              <a:t>sequence</a:t>
            </a:r>
          </a:p>
          <a:p>
            <a:pPr marL="478483" indent="-478483">
              <a:buFont typeface="+mj-lt"/>
              <a:buAutoNum type="arabicPeriod"/>
            </a:pPr>
            <a:r>
              <a:rPr lang="en-GB" sz="1100" dirty="0" smtClean="0"/>
              <a:t>Set the LEDs to represent the value of </a:t>
            </a:r>
            <a:r>
              <a:rPr lang="en-GB" sz="1100" b="1" dirty="0" smtClean="0"/>
              <a:t>ADC</a:t>
            </a:r>
          </a:p>
          <a:p>
            <a:pPr marL="478483" indent="-478483">
              <a:buFont typeface="+mj-lt"/>
              <a:buAutoNum type="arabicPeriod"/>
            </a:pPr>
            <a:r>
              <a:rPr lang="en-GB" sz="1100" dirty="0" smtClean="0"/>
              <a:t>Sequence the LEDs with a </a:t>
            </a:r>
            <a:r>
              <a:rPr lang="en-GB" sz="1100" b="1" dirty="0" smtClean="0"/>
              <a:t>delay</a:t>
            </a:r>
            <a:r>
              <a:rPr lang="en-GB" sz="1100" dirty="0" smtClean="0"/>
              <a:t> using the value of ADC</a:t>
            </a:r>
          </a:p>
          <a:p>
            <a:pPr marL="478483" indent="-478483">
              <a:buFont typeface="+mj-lt"/>
              <a:buAutoNum type="arabicPeriod"/>
            </a:pPr>
            <a:r>
              <a:rPr lang="en-GB" sz="1100" dirty="0" smtClean="0"/>
              <a:t>Using an </a:t>
            </a:r>
            <a:r>
              <a:rPr lang="en-GB" sz="1100" b="1" dirty="0" smtClean="0"/>
              <a:t>input</a:t>
            </a:r>
            <a:r>
              <a:rPr lang="en-GB" sz="1100" dirty="0" smtClean="0"/>
              <a:t> to set the state of the LEDs</a:t>
            </a:r>
          </a:p>
          <a:p>
            <a:pPr marL="478483" indent="-478483">
              <a:buFont typeface="+mj-lt"/>
              <a:buAutoNum type="arabicPeriod"/>
            </a:pPr>
            <a:r>
              <a:rPr lang="en-GB" sz="1100" dirty="0" smtClean="0"/>
              <a:t>Using the </a:t>
            </a:r>
            <a:r>
              <a:rPr lang="en-GB" sz="1100" b="1" dirty="0" smtClean="0"/>
              <a:t>reset </a:t>
            </a:r>
            <a:r>
              <a:rPr lang="en-GB" sz="1100" dirty="0" smtClean="0"/>
              <a:t>switch</a:t>
            </a:r>
          </a:p>
          <a:p>
            <a:pPr marL="478483" indent="-478483">
              <a:buFont typeface="+mj-lt"/>
              <a:buAutoNum type="arabicPeriod"/>
            </a:pPr>
            <a:r>
              <a:rPr lang="en-GB" sz="1100" dirty="0" smtClean="0"/>
              <a:t>Using the </a:t>
            </a:r>
            <a:r>
              <a:rPr lang="en-GB" sz="1100" b="1" dirty="0" smtClean="0"/>
              <a:t>switch</a:t>
            </a:r>
            <a:r>
              <a:rPr lang="en-GB" sz="1100" dirty="0" smtClean="0"/>
              <a:t>, </a:t>
            </a:r>
            <a:r>
              <a:rPr lang="en-GB" sz="1100" b="1" dirty="0" smtClean="0"/>
              <a:t>ADC </a:t>
            </a:r>
            <a:r>
              <a:rPr lang="en-GB" sz="1100" dirty="0" smtClean="0"/>
              <a:t>– the </a:t>
            </a:r>
            <a:r>
              <a:rPr lang="en-GB" sz="1100" b="1" dirty="0" smtClean="0"/>
              <a:t>LEDs </a:t>
            </a:r>
            <a:r>
              <a:rPr lang="en-GB" sz="1100" dirty="0" smtClean="0"/>
              <a:t>flash in a sequence with reverse</a:t>
            </a:r>
          </a:p>
          <a:p>
            <a:pPr marL="478483" indent="-478483">
              <a:buFont typeface="+mj-lt"/>
              <a:buAutoNum type="arabicPeriod"/>
            </a:pPr>
            <a:r>
              <a:rPr lang="en-GB" sz="1100" dirty="0" smtClean="0"/>
              <a:t>Using the </a:t>
            </a:r>
            <a:r>
              <a:rPr lang="en-GB" sz="1100" b="1" dirty="0" smtClean="0"/>
              <a:t>serial</a:t>
            </a:r>
            <a:r>
              <a:rPr lang="en-GB" sz="1100" dirty="0" smtClean="0"/>
              <a:t> to display values</a:t>
            </a:r>
          </a:p>
          <a:p>
            <a:pPr marL="478483" indent="-478483">
              <a:buFont typeface="+mj-lt"/>
              <a:buAutoNum type="arabicPeriod"/>
            </a:pPr>
            <a:r>
              <a:rPr lang="en-GB" sz="1100" dirty="0" smtClean="0"/>
              <a:t>Using the </a:t>
            </a:r>
            <a:r>
              <a:rPr lang="en-GB" sz="1100" b="1" dirty="0" smtClean="0"/>
              <a:t>timer0</a:t>
            </a:r>
            <a:r>
              <a:rPr lang="en-GB" sz="1100" dirty="0" smtClean="0"/>
              <a:t> overflow, 8bit timer, 16bit timer to flash the LEDs</a:t>
            </a:r>
          </a:p>
          <a:p>
            <a:pPr marL="478483" indent="-478483">
              <a:buFont typeface="+mj-lt"/>
              <a:buAutoNum type="arabicPeriod"/>
            </a:pPr>
            <a:r>
              <a:rPr lang="en-GB" sz="1100" dirty="0" smtClean="0"/>
              <a:t>Using CCP/</a:t>
            </a:r>
            <a:r>
              <a:rPr lang="en-GB" sz="1100" b="1" dirty="0" smtClean="0"/>
              <a:t>PWM</a:t>
            </a:r>
            <a:r>
              <a:rPr lang="en-GB" sz="1100" dirty="0" smtClean="0"/>
              <a:t> to dim the LEDS</a:t>
            </a:r>
          </a:p>
          <a:p>
            <a:pPr marL="478483" indent="-478483">
              <a:buFont typeface="+mj-lt"/>
              <a:buAutoNum type="arabicPeriod"/>
            </a:pPr>
            <a:r>
              <a:rPr lang="en-GB" sz="1100" dirty="0" smtClean="0"/>
              <a:t>Using </a:t>
            </a:r>
            <a:r>
              <a:rPr lang="en-GB" sz="1100" b="1" dirty="0" smtClean="0"/>
              <a:t>I2C</a:t>
            </a:r>
            <a:r>
              <a:rPr lang="en-GB" sz="1100" dirty="0" smtClean="0"/>
              <a:t> with serial to discover I2C devices</a:t>
            </a:r>
          </a:p>
          <a:p>
            <a:pPr marL="478483" indent="-478483">
              <a:buFont typeface="+mj-lt"/>
              <a:buAutoNum type="arabicPeriod"/>
            </a:pPr>
            <a:r>
              <a:rPr lang="en-GB" sz="1100" dirty="0" smtClean="0"/>
              <a:t>Using </a:t>
            </a:r>
            <a:r>
              <a:rPr lang="en-GB" sz="1100" b="1" dirty="0" err="1" smtClean="0"/>
              <a:t>EEProm</a:t>
            </a:r>
            <a:r>
              <a:rPr lang="en-GB" sz="1100" dirty="0" smtClean="0"/>
              <a:t> – showing values on the serial terminal</a:t>
            </a:r>
          </a:p>
          <a:p>
            <a:pPr marL="478483" indent="-478483">
              <a:buFont typeface="+mj-lt"/>
              <a:buAutoNum type="arabicPeriod"/>
            </a:pPr>
            <a:r>
              <a:rPr lang="en-GB" sz="1100" dirty="0" smtClean="0"/>
              <a:t>Using an </a:t>
            </a:r>
            <a:r>
              <a:rPr lang="en-GB" sz="1100" b="1" dirty="0" smtClean="0"/>
              <a:t>I2C GCLD </a:t>
            </a:r>
            <a:r>
              <a:rPr lang="en-GB" sz="1100" dirty="0" smtClean="0"/>
              <a:t>display</a:t>
            </a:r>
          </a:p>
          <a:p>
            <a:pPr marL="478483" indent="-478483">
              <a:buFont typeface="+mj-lt"/>
              <a:buAutoNum type="arabicPeriod"/>
            </a:pPr>
            <a:r>
              <a:rPr lang="en-GB" sz="1100" dirty="0" smtClean="0"/>
              <a:t>Using an </a:t>
            </a:r>
            <a:r>
              <a:rPr lang="en-GB" sz="1100" b="1" dirty="0" smtClean="0"/>
              <a:t>SPI GCLD </a:t>
            </a:r>
            <a:r>
              <a:rPr lang="en-GB" sz="1100" dirty="0" smtClean="0"/>
              <a:t>display</a:t>
            </a:r>
          </a:p>
          <a:p>
            <a:pPr marL="478483" indent="-478483">
              <a:buFont typeface="+mj-lt"/>
              <a:buAutoNum type="arabicPeriod"/>
            </a:pPr>
            <a:r>
              <a:rPr lang="en-GB" sz="1100" dirty="0" smtClean="0"/>
              <a:t>Using PWM to dim the LEDS</a:t>
            </a:r>
          </a:p>
          <a:p>
            <a:pPr marL="478483" indent="-478483">
              <a:buFont typeface="+mj-lt"/>
              <a:buAutoNum type="arabicPeriod"/>
            </a:pPr>
            <a:r>
              <a:rPr lang="en-GB" sz="1100" dirty="0" smtClean="0"/>
              <a:t>Using memory within the PIC – </a:t>
            </a:r>
            <a:r>
              <a:rPr lang="en-GB" sz="1100" dirty="0" err="1" smtClean="0"/>
              <a:t>Progmem</a:t>
            </a:r>
            <a:r>
              <a:rPr lang="en-GB" sz="1100" dirty="0" smtClean="0"/>
              <a:t> and SAF memory</a:t>
            </a:r>
          </a:p>
          <a:p>
            <a:pPr marL="478483" indent="-478483">
              <a:buFont typeface="+mj-lt"/>
              <a:buAutoNum type="arabicPeriod"/>
            </a:pPr>
            <a:r>
              <a:rPr lang="en-GB" sz="1100" b="1" dirty="0" smtClean="0"/>
              <a:t>The Great Cow BASIC tool chain</a:t>
            </a:r>
          </a:p>
          <a:p>
            <a:pPr marL="478483" indent="-478483">
              <a:buFont typeface="+mj-lt"/>
              <a:buAutoNum type="arabicPeriod"/>
            </a:pPr>
            <a:r>
              <a:rPr lang="en-GB" sz="1100" dirty="0" smtClean="0"/>
              <a:t>Assembly and alternatives assemblers</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Great Cow BASIC</a:t>
            </a:r>
            <a:endParaRPr lang="en-GB" dirty="0"/>
          </a:p>
        </p:txBody>
      </p:sp>
      <p:sp>
        <p:nvSpPr>
          <p:cNvPr id="3" name="Subtitle 2"/>
          <p:cNvSpPr>
            <a:spLocks noGrp="1"/>
          </p:cNvSpPr>
          <p:nvPr>
            <p:ph type="subTitle" idx="1"/>
          </p:nvPr>
        </p:nvSpPr>
        <p:spPr>
          <a:xfrm>
            <a:off x="251520" y="2931790"/>
            <a:ext cx="8784976" cy="1925352"/>
          </a:xfrm>
        </p:spPr>
        <p:txBody>
          <a:bodyPr>
            <a:normAutofit lnSpcReduction="10000"/>
          </a:bodyPr>
          <a:lstStyle/>
          <a:p>
            <a:r>
              <a:rPr lang="en-GB" dirty="0" smtClean="0"/>
              <a:t>Great Cow BASIC  for the PIC18FxxQ41 chip Family</a:t>
            </a:r>
            <a:endParaRPr lang="en-GB" dirty="0"/>
          </a:p>
          <a:p>
            <a:pPr algn="l"/>
            <a:endParaRPr lang="en-GB" dirty="0" smtClean="0"/>
          </a:p>
          <a:p>
            <a:pPr algn="l"/>
            <a:endParaRPr lang="en-GB" dirty="0"/>
          </a:p>
          <a:p>
            <a:pPr algn="l"/>
            <a:r>
              <a:rPr lang="en-GB" sz="1700" dirty="0" smtClean="0"/>
              <a:t>January 2021</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Backup Slides</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8229601" cy="857250"/>
          </a:xfrm>
        </p:spPr>
        <p:txBody>
          <a:bodyPr/>
          <a:lstStyle/>
          <a:p>
            <a:pPr algn="l"/>
            <a:r>
              <a:rPr lang="en-GB" dirty="0" smtClean="0"/>
              <a:t>PIC18FxxQ41</a:t>
            </a:r>
            <a:endParaRPr lang="en-GB" dirty="0"/>
          </a:p>
        </p:txBody>
      </p:sp>
      <p:sp>
        <p:nvSpPr>
          <p:cNvPr id="3" name="Content Placeholder 2"/>
          <p:cNvSpPr>
            <a:spLocks noGrp="1"/>
          </p:cNvSpPr>
          <p:nvPr>
            <p:ph idx="1"/>
          </p:nvPr>
        </p:nvSpPr>
        <p:spPr>
          <a:xfrm>
            <a:off x="395538" y="1081186"/>
            <a:ext cx="8229601" cy="3394472"/>
          </a:xfrm>
        </p:spPr>
        <p:txBody>
          <a:bodyPr>
            <a:normAutofit fontScale="70000" lnSpcReduction="20000"/>
          </a:bodyPr>
          <a:lstStyle/>
          <a:p>
            <a:r>
              <a:rPr lang="en-GB" dirty="0" smtClean="0"/>
              <a:t>PIC18-Q41 is a high performance PIC18 </a:t>
            </a:r>
          </a:p>
          <a:p>
            <a:pPr lvl="1"/>
            <a:r>
              <a:rPr lang="en-GB" dirty="0" smtClean="0"/>
              <a:t>Digital and </a:t>
            </a:r>
            <a:r>
              <a:rPr lang="en-GB" dirty="0" err="1" smtClean="0"/>
              <a:t>Analog</a:t>
            </a:r>
            <a:r>
              <a:rPr lang="en-GB" dirty="0" smtClean="0"/>
              <a:t> peripherals </a:t>
            </a:r>
          </a:p>
          <a:p>
            <a:pPr lvl="1"/>
            <a:r>
              <a:rPr lang="en-GB" dirty="0" smtClean="0"/>
              <a:t>12-bit ADC</a:t>
            </a:r>
          </a:p>
          <a:p>
            <a:pPr lvl="1"/>
            <a:r>
              <a:rPr lang="en-GB" dirty="0" smtClean="0"/>
              <a:t>Multiple communication interfaces</a:t>
            </a:r>
          </a:p>
          <a:p>
            <a:pPr lvl="2"/>
            <a:r>
              <a:rPr lang="en-GB" dirty="0" smtClean="0"/>
              <a:t>Serial</a:t>
            </a:r>
            <a:r>
              <a:rPr lang="en-GB" smtClean="0"/>
              <a:t>, I2C, </a:t>
            </a:r>
            <a:r>
              <a:rPr lang="en-GB" dirty="0" smtClean="0"/>
              <a:t>SPI</a:t>
            </a:r>
          </a:p>
          <a:p>
            <a:pPr lvl="1"/>
            <a:r>
              <a:rPr lang="en-GB" dirty="0" smtClean="0"/>
              <a:t>PWM – CCP/PWM and 16Bit</a:t>
            </a:r>
          </a:p>
          <a:p>
            <a:pPr lvl="1"/>
            <a:r>
              <a:rPr lang="en-GB" dirty="0" smtClean="0"/>
              <a:t>Configurable Logic Cells</a:t>
            </a:r>
          </a:p>
          <a:p>
            <a:endParaRPr lang="en-GB" dirty="0" smtClean="0"/>
          </a:p>
          <a:p>
            <a:r>
              <a:rPr lang="en-GB" dirty="0" smtClean="0"/>
              <a:t>The PIC18xxQ41 offers 14- and 20-pin products in small footprint packages to support customers in a variety of space constrained and sensor node applications. </a:t>
            </a:r>
          </a:p>
          <a:p>
            <a:endParaRPr lang="en-GB" dirty="0"/>
          </a:p>
        </p:txBody>
      </p:sp>
      <p:pic>
        <p:nvPicPr>
          <p:cNvPr id="4" name="Picture 1"/>
          <p:cNvPicPr>
            <a:picLocks noChangeAspect="1" noChangeArrowheads="1"/>
          </p:cNvPicPr>
          <p:nvPr/>
        </p:nvPicPr>
        <p:blipFill>
          <a:blip r:embed="rId2" cstate="print"/>
          <a:srcRect l="8600" t="14166" r="7684" b="8911"/>
          <a:stretch>
            <a:fillRect/>
          </a:stretch>
        </p:blipFill>
        <p:spPr bwMode="auto">
          <a:xfrm>
            <a:off x="6300193" y="1275606"/>
            <a:ext cx="2448272" cy="1296144"/>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4" y="0"/>
            <a:ext cx="8229601" cy="857250"/>
          </a:xfrm>
        </p:spPr>
        <p:txBody>
          <a:bodyPr vert="horz" lIns="85064" tIns="42531" rIns="85064" bIns="42531" rtlCol="0" anchor="ctr">
            <a:normAutofit/>
          </a:bodyPr>
          <a:lstStyle/>
          <a:p>
            <a:pPr algn="l"/>
            <a:r>
              <a:rPr lang="en-GB" dirty="0" smtClean="0"/>
              <a:t>Memory</a:t>
            </a:r>
            <a:endParaRPr lang="en-GB" dirty="0"/>
          </a:p>
        </p:txBody>
      </p:sp>
      <p:grpSp>
        <p:nvGrpSpPr>
          <p:cNvPr id="2" name="Group 5"/>
          <p:cNvGrpSpPr/>
          <p:nvPr/>
        </p:nvGrpSpPr>
        <p:grpSpPr>
          <a:xfrm rot="1993515">
            <a:off x="388944" y="3369014"/>
            <a:ext cx="1957398" cy="1348444"/>
            <a:chOff x="1475656" y="1851670"/>
            <a:chExt cx="3600400" cy="2657122"/>
          </a:xfrm>
        </p:grpSpPr>
        <p:pic>
          <p:nvPicPr>
            <p:cNvPr id="1026" name="Picture 2" descr="See the source image"/>
            <p:cNvPicPr>
              <a:picLocks noChangeAspect="1" noChangeArrowheads="1"/>
            </p:cNvPicPr>
            <p:nvPr/>
          </p:nvPicPr>
          <p:blipFill>
            <a:blip r:embed="rId2" cstate="print"/>
            <a:srcRect/>
            <a:stretch>
              <a:fillRect/>
            </a:stretch>
          </p:blipFill>
          <p:spPr bwMode="auto">
            <a:xfrm rot="786728">
              <a:off x="1475656" y="1851670"/>
              <a:ext cx="3600400" cy="2657122"/>
            </a:xfrm>
            <a:prstGeom prst="rect">
              <a:avLst/>
            </a:prstGeom>
            <a:noFill/>
          </p:spPr>
        </p:pic>
        <p:pic>
          <p:nvPicPr>
            <p:cNvPr id="1027" name="Picture 3"/>
            <p:cNvPicPr>
              <a:picLocks noChangeAspect="1" noChangeArrowheads="1"/>
            </p:cNvPicPr>
            <p:nvPr/>
          </p:nvPicPr>
          <p:blipFill>
            <a:blip r:embed="rId3" cstate="print"/>
            <a:srcRect t="26867" b="13144"/>
            <a:stretch>
              <a:fillRect/>
            </a:stretch>
          </p:blipFill>
          <p:spPr bwMode="auto">
            <a:xfrm>
              <a:off x="3559944" y="2915667"/>
              <a:ext cx="792088" cy="181014"/>
            </a:xfrm>
            <a:prstGeom prst="rect">
              <a:avLst/>
            </a:prstGeom>
            <a:noFill/>
            <a:ln w="9525">
              <a:noFill/>
              <a:miter lim="800000"/>
              <a:headEnd/>
              <a:tailEnd/>
            </a:ln>
            <a:effectLst/>
          </p:spPr>
        </p:pic>
      </p:grpSp>
      <p:pic>
        <p:nvPicPr>
          <p:cNvPr id="1031" name="Picture 7"/>
          <p:cNvPicPr>
            <a:picLocks noChangeAspect="1" noChangeArrowheads="1"/>
          </p:cNvPicPr>
          <p:nvPr/>
        </p:nvPicPr>
        <p:blipFill>
          <a:blip r:embed="rId4" cstate="print"/>
          <a:srcRect/>
          <a:stretch>
            <a:fillRect/>
          </a:stretch>
        </p:blipFill>
        <p:spPr bwMode="auto">
          <a:xfrm>
            <a:off x="6372200" y="3363838"/>
            <a:ext cx="2492248" cy="1515177"/>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cstate="print"/>
          <a:srcRect/>
          <a:stretch>
            <a:fillRect/>
          </a:stretch>
        </p:blipFill>
        <p:spPr bwMode="auto">
          <a:xfrm>
            <a:off x="251520" y="1203598"/>
            <a:ext cx="2952328" cy="679371"/>
          </a:xfrm>
          <a:prstGeom prst="rect">
            <a:avLst/>
          </a:prstGeom>
          <a:noFill/>
          <a:ln w="9525">
            <a:noFill/>
            <a:miter lim="800000"/>
            <a:headEnd/>
            <a:tailEnd/>
          </a:ln>
          <a:effectLst/>
        </p:spPr>
      </p:pic>
      <p:pic>
        <p:nvPicPr>
          <p:cNvPr id="2052" name="Picture 4"/>
          <p:cNvPicPr>
            <a:picLocks noChangeAspect="1" noChangeArrowheads="1"/>
          </p:cNvPicPr>
          <p:nvPr/>
        </p:nvPicPr>
        <p:blipFill>
          <a:blip r:embed="rId6" cstate="print"/>
          <a:srcRect/>
          <a:stretch>
            <a:fillRect/>
          </a:stretch>
        </p:blipFill>
        <p:spPr bwMode="auto">
          <a:xfrm>
            <a:off x="2627784" y="3507854"/>
            <a:ext cx="3682695" cy="864096"/>
          </a:xfrm>
          <a:prstGeom prst="rect">
            <a:avLst/>
          </a:prstGeom>
          <a:noFill/>
          <a:ln w="9525">
            <a:noFill/>
            <a:miter lim="800000"/>
            <a:headEnd/>
            <a:tailEnd/>
          </a:ln>
          <a:effectLst/>
        </p:spPr>
      </p:pic>
      <p:pic>
        <p:nvPicPr>
          <p:cNvPr id="2050" name="Picture 2"/>
          <p:cNvPicPr>
            <a:picLocks noChangeAspect="1" noChangeArrowheads="1"/>
          </p:cNvPicPr>
          <p:nvPr/>
        </p:nvPicPr>
        <p:blipFill>
          <a:blip r:embed="rId7" cstate="print"/>
          <a:srcRect/>
          <a:stretch>
            <a:fillRect/>
          </a:stretch>
        </p:blipFill>
        <p:spPr bwMode="auto">
          <a:xfrm>
            <a:off x="2987824" y="771550"/>
            <a:ext cx="3839492" cy="2332856"/>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3" name="Content Placeholder 2"/>
          <p:cNvSpPr>
            <a:spLocks noGrp="1"/>
          </p:cNvSpPr>
          <p:nvPr>
            <p:ph idx="1"/>
          </p:nvPr>
        </p:nvSpPr>
        <p:spPr>
          <a:xfrm>
            <a:off x="467543" y="689050"/>
            <a:ext cx="8229601" cy="3394472"/>
          </a:xfrm>
        </p:spPr>
        <p:txBody>
          <a:bodyPr>
            <a:noAutofit/>
          </a:bodyPr>
          <a:lstStyle/>
          <a:p>
            <a:pPr marL="478483" indent="-478483">
              <a:buFont typeface="+mj-lt"/>
              <a:buAutoNum type="arabicPeriod"/>
            </a:pPr>
            <a:r>
              <a:rPr lang="en-GB" sz="1100" dirty="0" smtClean="0"/>
              <a:t>Install the hardware and make the board work – three LED programs</a:t>
            </a:r>
          </a:p>
          <a:p>
            <a:pPr marL="478483" indent="-478483">
              <a:buFont typeface="+mj-lt"/>
              <a:buAutoNum type="arabicPeriod"/>
            </a:pPr>
            <a:r>
              <a:rPr lang="en-GB" sz="1100" dirty="0" smtClean="0"/>
              <a:t>Make  four LEDs flash in a sequence</a:t>
            </a:r>
          </a:p>
          <a:p>
            <a:pPr marL="478483" indent="-478483">
              <a:buFont typeface="+mj-lt"/>
              <a:buAutoNum type="arabicPeriod"/>
            </a:pPr>
            <a:r>
              <a:rPr lang="en-GB" sz="1100" dirty="0" smtClean="0"/>
              <a:t>Set the LEDs to represent the value of ADC</a:t>
            </a:r>
          </a:p>
          <a:p>
            <a:pPr marL="478483" indent="-478483">
              <a:buFont typeface="+mj-lt"/>
              <a:buAutoNum type="arabicPeriod"/>
            </a:pPr>
            <a:r>
              <a:rPr lang="en-GB" sz="1100" dirty="0" smtClean="0"/>
              <a:t>Sequence the LEDs with a delay using the value of ADC</a:t>
            </a:r>
          </a:p>
          <a:p>
            <a:pPr marL="478483" indent="-478483">
              <a:buFont typeface="+mj-lt"/>
              <a:buAutoNum type="arabicPeriod"/>
            </a:pPr>
            <a:r>
              <a:rPr lang="en-GB" sz="1100" dirty="0" smtClean="0"/>
              <a:t>Using an input to set the state of the LED</a:t>
            </a:r>
          </a:p>
          <a:p>
            <a:pPr marL="478483" indent="-478483">
              <a:buFont typeface="+mj-lt"/>
              <a:buAutoNum type="arabicPeriod"/>
            </a:pPr>
            <a:r>
              <a:rPr lang="en-GB" sz="1100" dirty="0" smtClean="0"/>
              <a:t>Using the reset switch</a:t>
            </a:r>
          </a:p>
          <a:p>
            <a:pPr marL="478483" indent="-478483">
              <a:buFont typeface="+mj-lt"/>
              <a:buAutoNum type="arabicPeriod"/>
            </a:pPr>
            <a:r>
              <a:rPr lang="en-GB" sz="1100" dirty="0" smtClean="0"/>
              <a:t>Using the switch, ADC – the LEDs flash in a sequence with reverse</a:t>
            </a:r>
          </a:p>
          <a:p>
            <a:pPr marL="478483" indent="-478483">
              <a:buFont typeface="+mj-lt"/>
              <a:buAutoNum type="arabicPeriod"/>
            </a:pPr>
            <a:r>
              <a:rPr lang="en-GB" sz="1100" dirty="0" smtClean="0"/>
              <a:t>Using the serial to display values</a:t>
            </a:r>
          </a:p>
          <a:p>
            <a:pPr marL="478483" indent="-478483">
              <a:buFont typeface="+mj-lt"/>
              <a:buAutoNum type="arabicPeriod"/>
            </a:pPr>
            <a:r>
              <a:rPr lang="en-GB" sz="1100" dirty="0" smtClean="0"/>
              <a:t>Using the timer0 overflow, 8bit timer, 16bit timer to flash the LEDs</a:t>
            </a:r>
          </a:p>
          <a:p>
            <a:pPr marL="478483" indent="-478483">
              <a:buFont typeface="+mj-lt"/>
              <a:buAutoNum type="arabicPeriod"/>
            </a:pPr>
            <a:r>
              <a:rPr lang="en-GB" sz="1100" dirty="0" smtClean="0"/>
              <a:t>Using CCP/PWM to dim the LEDS</a:t>
            </a:r>
          </a:p>
          <a:p>
            <a:pPr marL="478483" indent="-478483">
              <a:buFont typeface="+mj-lt"/>
              <a:buAutoNum type="arabicPeriod"/>
            </a:pPr>
            <a:r>
              <a:rPr lang="en-GB" sz="1100" dirty="0" smtClean="0"/>
              <a:t>Using I</a:t>
            </a:r>
            <a:r>
              <a:rPr lang="en-GB" sz="1100" baseline="30000" dirty="0" smtClean="0"/>
              <a:t>2</a:t>
            </a:r>
            <a:r>
              <a:rPr lang="en-GB" sz="1100" dirty="0" smtClean="0"/>
              <a:t>C with serial to discover I2C devices</a:t>
            </a:r>
          </a:p>
          <a:p>
            <a:pPr marL="478483" indent="-478483">
              <a:buFont typeface="+mj-lt"/>
              <a:buAutoNum type="arabicPeriod"/>
            </a:pPr>
            <a:r>
              <a:rPr lang="en-GB" sz="1100" dirty="0" smtClean="0"/>
              <a:t>Using </a:t>
            </a:r>
            <a:r>
              <a:rPr lang="en-GB" sz="1100" dirty="0" err="1" smtClean="0"/>
              <a:t>EEProm</a:t>
            </a:r>
            <a:r>
              <a:rPr lang="en-GB" sz="1100" dirty="0" smtClean="0"/>
              <a:t> – showing values on the serial terminal</a:t>
            </a:r>
          </a:p>
          <a:p>
            <a:pPr marL="478483" indent="-478483">
              <a:buFont typeface="+mj-lt"/>
              <a:buAutoNum type="arabicPeriod"/>
            </a:pPr>
            <a:r>
              <a:rPr lang="en-GB" sz="1100" dirty="0" smtClean="0"/>
              <a:t>Using an I</a:t>
            </a:r>
            <a:r>
              <a:rPr lang="en-GB" sz="1100" baseline="30000" dirty="0" smtClean="0"/>
              <a:t>2</a:t>
            </a:r>
            <a:r>
              <a:rPr lang="en-GB" sz="1100" dirty="0" smtClean="0"/>
              <a:t>C GCLD display</a:t>
            </a:r>
          </a:p>
          <a:p>
            <a:pPr marL="478483" indent="-478483">
              <a:buFont typeface="+mj-lt"/>
              <a:buAutoNum type="arabicPeriod"/>
            </a:pPr>
            <a:r>
              <a:rPr lang="en-GB" sz="1100" dirty="0" smtClean="0"/>
              <a:t>Using an SPI GCLD display</a:t>
            </a:r>
          </a:p>
          <a:p>
            <a:pPr marL="478483" indent="-478483">
              <a:buFont typeface="+mj-lt"/>
              <a:buAutoNum type="arabicPeriod"/>
            </a:pPr>
            <a:r>
              <a:rPr lang="en-GB" sz="1100" dirty="0" smtClean="0"/>
              <a:t>Using PWM to dim the LEDS</a:t>
            </a:r>
          </a:p>
          <a:p>
            <a:pPr marL="478483" indent="-478483">
              <a:buFont typeface="+mj-lt"/>
              <a:buAutoNum type="arabicPeriod"/>
            </a:pPr>
            <a:r>
              <a:rPr lang="en-GB" sz="1100" b="1" dirty="0" smtClean="0"/>
              <a:t>Using memory within the PIC – </a:t>
            </a:r>
            <a:r>
              <a:rPr lang="en-GB" sz="1100" b="1" dirty="0" err="1" smtClean="0"/>
              <a:t>Progmem</a:t>
            </a:r>
            <a:r>
              <a:rPr lang="en-GB" sz="1100" b="1" dirty="0" smtClean="0"/>
              <a:t> and SAF memory</a:t>
            </a:r>
          </a:p>
          <a:p>
            <a:pPr marL="478483" indent="-478483">
              <a:buFont typeface="+mj-lt"/>
              <a:buAutoNum type="arabicPeriod"/>
            </a:pPr>
            <a:r>
              <a:rPr lang="en-GB" sz="1100" dirty="0" smtClean="0"/>
              <a:t>The Great Cow BASIC tool chain</a:t>
            </a:r>
          </a:p>
          <a:p>
            <a:pPr marL="478483" indent="-478483">
              <a:buFont typeface="+mj-lt"/>
              <a:buAutoNum type="arabicPeriod"/>
            </a:pPr>
            <a:r>
              <a:rPr lang="en-GB" sz="1100" dirty="0" smtClean="0"/>
              <a:t>Assembly and alternatives assemblers</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a:xfrm>
            <a:off x="1835699" y="1707657"/>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Great Cow BASIC </a:t>
            </a:r>
            <a:r>
              <a:rPr lang="en-GB" sz="1500" dirty="0" smtClean="0"/>
              <a:t>Compiler</a:t>
            </a:r>
            <a:endParaRPr lang="en-GB" sz="1100" dirty="0"/>
          </a:p>
        </p:txBody>
      </p:sp>
      <p:sp>
        <p:nvSpPr>
          <p:cNvPr id="12" name="Title 1"/>
          <p:cNvSpPr>
            <a:spLocks noGrp="1"/>
          </p:cNvSpPr>
          <p:nvPr>
            <p:ph type="title"/>
          </p:nvPr>
        </p:nvSpPr>
        <p:spPr>
          <a:xfrm>
            <a:off x="2" y="1"/>
            <a:ext cx="8229601" cy="857250"/>
          </a:xfrm>
        </p:spPr>
        <p:txBody>
          <a:bodyPr/>
          <a:lstStyle/>
          <a:p>
            <a:pPr algn="l"/>
            <a:r>
              <a:rPr lang="en-GB" dirty="0" smtClean="0"/>
              <a:t>Great Cow BASIC Compiler</a:t>
            </a:r>
            <a:endParaRPr lang="en-GB" dirty="0"/>
          </a:p>
        </p:txBody>
      </p:sp>
      <p:sp>
        <p:nvSpPr>
          <p:cNvPr id="13" name="TextBox 12"/>
          <p:cNvSpPr txBox="1"/>
          <p:nvPr/>
        </p:nvSpPr>
        <p:spPr>
          <a:xfrm>
            <a:off x="4139952" y="1491632"/>
            <a:ext cx="3528392" cy="1655553"/>
          </a:xfrm>
          <a:prstGeom prst="rect">
            <a:avLst/>
          </a:prstGeom>
          <a:noFill/>
        </p:spPr>
        <p:txBody>
          <a:bodyPr wrap="square" lIns="85064" tIns="42531" rIns="85064" bIns="42531" rtlCol="0">
            <a:spAutoFit/>
          </a:bodyPr>
          <a:lstStyle/>
          <a:p>
            <a:r>
              <a:rPr lang="en-GB" dirty="0" smtClean="0"/>
              <a:t>Great Cow BASIC is an Open Source compiler for PIC and AVR microcontrollers</a:t>
            </a:r>
          </a:p>
          <a:p>
            <a:endParaRPr lang="en-GB" dirty="0" smtClean="0"/>
          </a:p>
          <a:p>
            <a:r>
              <a:rPr lang="en-GB" dirty="0" smtClean="0"/>
              <a:t>Great Cow BASIC now supports the 18FxxQ41 chip family</a:t>
            </a:r>
            <a:endParaRPr lang="en-GB" dirty="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8229601" cy="857250"/>
          </a:xfrm>
        </p:spPr>
        <p:txBody>
          <a:bodyPr/>
          <a:lstStyle/>
          <a:p>
            <a:pPr algn="l"/>
            <a:r>
              <a:rPr lang="en-GB" dirty="0" smtClean="0"/>
              <a:t>Hardware</a:t>
            </a:r>
            <a:endParaRPr lang="en-GB" dirty="0"/>
          </a:p>
        </p:txBody>
      </p:sp>
      <p:sp>
        <p:nvSpPr>
          <p:cNvPr id="3" name="Content Placeholder 2"/>
          <p:cNvSpPr>
            <a:spLocks noGrp="1"/>
          </p:cNvSpPr>
          <p:nvPr>
            <p:ph idx="1"/>
          </p:nvPr>
        </p:nvSpPr>
        <p:spPr>
          <a:xfrm>
            <a:off x="179514" y="1210800"/>
            <a:ext cx="8229601" cy="3394472"/>
          </a:xfrm>
        </p:spPr>
        <p:txBody>
          <a:bodyPr/>
          <a:lstStyle/>
          <a:p>
            <a:r>
              <a:rPr lang="en-GB" dirty="0" smtClean="0"/>
              <a:t>Microchip Low Pin Count Demo Board</a:t>
            </a:r>
            <a:endParaRPr lang="en-GB" dirty="0"/>
          </a:p>
        </p:txBody>
      </p:sp>
      <p:grpSp>
        <p:nvGrpSpPr>
          <p:cNvPr id="6" name="Group 5"/>
          <p:cNvGrpSpPr/>
          <p:nvPr/>
        </p:nvGrpSpPr>
        <p:grpSpPr>
          <a:xfrm>
            <a:off x="323528" y="1923678"/>
            <a:ext cx="3600400" cy="2657122"/>
            <a:chOff x="1475656" y="1851670"/>
            <a:chExt cx="3600400" cy="2657122"/>
          </a:xfrm>
        </p:grpSpPr>
        <p:pic>
          <p:nvPicPr>
            <p:cNvPr id="1026" name="Picture 2" descr="See the source image"/>
            <p:cNvPicPr>
              <a:picLocks noChangeAspect="1" noChangeArrowheads="1"/>
            </p:cNvPicPr>
            <p:nvPr/>
          </p:nvPicPr>
          <p:blipFill>
            <a:blip r:embed="rId2" cstate="print"/>
            <a:srcRect/>
            <a:stretch>
              <a:fillRect/>
            </a:stretch>
          </p:blipFill>
          <p:spPr bwMode="auto">
            <a:xfrm rot="786728">
              <a:off x="1475656" y="1851670"/>
              <a:ext cx="3600400" cy="2657122"/>
            </a:xfrm>
            <a:prstGeom prst="rect">
              <a:avLst/>
            </a:prstGeom>
            <a:noFill/>
          </p:spPr>
        </p:pic>
        <p:pic>
          <p:nvPicPr>
            <p:cNvPr id="1027" name="Picture 3"/>
            <p:cNvPicPr>
              <a:picLocks noChangeAspect="1" noChangeArrowheads="1"/>
            </p:cNvPicPr>
            <p:nvPr/>
          </p:nvPicPr>
          <p:blipFill>
            <a:blip r:embed="rId3" cstate="print"/>
            <a:srcRect t="26867" b="13144"/>
            <a:stretch>
              <a:fillRect/>
            </a:stretch>
          </p:blipFill>
          <p:spPr bwMode="auto">
            <a:xfrm>
              <a:off x="3559944" y="2915667"/>
              <a:ext cx="792088" cy="181014"/>
            </a:xfrm>
            <a:prstGeom prst="rect">
              <a:avLst/>
            </a:prstGeom>
            <a:noFill/>
            <a:ln w="9525">
              <a:noFill/>
              <a:miter lim="800000"/>
              <a:headEnd/>
              <a:tailEnd/>
            </a:ln>
            <a:effectLst/>
          </p:spPr>
        </p:pic>
      </p:grpSp>
      <p:pic>
        <p:nvPicPr>
          <p:cNvPr id="1028" name="Picture 4"/>
          <p:cNvPicPr>
            <a:picLocks noChangeAspect="1" noChangeArrowheads="1"/>
          </p:cNvPicPr>
          <p:nvPr/>
        </p:nvPicPr>
        <p:blipFill>
          <a:blip r:embed="rId4" cstate="print"/>
          <a:srcRect/>
          <a:stretch>
            <a:fillRect/>
          </a:stretch>
        </p:blipFill>
        <p:spPr bwMode="auto">
          <a:xfrm>
            <a:off x="5148064" y="2427734"/>
            <a:ext cx="3568848" cy="1603014"/>
          </a:xfrm>
          <a:prstGeom prst="rect">
            <a:avLst/>
          </a:prstGeom>
          <a:noFill/>
          <a:ln w="9525">
            <a:noFill/>
            <a:miter lim="800000"/>
            <a:headEnd/>
            <a:tailEnd/>
          </a:ln>
          <a:effectLst/>
        </p:spPr>
      </p:pic>
      <p:sp>
        <p:nvSpPr>
          <p:cNvPr id="8" name="Rectangle 7"/>
          <p:cNvSpPr/>
          <p:nvPr/>
        </p:nvSpPr>
        <p:spPr>
          <a:xfrm>
            <a:off x="467545" y="4256738"/>
            <a:ext cx="3168353" cy="255170"/>
          </a:xfrm>
          <a:prstGeom prst="rect">
            <a:avLst/>
          </a:prstGeom>
        </p:spPr>
        <p:txBody>
          <a:bodyPr wrap="square" lIns="85064" tIns="42531" rIns="85064" bIns="42531">
            <a:spAutoFit/>
          </a:bodyPr>
          <a:lstStyle/>
          <a:p>
            <a:r>
              <a:rPr lang="en-GB" sz="1100" dirty="0" smtClean="0"/>
              <a:t>PICKit_2_Low_Pin_Count_User_Guide_51556a.pdf</a:t>
            </a:r>
            <a:endParaRPr lang="en-GB" sz="1100" dirty="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8229601" cy="857250"/>
          </a:xfrm>
        </p:spPr>
        <p:txBody>
          <a:bodyPr/>
          <a:lstStyle/>
          <a:p>
            <a:pPr algn="l"/>
            <a:r>
              <a:rPr lang="en-GB" dirty="0" smtClean="0"/>
              <a:t>Hardware</a:t>
            </a:r>
            <a:endParaRPr lang="en-GB" dirty="0"/>
          </a:p>
        </p:txBody>
      </p:sp>
      <p:sp>
        <p:nvSpPr>
          <p:cNvPr id="3" name="Content Placeholder 2"/>
          <p:cNvSpPr>
            <a:spLocks noGrp="1"/>
          </p:cNvSpPr>
          <p:nvPr>
            <p:ph idx="1"/>
          </p:nvPr>
        </p:nvSpPr>
        <p:spPr/>
        <p:txBody>
          <a:bodyPr/>
          <a:lstStyle/>
          <a:p>
            <a:r>
              <a:rPr lang="en-GB" dirty="0" smtClean="0"/>
              <a:t>Layout</a:t>
            </a:r>
          </a:p>
        </p:txBody>
      </p:sp>
      <p:sp>
        <p:nvSpPr>
          <p:cNvPr id="9" name="TextBox 8"/>
          <p:cNvSpPr txBox="1"/>
          <p:nvPr/>
        </p:nvSpPr>
        <p:spPr>
          <a:xfrm>
            <a:off x="467544" y="4299943"/>
            <a:ext cx="1455602" cy="347503"/>
          </a:xfrm>
          <a:prstGeom prst="rect">
            <a:avLst/>
          </a:prstGeom>
          <a:noFill/>
        </p:spPr>
        <p:txBody>
          <a:bodyPr wrap="none" lIns="85064" tIns="42531" rIns="85064" bIns="42531" rtlCol="0">
            <a:spAutoFit/>
          </a:bodyPr>
          <a:lstStyle/>
          <a:p>
            <a:r>
              <a:rPr lang="en-GB" dirty="0" smtClean="0"/>
              <a:t>By Chris Roper</a:t>
            </a:r>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2483769" y="1664449"/>
            <a:ext cx="4876800" cy="291465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Memory Overview</a:t>
            </a:r>
          </a:p>
        </p:txBody>
      </p:sp>
      <p:graphicFrame>
        <p:nvGraphicFramePr>
          <p:cNvPr id="6" name="Table 5"/>
          <p:cNvGraphicFramePr>
            <a:graphicFrameLocks noGrp="1"/>
          </p:cNvGraphicFramePr>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0" dirty="0" smtClean="0"/>
                        <a:t>Storage Area Flash (SAF) block </a:t>
                      </a:r>
                    </a:p>
                  </a:txBody>
                  <a:tcPr/>
                </a:tc>
              </a:tr>
              <a:tr h="542715">
                <a:tc>
                  <a:txBody>
                    <a:bodyPr/>
                    <a:lstStyle/>
                    <a:p>
                      <a:r>
                        <a:rPr lang="en-GB" dirty="0" smtClean="0"/>
                        <a:t>2</a:t>
                      </a:r>
                      <a:endParaRPr lang="en-GB" dirty="0"/>
                    </a:p>
                  </a:txBody>
                  <a:tcPr/>
                </a:tc>
                <a:tc>
                  <a:txBody>
                    <a:bodyPr/>
                    <a:lstStyle/>
                    <a:p>
                      <a:r>
                        <a:rPr lang="en-GB" dirty="0" smtClean="0"/>
                        <a:t>Data RAM</a:t>
                      </a:r>
                      <a:endParaRPr lang="en-GB" dirty="0"/>
                    </a:p>
                  </a:txBody>
                  <a:tcPr/>
                </a:tc>
                <a:tc>
                  <a:txBody>
                    <a:bodyPr/>
                    <a:lstStyle/>
                    <a:p>
                      <a:r>
                        <a:rPr lang="en-ZA" dirty="0" smtClean="0"/>
                        <a:t>Volatile</a:t>
                      </a:r>
                      <a:r>
                        <a:rPr lang="en-ZA" baseline="0" dirty="0" smtClean="0"/>
                        <a:t> </a:t>
                      </a:r>
                      <a:endParaRPr lang="en-GB" dirty="0"/>
                    </a:p>
                  </a:txBody>
                  <a:tcPr/>
                </a:tc>
              </a:tr>
              <a:tr h="892135">
                <a:tc>
                  <a:txBody>
                    <a:bodyPr/>
                    <a:lstStyle/>
                    <a:p>
                      <a:r>
                        <a:rPr lang="en-GB" dirty="0" smtClean="0"/>
                        <a:t>3</a:t>
                      </a:r>
                      <a:endParaRPr lang="en-GB" dirty="0"/>
                    </a:p>
                  </a:txBody>
                  <a:tcPr/>
                </a:tc>
                <a:tc>
                  <a:txBody>
                    <a:bodyPr/>
                    <a:lstStyle/>
                    <a:p>
                      <a:r>
                        <a:rPr lang="en-GB" dirty="0" smtClean="0"/>
                        <a:t>Data EEPROM</a:t>
                      </a:r>
                      <a:endParaRPr lang="en-GB" dirty="0"/>
                    </a:p>
                  </a:txBody>
                  <a:tcPr/>
                </a:tc>
                <a:tc>
                  <a:txBody>
                    <a:bodyPr/>
                    <a:lstStyle/>
                    <a:p>
                      <a:r>
                        <a:rPr lang="en-ZA" dirty="0" smtClean="0"/>
                        <a:t>Consider</a:t>
                      </a:r>
                      <a:r>
                        <a:rPr lang="en-ZA" baseline="0" dirty="0" smtClean="0"/>
                        <a:t> as a peripheral </a:t>
                      </a:r>
                      <a:endParaRPr lang="en-GB" dirty="0"/>
                    </a:p>
                  </a:txBody>
                  <a:tcPr/>
                </a:tc>
              </a:tr>
            </a:tbl>
          </a:graphicData>
        </a:graphic>
      </p:graphicFrame>
      <p:pic>
        <p:nvPicPr>
          <p:cNvPr id="1026" name="Picture 2"/>
          <p:cNvPicPr>
            <a:picLocks noChangeAspect="1" noChangeArrowheads="1"/>
          </p:cNvPicPr>
          <p:nvPr/>
        </p:nvPicPr>
        <p:blipFill>
          <a:blip r:embed="rId2" cstate="print"/>
          <a:srcRect r="10543"/>
          <a:stretch>
            <a:fillRect/>
          </a:stretch>
        </p:blipFill>
        <p:spPr bwMode="auto">
          <a:xfrm>
            <a:off x="5896744" y="142280"/>
            <a:ext cx="2843808" cy="4845897"/>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Memory Overview</a:t>
            </a:r>
          </a:p>
        </p:txBody>
      </p:sp>
      <p:graphicFrame>
        <p:nvGraphicFramePr>
          <p:cNvPr id="6" name="Table 5"/>
          <p:cNvGraphicFramePr>
            <a:graphicFrameLocks noGrp="1"/>
          </p:cNvGraphicFramePr>
          <p:nvPr/>
        </p:nvGraphicFramePr>
        <p:xfrm>
          <a:off x="323531" y="1203598"/>
          <a:ext cx="5400597" cy="2520280"/>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b="1" dirty="0" err="1" smtClean="0"/>
                        <a:t>Progmem</a:t>
                      </a:r>
                      <a:r>
                        <a:rPr lang="en-GB" b="1"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txBody>
                  <a:tcPr/>
                </a:tc>
              </a:tr>
              <a:tr h="542715">
                <a:tc>
                  <a:txBody>
                    <a:bodyPr/>
                    <a:lstStyle/>
                    <a:p>
                      <a:r>
                        <a:rPr lang="en-GB" dirty="0" smtClean="0"/>
                        <a:t>2</a:t>
                      </a:r>
                      <a:endParaRPr lang="en-GB" dirty="0"/>
                    </a:p>
                  </a:txBody>
                  <a:tcPr/>
                </a:tc>
                <a:tc>
                  <a:txBody>
                    <a:bodyPr/>
                    <a:lstStyle/>
                    <a:p>
                      <a:r>
                        <a:rPr lang="en-GB" dirty="0" smtClean="0"/>
                        <a:t>Data RAM</a:t>
                      </a:r>
                      <a:endParaRPr lang="en-GB" dirty="0"/>
                    </a:p>
                  </a:txBody>
                  <a:tcPr/>
                </a:tc>
                <a:tc>
                  <a:txBody>
                    <a:bodyPr/>
                    <a:lstStyle/>
                    <a:p>
                      <a:r>
                        <a:rPr lang="en-ZA" dirty="0" smtClean="0"/>
                        <a:t>Volatile</a:t>
                      </a:r>
                      <a:r>
                        <a:rPr lang="en-ZA" baseline="0" dirty="0" smtClean="0"/>
                        <a:t> </a:t>
                      </a:r>
                      <a:endParaRPr lang="en-GB" dirty="0"/>
                    </a:p>
                  </a:txBody>
                  <a:tcPr/>
                </a:tc>
              </a:tr>
              <a:tr h="892135">
                <a:tc>
                  <a:txBody>
                    <a:bodyPr/>
                    <a:lstStyle/>
                    <a:p>
                      <a:r>
                        <a:rPr lang="en-GB" dirty="0" smtClean="0"/>
                        <a:t>3</a:t>
                      </a:r>
                      <a:endParaRPr lang="en-GB" dirty="0"/>
                    </a:p>
                  </a:txBody>
                  <a:tcPr/>
                </a:tc>
                <a:tc>
                  <a:txBody>
                    <a:bodyPr/>
                    <a:lstStyle/>
                    <a:p>
                      <a:r>
                        <a:rPr lang="en-GB" dirty="0" smtClean="0"/>
                        <a:t>Data EEPROM</a:t>
                      </a:r>
                      <a:endParaRPr lang="en-GB" dirty="0"/>
                    </a:p>
                  </a:txBody>
                  <a:tcPr/>
                </a:tc>
                <a:tc>
                  <a:txBody>
                    <a:bodyPr/>
                    <a:lstStyle/>
                    <a:p>
                      <a:r>
                        <a:rPr lang="en-ZA" dirty="0" smtClean="0"/>
                        <a:t>Consider</a:t>
                      </a:r>
                      <a:r>
                        <a:rPr lang="en-ZA" baseline="0" dirty="0" smtClean="0"/>
                        <a:t> as a peripheral </a:t>
                      </a:r>
                      <a:endParaRPr lang="en-GB" dirty="0"/>
                    </a:p>
                  </a:txBody>
                  <a:tcPr/>
                </a:tc>
              </a:tr>
            </a:tbl>
          </a:graphicData>
        </a:graphic>
      </p:graphicFrame>
      <p:pic>
        <p:nvPicPr>
          <p:cNvPr id="1026" name="Picture 2"/>
          <p:cNvPicPr>
            <a:picLocks noChangeAspect="1" noChangeArrowheads="1"/>
          </p:cNvPicPr>
          <p:nvPr/>
        </p:nvPicPr>
        <p:blipFill>
          <a:blip r:embed="rId2" cstate="print"/>
          <a:srcRect r="10543"/>
          <a:stretch>
            <a:fillRect/>
          </a:stretch>
        </p:blipFill>
        <p:spPr bwMode="auto">
          <a:xfrm>
            <a:off x="5896744" y="142280"/>
            <a:ext cx="2843808" cy="4845897"/>
          </a:xfrm>
          <a:prstGeom prst="rect">
            <a:avLst/>
          </a:prstGeom>
          <a:noFill/>
          <a:ln w="9525">
            <a:noFill/>
            <a:miter lim="800000"/>
            <a:headEnd/>
            <a:tailEnd/>
          </a:ln>
          <a:effectLst/>
        </p:spPr>
      </p:pic>
      <p:sp>
        <p:nvSpPr>
          <p:cNvPr id="8" name="Rectangle 7"/>
          <p:cNvSpPr/>
          <p:nvPr/>
        </p:nvSpPr>
        <p:spPr>
          <a:xfrm>
            <a:off x="7956376" y="483518"/>
            <a:ext cx="720080"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516216" y="1707654"/>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516216" y="2139702"/>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507758" y="2609850"/>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6505650" y="3496692"/>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Memory Overview</a:t>
            </a:r>
          </a:p>
        </p:txBody>
      </p:sp>
      <p:graphicFrame>
        <p:nvGraphicFramePr>
          <p:cNvPr id="6" name="Table 5"/>
          <p:cNvGraphicFramePr>
            <a:graphicFrameLocks noGrp="1"/>
          </p:cNvGraphicFramePr>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1" dirty="0" smtClean="0"/>
                        <a:t>Storage Area Flash (SAF) block </a:t>
                      </a:r>
                    </a:p>
                  </a:txBody>
                  <a:tcPr/>
                </a:tc>
              </a:tr>
              <a:tr h="542715">
                <a:tc>
                  <a:txBody>
                    <a:bodyPr/>
                    <a:lstStyle/>
                    <a:p>
                      <a:r>
                        <a:rPr lang="en-GB" dirty="0" smtClean="0"/>
                        <a:t>2</a:t>
                      </a:r>
                      <a:endParaRPr lang="en-GB" dirty="0"/>
                    </a:p>
                  </a:txBody>
                  <a:tcPr/>
                </a:tc>
                <a:tc>
                  <a:txBody>
                    <a:bodyPr/>
                    <a:lstStyle/>
                    <a:p>
                      <a:r>
                        <a:rPr lang="en-GB" dirty="0" smtClean="0"/>
                        <a:t>Data RAM</a:t>
                      </a:r>
                      <a:endParaRPr lang="en-GB" dirty="0"/>
                    </a:p>
                  </a:txBody>
                  <a:tcPr/>
                </a:tc>
                <a:tc>
                  <a:txBody>
                    <a:bodyPr/>
                    <a:lstStyle/>
                    <a:p>
                      <a:r>
                        <a:rPr lang="en-ZA" dirty="0" smtClean="0"/>
                        <a:t>Volatile</a:t>
                      </a:r>
                      <a:r>
                        <a:rPr lang="en-ZA" baseline="0" dirty="0" smtClean="0"/>
                        <a:t> </a:t>
                      </a:r>
                      <a:endParaRPr lang="en-GB" dirty="0"/>
                    </a:p>
                  </a:txBody>
                  <a:tcPr/>
                </a:tc>
              </a:tr>
              <a:tr h="892135">
                <a:tc>
                  <a:txBody>
                    <a:bodyPr/>
                    <a:lstStyle/>
                    <a:p>
                      <a:r>
                        <a:rPr lang="en-GB" dirty="0" smtClean="0"/>
                        <a:t>3</a:t>
                      </a:r>
                      <a:endParaRPr lang="en-GB" dirty="0"/>
                    </a:p>
                  </a:txBody>
                  <a:tcPr/>
                </a:tc>
                <a:tc>
                  <a:txBody>
                    <a:bodyPr/>
                    <a:lstStyle/>
                    <a:p>
                      <a:r>
                        <a:rPr lang="en-GB" dirty="0" smtClean="0"/>
                        <a:t>Data EEPROM</a:t>
                      </a:r>
                      <a:endParaRPr lang="en-GB" dirty="0"/>
                    </a:p>
                  </a:txBody>
                  <a:tcPr/>
                </a:tc>
                <a:tc>
                  <a:txBody>
                    <a:bodyPr/>
                    <a:lstStyle/>
                    <a:p>
                      <a:r>
                        <a:rPr lang="en-ZA" dirty="0" smtClean="0"/>
                        <a:t>Consider</a:t>
                      </a:r>
                      <a:r>
                        <a:rPr lang="en-ZA" baseline="0" dirty="0" smtClean="0"/>
                        <a:t> as a peripheral </a:t>
                      </a:r>
                      <a:endParaRPr lang="en-GB" dirty="0"/>
                    </a:p>
                  </a:txBody>
                  <a:tcPr/>
                </a:tc>
              </a:tr>
            </a:tbl>
          </a:graphicData>
        </a:graphic>
      </p:graphicFrame>
      <p:pic>
        <p:nvPicPr>
          <p:cNvPr id="1026" name="Picture 2"/>
          <p:cNvPicPr>
            <a:picLocks noChangeAspect="1" noChangeArrowheads="1"/>
          </p:cNvPicPr>
          <p:nvPr/>
        </p:nvPicPr>
        <p:blipFill>
          <a:blip r:embed="rId2" cstate="print"/>
          <a:srcRect r="10543"/>
          <a:stretch>
            <a:fillRect/>
          </a:stretch>
        </p:blipFill>
        <p:spPr bwMode="auto">
          <a:xfrm>
            <a:off x="5896744" y="142280"/>
            <a:ext cx="2843808" cy="4845897"/>
          </a:xfrm>
          <a:prstGeom prst="rect">
            <a:avLst/>
          </a:prstGeom>
          <a:noFill/>
          <a:ln w="9525">
            <a:noFill/>
            <a:miter lim="800000"/>
            <a:headEnd/>
            <a:tailEnd/>
          </a:ln>
          <a:effectLst/>
        </p:spPr>
      </p:pic>
      <p:sp>
        <p:nvSpPr>
          <p:cNvPr id="8" name="Rectangle 7"/>
          <p:cNvSpPr/>
          <p:nvPr/>
        </p:nvSpPr>
        <p:spPr>
          <a:xfrm>
            <a:off x="7956376" y="483518"/>
            <a:ext cx="720080"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516216" y="1707654"/>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516216" y="2139702"/>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507758" y="2609850"/>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6505650" y="3496692"/>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228184" y="4443958"/>
            <a:ext cx="2448272" cy="72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6493272" y="3048000"/>
            <a:ext cx="2160240"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99592" y="3939902"/>
            <a:ext cx="4499992" cy="900246"/>
          </a:xfrm>
          <a:prstGeom prst="rect">
            <a:avLst/>
          </a:prstGeom>
          <a:ln>
            <a:solidFill>
              <a:srgbClr val="FFFF00"/>
            </a:solidFill>
          </a:ln>
        </p:spPr>
        <p:txBody>
          <a:bodyPr wrap="square">
            <a:spAutoFit/>
          </a:bodyPr>
          <a:lstStyle/>
          <a:p>
            <a:r>
              <a:rPr lang="en-GB" sz="1050" dirty="0" smtClean="0"/>
              <a:t>Storage Area Flash (SAF) is the area in program memory that can be used as data storage. SAF is enabled by the SAFEN Configuration bit. If enabled, the code placed in this area cannot be executed by the CPU. The SAF block is placed at the end of memory and spans 128 Words. The WRTSAF Configuration bit is used to write-protect the Storage Area Flash.</a:t>
            </a:r>
            <a:endParaRPr lang="en-GB" sz="1050" dirty="0"/>
          </a:p>
        </p:txBody>
      </p:sp>
      <p:sp>
        <p:nvSpPr>
          <p:cNvPr id="17" name="Rectangle 16"/>
          <p:cNvSpPr/>
          <p:nvPr/>
        </p:nvSpPr>
        <p:spPr>
          <a:xfrm>
            <a:off x="7956376" y="1131590"/>
            <a:ext cx="720080" cy="720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16079</TotalTime>
  <Words>673</Words>
  <Application>Microsoft Office PowerPoint</Application>
  <PresentationFormat>On-screen Show (16:9)</PresentationFormat>
  <Paragraphs>163</Paragraphs>
  <Slides>20</Slides>
  <Notes>0</Notes>
  <HiddenSlides>2</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Great Cow BASIC Part 16</vt:lpstr>
      <vt:lpstr>PIC18FxxQ41</vt:lpstr>
      <vt:lpstr>Videos...</vt:lpstr>
      <vt:lpstr>Great Cow BASIC Compiler</vt:lpstr>
      <vt:lpstr>Hardware</vt:lpstr>
      <vt:lpstr>Hardware</vt:lpstr>
      <vt:lpstr>Memory Overview</vt:lpstr>
      <vt:lpstr>Memory Overview</vt:lpstr>
      <vt:lpstr>Memory Overview</vt:lpstr>
      <vt:lpstr>Memory Overview</vt:lpstr>
      <vt:lpstr>Memory usage</vt:lpstr>
      <vt:lpstr>Memory usage</vt:lpstr>
      <vt:lpstr>Lab</vt:lpstr>
      <vt:lpstr>Slide 14</vt:lpstr>
      <vt:lpstr>PFM and SAF Memory</vt:lpstr>
      <vt:lpstr>Videos...</vt:lpstr>
      <vt:lpstr>Great Cow BASIC</vt:lpstr>
      <vt:lpstr>Slide 18</vt:lpstr>
      <vt:lpstr>Backup Slides</vt:lpstr>
      <vt:lpstr>Memory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Cow BASIC</dc:title>
  <dc:creator>admin</dc:creator>
  <cp:lastModifiedBy>admin</cp:lastModifiedBy>
  <cp:revision>880</cp:revision>
  <dcterms:created xsi:type="dcterms:W3CDTF">2019-01-08T20:03:06Z</dcterms:created>
  <dcterms:modified xsi:type="dcterms:W3CDTF">2021-02-03T13:40:05Z</dcterms:modified>
</cp:coreProperties>
</file>