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3" r:id="rId3"/>
    <p:sldId id="264" r:id="rId4"/>
    <p:sldId id="282" r:id="rId5"/>
    <p:sldId id="285" r:id="rId6"/>
    <p:sldId id="286" r:id="rId7"/>
    <p:sldId id="288" r:id="rId8"/>
    <p:sldId id="294" r:id="rId9"/>
    <p:sldId id="293" r:id="rId10"/>
    <p:sldId id="295" r:id="rId11"/>
    <p:sldId id="280" r:id="rId12"/>
    <p:sldId id="289" r:id="rId13"/>
    <p:sldId id="297" r:id="rId14"/>
    <p:sldId id="290" r:id="rId15"/>
    <p:sldId id="296" r:id="rId16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50" d="100"/>
          <a:sy n="150" d="100"/>
        </p:scale>
        <p:origin x="-426" y="-2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23/01/2021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23/01/2021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23/01/2021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23/01/2021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23/01/2021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23/01/2021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23/01/2021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23/01/2021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23/01/2021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23/01/2021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23/01/2021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23/01/2021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23/01/2021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23/01/2021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Part </a:t>
            </a:r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PIC18FxxQ41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 l="8600" t="14166" r="7684" b="8911"/>
          <a:stretch>
            <a:fillRect/>
          </a:stretch>
        </p:blipFill>
        <p:spPr bwMode="auto">
          <a:xfrm>
            <a:off x="179512" y="238691"/>
            <a:ext cx="2448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3363839"/>
            <a:ext cx="1928242" cy="142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</a:t>
            </a:r>
            <a:r>
              <a:rPr lang="en-GB" sz="1100" b="1" dirty="0" smtClean="0"/>
              <a:t>hardware</a:t>
            </a:r>
            <a:r>
              <a:rPr lang="en-GB" sz="1100" dirty="0" smtClean="0"/>
              <a:t> and make the board work – </a:t>
            </a:r>
            <a:r>
              <a:rPr lang="en-GB" sz="1100" b="1" dirty="0" smtClean="0"/>
              <a:t>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</a:t>
            </a:r>
            <a:r>
              <a:rPr lang="en-GB" sz="1100" b="1" dirty="0" smtClean="0"/>
              <a:t>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</a:t>
            </a:r>
            <a:r>
              <a:rPr lang="en-GB" sz="1100" b="1" dirty="0" smtClean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</a:t>
            </a:r>
            <a:r>
              <a:rPr lang="en-GB" sz="1100" b="1" dirty="0" smtClean="0"/>
              <a:t>delay</a:t>
            </a:r>
            <a:r>
              <a:rPr lang="en-GB" sz="1100" dirty="0" smtClean="0"/>
              <a:t>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input</a:t>
            </a:r>
            <a:r>
              <a:rPr lang="en-GB" sz="1100" dirty="0" smtClean="0"/>
              <a:t>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the switch, ADC – may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Great Cow 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PIC18FxxQ41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lowchart: Alternate Process 47"/>
          <p:cNvSpPr/>
          <p:nvPr/>
        </p:nvSpPr>
        <p:spPr>
          <a:xfrm>
            <a:off x="3714006" y="98757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5" name="Flowchart: Alternate Process 54"/>
          <p:cNvSpPr/>
          <p:nvPr/>
        </p:nvSpPr>
        <p:spPr>
          <a:xfrm>
            <a:off x="3714006" y="163564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6" name="Flowchart: Alternate Process 55"/>
          <p:cNvSpPr/>
          <p:nvPr/>
        </p:nvSpPr>
        <p:spPr>
          <a:xfrm>
            <a:off x="3714006" y="2283718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Wait for a Delay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63" name="Flowchart: Alternate Process 62"/>
          <p:cNvSpPr/>
          <p:nvPr/>
        </p:nvSpPr>
        <p:spPr>
          <a:xfrm>
            <a:off x="3714006" y="429994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</a:p>
        </p:txBody>
      </p:sp>
      <p:sp>
        <p:nvSpPr>
          <p:cNvPr id="64" name="Flowchart: Decision 63"/>
          <p:cNvSpPr/>
          <p:nvPr/>
        </p:nvSpPr>
        <p:spPr>
          <a:xfrm>
            <a:off x="3827162" y="3507854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Did it overflow ?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506094" y="134761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506094" y="199568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506094" y="4083918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23"/>
          <p:cNvCxnSpPr>
            <a:stCxn id="63" idx="2"/>
            <a:endCxn id="56" idx="3"/>
          </p:cNvCxnSpPr>
          <p:nvPr/>
        </p:nvCxnSpPr>
        <p:spPr>
          <a:xfrm rot="5400000" flipH="1" flipV="1">
            <a:off x="3804016" y="3165816"/>
            <a:ext cx="2196244" cy="792088"/>
          </a:xfrm>
          <a:prstGeom prst="bentConnector4">
            <a:avLst>
              <a:gd name="adj1" fmla="val -10409"/>
              <a:gd name="adj2" fmla="val 1288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195888" y="3787899"/>
            <a:ext cx="3238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Alternate Process 70"/>
          <p:cNvSpPr/>
          <p:nvPr/>
        </p:nvSpPr>
        <p:spPr>
          <a:xfrm>
            <a:off x="3714006" y="293179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Rotate the LEDs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506094" y="264375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506094" y="3291830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092080" y="3530352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No</a:t>
            </a:r>
            <a:endParaRPr lang="en-GB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4622676" y="4016499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Yes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M164144 Microchip, Evaluation Board, PIC16G18446 MCU, Curiosity Nano |  Farn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0982" y="3075807"/>
            <a:ext cx="4123018" cy="2067694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6" y="411511"/>
            <a:ext cx="2867819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8" y="1059582"/>
            <a:ext cx="2752725" cy="716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5"/>
          <p:cNvGrpSpPr/>
          <p:nvPr/>
        </p:nvGrpSpPr>
        <p:grpSpPr>
          <a:xfrm rot="1993515">
            <a:off x="378959" y="2437184"/>
            <a:ext cx="3087540" cy="2304411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err="1" smtClean="0"/>
              <a:t>Analog</a:t>
            </a:r>
            <a:r>
              <a:rPr lang="en-GB" dirty="0" smtClean="0"/>
              <a:t>-to-Digital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PIC18FxxQ41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8" y="1081186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PIC18-Q41 is a high performance PIC18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12-bit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I2C, SPI</a:t>
            </a:r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endParaRPr lang="en-GB" dirty="0" smtClean="0"/>
          </a:p>
          <a:p>
            <a:r>
              <a:rPr lang="en-GB" dirty="0" smtClean="0"/>
              <a:t>The PIC18xxQ41 offers 14- and 20-pin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 l="8600" t="14166" r="7684" b="8911"/>
          <a:stretch>
            <a:fillRect/>
          </a:stretch>
        </p:blipFill>
        <p:spPr bwMode="auto">
          <a:xfrm>
            <a:off x="6300193" y="1275606"/>
            <a:ext cx="2448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may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9" y="170765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Great Cow 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Great Cow 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2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Great Cow BASIC is an Open Source compiler for PIC and AVR microcontrollers</a:t>
            </a:r>
          </a:p>
          <a:p>
            <a:endParaRPr lang="en-GB" dirty="0" smtClean="0"/>
          </a:p>
          <a:p>
            <a:r>
              <a:rPr lang="en-GB" dirty="0" smtClean="0"/>
              <a:t>Great Cow BASIC now supports the 18FxxQ41 chip family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4" y="1210800"/>
            <a:ext cx="8229601" cy="3394472"/>
          </a:xfrm>
        </p:spPr>
        <p:txBody>
          <a:bodyPr/>
          <a:lstStyle/>
          <a:p>
            <a:r>
              <a:rPr lang="en-GB" dirty="0" smtClean="0"/>
              <a:t>Microchip Low Pin Count Demo Board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323528" y="1923678"/>
            <a:ext cx="3600400" cy="2657122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2427734"/>
            <a:ext cx="3568848" cy="160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67545" y="4256738"/>
            <a:ext cx="3168353" cy="255170"/>
          </a:xfrm>
          <a:prstGeom prst="rect">
            <a:avLst/>
          </a:prstGeom>
        </p:spPr>
        <p:txBody>
          <a:bodyPr wrap="square" lIns="85064" tIns="42531" rIns="85064" bIns="42531">
            <a:spAutoFit/>
          </a:bodyPr>
          <a:lstStyle/>
          <a:p>
            <a:r>
              <a:rPr lang="en-GB" sz="1100" dirty="0" smtClean="0"/>
              <a:t>PICKit_2_Low_Pin_Count_User_Guide_51556a.pdf</a:t>
            </a:r>
            <a:endParaRPr lang="en-GB" sz="11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4299943"/>
            <a:ext cx="1455602" cy="347503"/>
          </a:xfrm>
          <a:prstGeom prst="rect">
            <a:avLst/>
          </a:prstGeom>
          <a:noFill/>
        </p:spPr>
        <p:txBody>
          <a:bodyPr wrap="none" lIns="85064" tIns="42531" rIns="85064" bIns="42531" rtlCol="0">
            <a:spAutoFit/>
          </a:bodyPr>
          <a:lstStyle/>
          <a:p>
            <a:r>
              <a:rPr lang="en-GB" dirty="0" smtClean="0"/>
              <a:t>By Chris Roper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9" y="1664449"/>
            <a:ext cx="48768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 fontScale="90000"/>
          </a:bodyPr>
          <a:lstStyle/>
          <a:p>
            <a:pPr algn="l"/>
            <a:r>
              <a:rPr lang="en-GB" dirty="0" smtClean="0"/>
              <a:t>Using the Reset as input or Master Clear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1200151"/>
            <a:ext cx="5698974" cy="339447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The switch is connected </a:t>
            </a:r>
            <a:r>
              <a:rPr lang="en-GB" dirty="0" smtClean="0"/>
              <a:t>RA3</a:t>
            </a:r>
          </a:p>
          <a:p>
            <a:endParaRPr lang="en-GB" i="1" dirty="0" smtClean="0"/>
          </a:p>
          <a:p>
            <a:r>
              <a:rPr lang="en-GB" dirty="0" smtClean="0"/>
              <a:t>The configuration switches control the operation of RA3</a:t>
            </a:r>
          </a:p>
          <a:p>
            <a:pPr lvl="1"/>
            <a:r>
              <a:rPr lang="en-GB" dirty="0" smtClean="0"/>
              <a:t>MCRLE</a:t>
            </a:r>
          </a:p>
          <a:p>
            <a:pPr lvl="2"/>
            <a:r>
              <a:rPr lang="en-GB" i="1" dirty="0" smtClean="0"/>
              <a:t>EXTMCRL - </a:t>
            </a:r>
            <a:r>
              <a:rPr lang="en-GB" dirty="0" smtClean="0"/>
              <a:t>pin is MCLR</a:t>
            </a:r>
            <a:endParaRPr lang="en-GB" i="1" dirty="0" smtClean="0"/>
          </a:p>
          <a:p>
            <a:pPr lvl="2"/>
            <a:r>
              <a:rPr lang="en-GB" i="1" dirty="0" smtClean="0"/>
              <a:t>INTMCRL - </a:t>
            </a:r>
            <a:r>
              <a:rPr lang="en-GB" dirty="0" smtClean="0"/>
              <a:t>pin function is port defined function</a:t>
            </a:r>
            <a:endParaRPr lang="en-GB" i="1" dirty="0" smtClean="0"/>
          </a:p>
          <a:p>
            <a:pPr lvl="2">
              <a:buNone/>
            </a:pPr>
            <a:endParaRPr lang="en-GB" i="1" dirty="0" smtClean="0"/>
          </a:p>
          <a:p>
            <a:pPr lvl="2">
              <a:buNone/>
            </a:pP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0449" y="2499742"/>
            <a:ext cx="3056087" cy="264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690742" y="3843784"/>
            <a:ext cx="360040" cy="248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6684491" y="3924151"/>
            <a:ext cx="373534" cy="1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Tutorial overview</a:t>
            </a:r>
            <a:endParaRPr lang="en-GB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5573202" y="33950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5573202" y="91556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Flash an LED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5686358" y="2074292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900" dirty="0" err="1" smtClean="0">
                <a:solidFill>
                  <a:schemeClr val="tx1"/>
                </a:solidFill>
              </a:rPr>
              <a:t>RSTButton</a:t>
            </a:r>
            <a:r>
              <a:rPr lang="en-GB" sz="900" dirty="0" smtClean="0">
                <a:solidFill>
                  <a:schemeClr val="tx1"/>
                </a:solidFill>
              </a:rPr>
              <a:t> = 0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6365290" y="69954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6360820" y="1809750"/>
            <a:ext cx="4471" cy="264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3" y="1200151"/>
            <a:ext cx="4762870" cy="339447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Part 1 – RA3 as input</a:t>
            </a:r>
          </a:p>
          <a:p>
            <a:pPr lvl="1"/>
            <a:r>
              <a:rPr lang="en-GB" dirty="0" smtClean="0"/>
              <a:t>Initialise</a:t>
            </a:r>
            <a:endParaRPr lang="en-GB" dirty="0" smtClean="0"/>
          </a:p>
          <a:p>
            <a:pPr lvl="1"/>
            <a:r>
              <a:rPr lang="en-GB" dirty="0" smtClean="0"/>
              <a:t>Check the </a:t>
            </a:r>
            <a:r>
              <a:rPr lang="en-GB" dirty="0" smtClean="0"/>
              <a:t>reset switch </a:t>
            </a:r>
            <a:endParaRPr lang="en-GB" dirty="0" smtClean="0"/>
          </a:p>
          <a:p>
            <a:pPr lvl="2"/>
            <a:r>
              <a:rPr lang="en-GB" dirty="0" smtClean="0"/>
              <a:t>If pushed then toggle </a:t>
            </a:r>
            <a:r>
              <a:rPr lang="en-GB" dirty="0" smtClean="0"/>
              <a:t>LED</a:t>
            </a:r>
          </a:p>
          <a:p>
            <a:r>
              <a:rPr lang="en-GB" dirty="0" smtClean="0"/>
              <a:t>Part 2 </a:t>
            </a:r>
            <a:r>
              <a:rPr lang="en-GB" dirty="0" smtClean="0"/>
              <a:t>– RA3 as </a:t>
            </a:r>
            <a:r>
              <a:rPr lang="en-GB" dirty="0" smtClean="0"/>
              <a:t>reset</a:t>
            </a:r>
          </a:p>
          <a:p>
            <a:pPr lvl="1"/>
            <a:r>
              <a:rPr lang="en-GB" dirty="0" smtClean="0"/>
              <a:t>Initialise</a:t>
            </a:r>
          </a:p>
          <a:p>
            <a:pPr lvl="1"/>
            <a:r>
              <a:rPr lang="en-GB" dirty="0" smtClean="0"/>
              <a:t>Resets every time…</a:t>
            </a:r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 smtClean="0"/>
          </a:p>
        </p:txBody>
      </p:sp>
      <p:sp>
        <p:nvSpPr>
          <p:cNvPr id="22" name="Flowchart: Alternate Process 21"/>
          <p:cNvSpPr/>
          <p:nvPr/>
        </p:nvSpPr>
        <p:spPr>
          <a:xfrm>
            <a:off x="5573202" y="4443958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Loop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33" name="Flowchart: Alternate Process 32"/>
          <p:cNvSpPr/>
          <p:nvPr/>
        </p:nvSpPr>
        <p:spPr>
          <a:xfrm>
            <a:off x="7164288" y="3075806"/>
            <a:ext cx="1008112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LED State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360236" y="2650356"/>
            <a:ext cx="10109" cy="1788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8" idx="3"/>
            <a:endCxn id="33" idx="0"/>
          </p:cNvCxnSpPr>
          <p:nvPr/>
        </p:nvCxnSpPr>
        <p:spPr>
          <a:xfrm>
            <a:off x="7044223" y="2362324"/>
            <a:ext cx="624121" cy="7134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33" idx="2"/>
            <a:endCxn id="22" idx="3"/>
          </p:cNvCxnSpPr>
          <p:nvPr/>
        </p:nvCxnSpPr>
        <p:spPr>
          <a:xfrm rot="5400000">
            <a:off x="6818795" y="3774429"/>
            <a:ext cx="1188132" cy="5109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44717" y="3075806"/>
            <a:ext cx="441146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7438058" y="2400548"/>
            <a:ext cx="468783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32" name="Flowchart: Alternate Process 31"/>
          <p:cNvSpPr/>
          <p:nvPr/>
        </p:nvSpPr>
        <p:spPr>
          <a:xfrm>
            <a:off x="5573202" y="150051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Do Forever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/>
          <p:nvPr/>
        </p:nvCxnSpPr>
        <p:spPr>
          <a:xfrm rot="10800000">
            <a:off x="5580112" y="1707654"/>
            <a:ext cx="12700" cy="294344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372200" y="127560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229601" cy="3394472"/>
          </a:xfrm>
        </p:spPr>
        <p:txBody>
          <a:bodyPr/>
          <a:lstStyle/>
          <a:p>
            <a:r>
              <a:rPr lang="en-GB" dirty="0" smtClean="0"/>
              <a:t>Examine the sample code</a:t>
            </a:r>
          </a:p>
          <a:p>
            <a:r>
              <a:rPr lang="en-GB" dirty="0" smtClean="0"/>
              <a:t>Review the results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12549</TotalTime>
  <Words>533</Words>
  <Application>Microsoft Office PowerPoint</Application>
  <PresentationFormat>On-screen Show (16:9)</PresentationFormat>
  <Paragraphs>117</Paragraphs>
  <Slides>15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Great Cow BASIC Part 6</vt:lpstr>
      <vt:lpstr>PIC18FxxQ41</vt:lpstr>
      <vt:lpstr>Videos...</vt:lpstr>
      <vt:lpstr>Great Cow BASIC Compiler</vt:lpstr>
      <vt:lpstr>Hardware</vt:lpstr>
      <vt:lpstr>Hardware</vt:lpstr>
      <vt:lpstr>Using the Reset as input or Master Clear</vt:lpstr>
      <vt:lpstr>Tutorial overview</vt:lpstr>
      <vt:lpstr>Lab</vt:lpstr>
      <vt:lpstr>Slide 10</vt:lpstr>
      <vt:lpstr>Videos...</vt:lpstr>
      <vt:lpstr>Great Cow BASIC</vt:lpstr>
      <vt:lpstr>Backup Slides</vt:lpstr>
      <vt:lpstr>Slide 14</vt:lpstr>
      <vt:lpstr>Analog-to-Digital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733</cp:revision>
  <dcterms:created xsi:type="dcterms:W3CDTF">2019-01-08T20:03:06Z</dcterms:created>
  <dcterms:modified xsi:type="dcterms:W3CDTF">2021-01-23T11:59:22Z</dcterms:modified>
</cp:coreProperties>
</file>